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61" r:id="rId3"/>
    <p:sldId id="310" r:id="rId4"/>
    <p:sldId id="297" r:id="rId5"/>
    <p:sldId id="369" r:id="rId6"/>
    <p:sldId id="362" r:id="rId7"/>
    <p:sldId id="363" r:id="rId8"/>
    <p:sldId id="364" r:id="rId9"/>
    <p:sldId id="365" r:id="rId10"/>
    <p:sldId id="366" r:id="rId11"/>
    <p:sldId id="367" r:id="rId12"/>
    <p:sldId id="368" r:id="rId13"/>
    <p:sldId id="311" r:id="rId14"/>
    <p:sldId id="312" r:id="rId15"/>
    <p:sldId id="313" r:id="rId16"/>
    <p:sldId id="314" r:id="rId17"/>
    <p:sldId id="370"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04" autoAdjust="0"/>
  </p:normalViewPr>
  <p:slideViewPr>
    <p:cSldViewPr>
      <p:cViewPr varScale="1">
        <p:scale>
          <a:sx n="86" d="100"/>
          <a:sy n="86" d="100"/>
        </p:scale>
        <p:origin x="5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emf"/><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3.wmf"/><Relationship Id="rId1" Type="http://schemas.openxmlformats.org/officeDocument/2006/relationships/image" Target="../media/image74.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56.wmf"/><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73.wmf"/><Relationship Id="rId1" Type="http://schemas.openxmlformats.org/officeDocument/2006/relationships/image" Target="../media/image81.wmf"/><Relationship Id="rId5" Type="http://schemas.openxmlformats.org/officeDocument/2006/relationships/image" Target="../media/image84.wmf"/><Relationship Id="rId4"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5.wmf"/><Relationship Id="rId1" Type="http://schemas.openxmlformats.org/officeDocument/2006/relationships/image" Target="../media/image8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emf"/><Relationship Id="rId1" Type="http://schemas.openxmlformats.org/officeDocument/2006/relationships/image" Target="../media/image3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34.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34.e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8.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04.wmf"/><Relationship Id="rId4" Type="http://schemas.openxmlformats.org/officeDocument/2006/relationships/image" Target="../media/image113.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12.wmf"/><Relationship Id="rId7" Type="http://schemas.openxmlformats.org/officeDocument/2006/relationships/image" Target="../media/image109.wmf"/><Relationship Id="rId2" Type="http://schemas.openxmlformats.org/officeDocument/2006/relationships/image" Target="../media/image111.wmf"/><Relationship Id="rId1" Type="http://schemas.openxmlformats.org/officeDocument/2006/relationships/image" Target="../media/image104.wmf"/><Relationship Id="rId6" Type="http://schemas.openxmlformats.org/officeDocument/2006/relationships/image" Target="../media/image105.wmf"/><Relationship Id="rId5" Type="http://schemas.openxmlformats.org/officeDocument/2006/relationships/image" Target="../media/image115.wmf"/><Relationship Id="rId10" Type="http://schemas.openxmlformats.org/officeDocument/2006/relationships/image" Target="../media/image116.wmf"/><Relationship Id="rId4" Type="http://schemas.openxmlformats.org/officeDocument/2006/relationships/image" Target="../media/image114.wmf"/><Relationship Id="rId9" Type="http://schemas.openxmlformats.org/officeDocument/2006/relationships/image" Target="../media/image100.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5" Type="http://schemas.openxmlformats.org/officeDocument/2006/relationships/image" Target="../media/image123.wmf"/><Relationship Id="rId4"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72E18-39F8-4931-99A3-CECDB2F6175A}" type="datetimeFigureOut">
              <a:rPr lang="zh-CN" altLang="en-US" smtClean="0"/>
              <a:t>2024/9/18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92598-35DC-4F8F-8717-33399D8CE693}" type="slidenum">
              <a:rPr lang="zh-CN" altLang="en-US" smtClean="0"/>
              <a:t>‹#›</a:t>
            </a:fld>
            <a:endParaRPr lang="zh-CN" altLang="en-US"/>
          </a:p>
        </p:txBody>
      </p:sp>
    </p:spTree>
    <p:extLst>
      <p:ext uri="{BB962C8B-B14F-4D97-AF65-F5344CB8AC3E}">
        <p14:creationId xmlns:p14="http://schemas.microsoft.com/office/powerpoint/2010/main" val="20591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要进行逐步聚合，单体必须至少有</a:t>
            </a:r>
            <a:r>
              <a:rPr lang="en-US" altLang="zh-CN" dirty="0"/>
              <a:t>2</a:t>
            </a:r>
            <a:r>
              <a:rPr lang="zh-CN" altLang="en-US" dirty="0"/>
              <a:t>个能够相互反应的官能团。我们以线型聚合物为例：这</a:t>
            </a:r>
            <a:r>
              <a:rPr lang="en-US" altLang="zh-CN" dirty="0"/>
              <a:t>2</a:t>
            </a:r>
            <a:r>
              <a:rPr lang="zh-CN" altLang="en-US" dirty="0"/>
              <a:t>个官能团可以是相同的，此时需要</a:t>
            </a:r>
            <a:r>
              <a:rPr lang="en-US" altLang="zh-CN" dirty="0"/>
              <a:t>aa</a:t>
            </a:r>
            <a:r>
              <a:rPr lang="zh-CN" altLang="en-US" dirty="0"/>
              <a:t>和</a:t>
            </a:r>
            <a:r>
              <a:rPr lang="en-US" altLang="zh-CN" dirty="0"/>
              <a:t>bb</a:t>
            </a:r>
            <a:r>
              <a:rPr lang="zh-CN" altLang="en-US" dirty="0"/>
              <a:t>两种单体，如二元羧酸和二元胺，单体依据官能度记为</a:t>
            </a:r>
            <a:r>
              <a:rPr lang="en-US" altLang="zh-CN" dirty="0"/>
              <a:t>A2</a:t>
            </a:r>
            <a:r>
              <a:rPr lang="zh-CN" altLang="en-US" dirty="0"/>
              <a:t>、</a:t>
            </a:r>
            <a:r>
              <a:rPr lang="en-US" altLang="zh-CN" dirty="0"/>
              <a:t>B2</a:t>
            </a:r>
            <a:r>
              <a:rPr lang="zh-CN" altLang="en-US" dirty="0"/>
              <a:t>。同时，这</a:t>
            </a:r>
            <a:r>
              <a:rPr lang="en-US" altLang="zh-CN" dirty="0"/>
              <a:t>2</a:t>
            </a:r>
            <a:r>
              <a:rPr lang="zh-CN" altLang="en-US" dirty="0"/>
              <a:t>个官能团可以是不同的，为一种单体所有，（如</a:t>
            </a:r>
            <a:r>
              <a:rPr lang="en-US" altLang="zh-CN" dirty="0"/>
              <a:t>-</a:t>
            </a:r>
            <a:r>
              <a:rPr lang="zh-CN" altLang="en-US" dirty="0"/>
              <a:t>氨基己酸），这类逐步聚合体系的对应单体为</a:t>
            </a:r>
            <a:r>
              <a:rPr lang="en-US" altLang="zh-CN" dirty="0"/>
              <a:t>AB</a:t>
            </a:r>
            <a:r>
              <a:rPr lang="zh-CN" altLang="en-US" dirty="0"/>
              <a:t>型。 聚合经历一系列同种反应，每一次皆有</a:t>
            </a:r>
            <a:r>
              <a:rPr lang="en-US" altLang="zh-CN" dirty="0"/>
              <a:t>2</a:t>
            </a:r>
            <a:r>
              <a:rPr lang="zh-CN" altLang="en-US" dirty="0"/>
              <a:t>个官能基团发生反应。起始，是单体和单体之间反应，生成二聚体体；随后，反应随机发生于不同物种之间，这些物种可以是剩下的单体、二聚体或者多聚体（聚合度</a:t>
            </a:r>
            <a:r>
              <a:rPr lang="en-US" altLang="zh-CN" dirty="0"/>
              <a:t>3</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973D9D0B-16C3-4C58-A459-8C95A0785717}" type="slidenum">
              <a:rPr lang="zh-CN" altLang="en-US" smtClean="0"/>
              <a:t>5</a:t>
            </a:fld>
            <a:endParaRPr lang="zh-CN" altLang="en-US"/>
          </a:p>
        </p:txBody>
      </p:sp>
    </p:spTree>
    <p:extLst>
      <p:ext uri="{BB962C8B-B14F-4D97-AF65-F5344CB8AC3E}">
        <p14:creationId xmlns:p14="http://schemas.microsoft.com/office/powerpoint/2010/main" val="45815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82305"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逐步聚合反应在聚合物科学史上具有独特的地位，我们可以从下面的三个例子来说明。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其一，逐步聚合反应关乎到生命体中蛋白质的形成，科学家将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氨基酸与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羟基酸组</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合成生命“原始汤”</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，在加热条件下可形成多肽等聚合物，</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体现出利用逐步聚合反应人工合成蛋白质的可能性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其二，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1833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年就有文献报道，真空中加热乳酸获得聚乳酸，尽管当时人们未意识到这个反应产物给人类带来的巨大影响，但这一例子</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代表了利用逐步聚合反应最早产生的合成聚合物</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其三，逐步聚合反应产生了</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第一种商业化的合成高分子酚醛树脂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1907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比利时化学家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Baekeland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申请酚醛树脂的专利，并创办公司生产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Bakelite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胶木，广泛应用于当时的电器制品，如开关、灯泡接头。</a:t>
            </a:r>
          </a:p>
          <a:p>
            <a:pPr defTabSz="882305">
              <a:defRPr/>
            </a:pPr>
            <a:endParaRPr lang="en-US" dirty="0"/>
          </a:p>
        </p:txBody>
      </p:sp>
      <p:sp>
        <p:nvSpPr>
          <p:cNvPr id="4" name="Slide Number Placeholder 3"/>
          <p:cNvSpPr>
            <a:spLocks noGrp="1"/>
          </p:cNvSpPr>
          <p:nvPr>
            <p:ph type="sldNum" sz="quarter" idx="5"/>
          </p:nvPr>
        </p:nvSpPr>
        <p:spPr/>
        <p:txBody>
          <a:bodyPr/>
          <a:lstStyle/>
          <a:p>
            <a:pPr defTabSz="882305">
              <a:defRPr/>
            </a:pPr>
            <a:fld id="{973D9D0B-16C3-4C58-A459-8C95A0785717}" type="slidenum">
              <a:rPr lang="zh-CN" altLang="en-US" sz="1200">
                <a:solidFill>
                  <a:prstClr val="black"/>
                </a:solidFill>
                <a:latin typeface="Calibri" panose="020F0502020204030204"/>
                <a:ea typeface="等线" panose="02010600030101010101" pitchFamily="2" charset="-122"/>
              </a:rPr>
              <a:pPr defTabSz="882305">
                <a:defRPr/>
              </a:pPr>
              <a:t>6</a:t>
            </a:fld>
            <a:endParaRPr lang="zh-CN" altLang="en-US" sz="120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18537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t>聚酯（</a:t>
            </a:r>
            <a:r>
              <a:rPr lang="en" altLang="zh-CN" b="1" dirty="0"/>
              <a:t>Polyesters</a:t>
            </a:r>
            <a:r>
              <a:rPr lang="zh-CN" altLang="en" b="1" dirty="0"/>
              <a:t>）</a:t>
            </a:r>
          </a:p>
          <a:p>
            <a:pPr>
              <a:buFont typeface="Arial" panose="020B0604020202020204" pitchFamily="34" charset="0"/>
              <a:buChar char="•"/>
            </a:pPr>
            <a:r>
              <a:rPr lang="zh-CN" altLang="en-US" b="1" dirty="0"/>
              <a:t>聚对苯二甲酸乙二醇酯（</a:t>
            </a:r>
            <a:r>
              <a:rPr lang="en" altLang="zh-CN" b="1" dirty="0"/>
              <a:t>PET</a:t>
            </a:r>
            <a:r>
              <a:rPr lang="zh-CN" altLang="en" b="1" dirty="0"/>
              <a:t>）</a:t>
            </a:r>
            <a:r>
              <a:rPr lang="zh-CN" altLang="en" dirty="0"/>
              <a:t>：</a:t>
            </a:r>
            <a:r>
              <a:rPr lang="zh-CN" altLang="en-US" dirty="0"/>
              <a:t>主要用于制造饮料瓶、纤维和薄膜。</a:t>
            </a:r>
          </a:p>
          <a:p>
            <a:pPr>
              <a:buFont typeface="Arial" panose="020B0604020202020204" pitchFamily="34" charset="0"/>
              <a:buChar char="•"/>
            </a:pPr>
            <a:r>
              <a:rPr lang="zh-CN" altLang="en-US" b="1" dirty="0"/>
              <a:t>聚对苯二甲酸丁二酯（</a:t>
            </a:r>
            <a:r>
              <a:rPr lang="en" altLang="zh-CN" b="1" dirty="0"/>
              <a:t>PBT</a:t>
            </a:r>
            <a:r>
              <a:rPr lang="zh-CN" altLang="en" b="1" dirty="0"/>
              <a:t>）</a:t>
            </a:r>
            <a:r>
              <a:rPr lang="zh-CN" altLang="en" dirty="0"/>
              <a:t>：</a:t>
            </a:r>
            <a:r>
              <a:rPr lang="zh-CN" altLang="en-US" dirty="0"/>
              <a:t>常用于工程塑料领域，如汽车和电子元件。</a:t>
            </a:r>
          </a:p>
          <a:p>
            <a:r>
              <a:rPr lang="en-US" altLang="zh-CN" b="1" dirty="0"/>
              <a:t>2. </a:t>
            </a:r>
            <a:r>
              <a:rPr lang="zh-CN" altLang="en-US" b="1" dirty="0"/>
              <a:t>聚酰胺（</a:t>
            </a:r>
            <a:r>
              <a:rPr lang="en" altLang="zh-CN" b="1" dirty="0"/>
              <a:t>Polyamides</a:t>
            </a:r>
            <a:r>
              <a:rPr lang="zh-CN" altLang="en" b="1" dirty="0"/>
              <a:t>）</a:t>
            </a:r>
          </a:p>
          <a:p>
            <a:pPr>
              <a:buFont typeface="Arial" panose="020B0604020202020204" pitchFamily="34" charset="0"/>
              <a:buChar char="•"/>
            </a:pPr>
            <a:r>
              <a:rPr lang="zh-CN" altLang="en-US" b="1" dirty="0"/>
              <a:t>尼龙 </a:t>
            </a:r>
            <a:r>
              <a:rPr lang="en-US" altLang="zh-CN" b="1" dirty="0"/>
              <a:t>6,6</a:t>
            </a:r>
            <a:r>
              <a:rPr lang="zh-CN" altLang="en-US" dirty="0"/>
              <a:t>：广泛用于纤维、织物、工程塑料等。</a:t>
            </a:r>
          </a:p>
          <a:p>
            <a:pPr>
              <a:buFont typeface="Arial" panose="020B0604020202020204" pitchFamily="34" charset="0"/>
              <a:buChar char="•"/>
            </a:pPr>
            <a:r>
              <a:rPr lang="zh-CN" altLang="en-US" b="1" dirty="0"/>
              <a:t>尼龙 </a:t>
            </a:r>
            <a:r>
              <a:rPr lang="en-US" altLang="zh-CN" b="1" dirty="0"/>
              <a:t>6</a:t>
            </a:r>
            <a:r>
              <a:rPr lang="zh-CN" altLang="en-US" dirty="0"/>
              <a:t>：与尼龙 </a:t>
            </a:r>
            <a:r>
              <a:rPr lang="en-US" altLang="zh-CN" dirty="0"/>
              <a:t>6,6 </a:t>
            </a:r>
            <a:r>
              <a:rPr lang="zh-CN" altLang="en-US" dirty="0"/>
              <a:t>类似，用途广泛。</a:t>
            </a:r>
          </a:p>
          <a:p>
            <a:pPr>
              <a:buFont typeface="Arial" panose="020B0604020202020204" pitchFamily="34" charset="0"/>
              <a:buChar char="•"/>
            </a:pPr>
            <a:r>
              <a:rPr lang="zh-CN" altLang="en-US" b="1" dirty="0"/>
              <a:t>尼龙 </a:t>
            </a:r>
            <a:r>
              <a:rPr lang="en-US" altLang="zh-CN" b="1" dirty="0"/>
              <a:t>12</a:t>
            </a:r>
            <a:r>
              <a:rPr lang="zh-CN" altLang="en-US" dirty="0"/>
              <a:t>：主要用于高性能工程塑料。</a:t>
            </a:r>
          </a:p>
          <a:p>
            <a:r>
              <a:rPr lang="en-US" altLang="zh-CN" b="1" dirty="0"/>
              <a:t>3. </a:t>
            </a:r>
            <a:r>
              <a:rPr lang="zh-CN" altLang="en-US" b="1" dirty="0"/>
              <a:t>聚氨酯（</a:t>
            </a:r>
            <a:r>
              <a:rPr lang="en" altLang="zh-CN" b="1" dirty="0"/>
              <a:t>Polyurethanes</a:t>
            </a:r>
            <a:r>
              <a:rPr lang="zh-CN" altLang="en" b="1" dirty="0"/>
              <a:t>）</a:t>
            </a:r>
          </a:p>
          <a:p>
            <a:pPr>
              <a:buFont typeface="Arial" panose="020B0604020202020204" pitchFamily="34" charset="0"/>
              <a:buChar char="•"/>
            </a:pPr>
            <a:r>
              <a:rPr lang="zh-CN" altLang="en-US" b="1" dirty="0"/>
              <a:t>柔性聚氨酯泡沫</a:t>
            </a:r>
            <a:r>
              <a:rPr lang="zh-CN" altLang="en-US" dirty="0"/>
              <a:t>：用于家具、床垫和汽车座椅。</a:t>
            </a:r>
          </a:p>
          <a:p>
            <a:pPr>
              <a:buFont typeface="Arial" panose="020B0604020202020204" pitchFamily="34" charset="0"/>
              <a:buChar char="•"/>
            </a:pPr>
            <a:r>
              <a:rPr lang="zh-CN" altLang="en-US" b="1" dirty="0"/>
              <a:t>硬质聚氨酯泡沫</a:t>
            </a:r>
            <a:r>
              <a:rPr lang="zh-CN" altLang="en-US" dirty="0"/>
              <a:t>：用于建筑保温材料、冰箱隔热层。</a:t>
            </a:r>
          </a:p>
          <a:p>
            <a:pPr>
              <a:buFont typeface="Arial" panose="020B0604020202020204" pitchFamily="34" charset="0"/>
              <a:buChar char="•"/>
            </a:pPr>
            <a:r>
              <a:rPr lang="zh-CN" altLang="en-US" b="1" dirty="0"/>
              <a:t>聚氨酯弹性体</a:t>
            </a:r>
            <a:r>
              <a:rPr lang="zh-CN" altLang="en-US" dirty="0"/>
              <a:t>：用于鞋底、密封件和管道。</a:t>
            </a:r>
          </a:p>
          <a:p>
            <a:r>
              <a:rPr lang="en-US" altLang="zh-CN" b="1" dirty="0"/>
              <a:t>4. </a:t>
            </a:r>
            <a:r>
              <a:rPr lang="zh-CN" altLang="en-US" b="1" dirty="0"/>
              <a:t>酚醛树脂（</a:t>
            </a:r>
            <a:r>
              <a:rPr lang="en" altLang="zh-CN" b="1" dirty="0"/>
              <a:t>Phenol-Formaldehyde Resins</a:t>
            </a:r>
            <a:r>
              <a:rPr lang="zh-CN" altLang="en" b="1" dirty="0"/>
              <a:t>）</a:t>
            </a:r>
          </a:p>
          <a:p>
            <a:pPr>
              <a:buFont typeface="Arial" panose="020B0604020202020204" pitchFamily="34" charset="0"/>
              <a:buChar char="•"/>
            </a:pPr>
            <a:r>
              <a:rPr lang="zh-CN" altLang="en-US" b="1" dirty="0"/>
              <a:t>酚醛树脂（</a:t>
            </a:r>
            <a:r>
              <a:rPr lang="en" altLang="zh-CN" b="1" dirty="0"/>
              <a:t>Bakelite</a:t>
            </a:r>
            <a:r>
              <a:rPr lang="zh-CN" altLang="en" b="1" dirty="0"/>
              <a:t>）</a:t>
            </a:r>
            <a:r>
              <a:rPr lang="zh-CN" altLang="en" dirty="0"/>
              <a:t>：</a:t>
            </a:r>
            <a:r>
              <a:rPr lang="zh-CN" altLang="en-US" dirty="0"/>
              <a:t>用于电器开关、插座和锅柄等耐热材料。</a:t>
            </a:r>
          </a:p>
          <a:p>
            <a:pPr>
              <a:buFont typeface="Arial" panose="020B0604020202020204" pitchFamily="34" charset="0"/>
              <a:buChar char="•"/>
            </a:pPr>
            <a:r>
              <a:rPr lang="zh-CN" altLang="en-US" b="1" dirty="0"/>
              <a:t>脲醛树脂（</a:t>
            </a:r>
            <a:r>
              <a:rPr lang="en" altLang="zh-CN" b="1" dirty="0"/>
              <a:t>Urea-Formaldehyde Resins</a:t>
            </a:r>
            <a:r>
              <a:rPr lang="zh-CN" altLang="en" b="1" dirty="0"/>
              <a:t>）</a:t>
            </a:r>
            <a:r>
              <a:rPr lang="zh-CN" altLang="en" dirty="0"/>
              <a:t>：</a:t>
            </a:r>
            <a:r>
              <a:rPr lang="zh-CN" altLang="en-US" dirty="0"/>
              <a:t>用于胶合板、刨花板的粘合剂。</a:t>
            </a:r>
          </a:p>
          <a:p>
            <a:r>
              <a:rPr lang="en-US" altLang="zh-CN" b="1" dirty="0"/>
              <a:t>5. </a:t>
            </a:r>
            <a:r>
              <a:rPr lang="zh-CN" altLang="en-US" b="1" dirty="0"/>
              <a:t>聚碳酸酯（</a:t>
            </a:r>
            <a:r>
              <a:rPr lang="en" altLang="zh-CN" b="1" dirty="0"/>
              <a:t>Polycarbonates</a:t>
            </a:r>
            <a:r>
              <a:rPr lang="zh-CN" altLang="en" b="1" dirty="0"/>
              <a:t>）</a:t>
            </a:r>
          </a:p>
          <a:p>
            <a:pPr>
              <a:buFont typeface="Arial" panose="020B0604020202020204" pitchFamily="34" charset="0"/>
              <a:buChar char="•"/>
            </a:pPr>
            <a:r>
              <a:rPr lang="zh-CN" altLang="en-US" b="1" dirty="0"/>
              <a:t>聚碳酸酯（</a:t>
            </a:r>
            <a:r>
              <a:rPr lang="en" altLang="zh-CN" b="1" dirty="0"/>
              <a:t>PC</a:t>
            </a:r>
            <a:r>
              <a:rPr lang="zh-CN" altLang="en" b="1" dirty="0"/>
              <a:t>）</a:t>
            </a:r>
            <a:r>
              <a:rPr lang="zh-CN" altLang="en" dirty="0"/>
              <a:t>：</a:t>
            </a:r>
            <a:r>
              <a:rPr lang="zh-CN" altLang="en-US" dirty="0"/>
              <a:t>用于透明防护板、光盘、眼镜镜片等。</a:t>
            </a:r>
          </a:p>
          <a:p>
            <a:r>
              <a:rPr lang="en-US" altLang="zh-CN" b="1" dirty="0"/>
              <a:t>6. </a:t>
            </a:r>
            <a:r>
              <a:rPr lang="zh-CN" altLang="en-US" b="1" dirty="0"/>
              <a:t>聚对苯二甲酸丁二醇酯（</a:t>
            </a:r>
            <a:r>
              <a:rPr lang="en" altLang="zh-CN" b="1" dirty="0"/>
              <a:t>Polybutylene Terephthalate, PBT</a:t>
            </a:r>
            <a:r>
              <a:rPr lang="zh-CN" altLang="en" b="1" dirty="0"/>
              <a:t>）</a:t>
            </a:r>
          </a:p>
          <a:p>
            <a:pPr>
              <a:buFont typeface="Arial" panose="020B0604020202020204" pitchFamily="34" charset="0"/>
              <a:buChar char="•"/>
            </a:pPr>
            <a:r>
              <a:rPr lang="zh-CN" altLang="en-US" dirty="0"/>
              <a:t>主要用于工程塑料、电器元件、汽车零部件等。</a:t>
            </a:r>
          </a:p>
          <a:p>
            <a:r>
              <a:rPr lang="en-US" altLang="zh-CN" b="1" dirty="0"/>
              <a:t>7. </a:t>
            </a:r>
            <a:r>
              <a:rPr lang="zh-CN" altLang="en-US" b="1" dirty="0"/>
              <a:t>聚对苯二甲酸己二醇酯（</a:t>
            </a:r>
            <a:r>
              <a:rPr lang="en" altLang="zh-CN" b="1" dirty="0" err="1"/>
              <a:t>Polyhexamethylene</a:t>
            </a:r>
            <a:r>
              <a:rPr lang="en" altLang="zh-CN" b="1" dirty="0"/>
              <a:t> Terephthalate, PHT</a:t>
            </a:r>
            <a:r>
              <a:rPr lang="zh-CN" altLang="en" b="1" dirty="0"/>
              <a:t>）</a:t>
            </a:r>
          </a:p>
          <a:p>
            <a:pPr>
              <a:buFont typeface="Arial" panose="020B0604020202020204" pitchFamily="34" charset="0"/>
              <a:buChar char="•"/>
            </a:pPr>
            <a:r>
              <a:rPr lang="zh-CN" altLang="en-US" dirty="0"/>
              <a:t>用于工程塑料和高性能纤维。</a:t>
            </a:r>
          </a:p>
          <a:p>
            <a:r>
              <a:rPr lang="en-US" altLang="zh-CN" b="1" dirty="0"/>
              <a:t>8. </a:t>
            </a:r>
            <a:r>
              <a:rPr lang="zh-CN" altLang="en-US" b="1" dirty="0"/>
              <a:t>聚醚醚酮（</a:t>
            </a:r>
            <a:r>
              <a:rPr lang="en" altLang="zh-CN" b="1" dirty="0" err="1"/>
              <a:t>Polyetheretherketone</a:t>
            </a:r>
            <a:r>
              <a:rPr lang="en" altLang="zh-CN" b="1" dirty="0"/>
              <a:t>, PEEK</a:t>
            </a:r>
            <a:r>
              <a:rPr lang="zh-CN" altLang="en" b="1" dirty="0"/>
              <a:t>）</a:t>
            </a:r>
          </a:p>
          <a:p>
            <a:pPr>
              <a:buFont typeface="Arial" panose="020B0604020202020204" pitchFamily="34" charset="0"/>
              <a:buChar char="•"/>
            </a:pPr>
            <a:r>
              <a:rPr lang="zh-CN" altLang="en-US" dirty="0"/>
              <a:t>用于高性能工程塑料，耐高温和化学腐蚀。</a:t>
            </a:r>
          </a:p>
          <a:p>
            <a:endParaRPr lang="zh-CN" altLang="en-US" dirty="0"/>
          </a:p>
        </p:txBody>
      </p:sp>
    </p:spTree>
    <p:extLst>
      <p:ext uri="{BB962C8B-B14F-4D97-AF65-F5344CB8AC3E}">
        <p14:creationId xmlns:p14="http://schemas.microsoft.com/office/powerpoint/2010/main" val="320523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0" dirty="0">
                <a:effectLst/>
                <a:ea typeface="等线" panose="02010600030101010101" pitchFamily="2" charset="-122"/>
                <a:cs typeface="Times New Roman" panose="02020603050405020304" pitchFamily="18" charset="0"/>
              </a:rPr>
              <a:t>本页表格中给出了重要逐步高分子工业产品的结构式，大家可以结合类别名称，分析各类聚合物的特征结构。</a:t>
            </a:r>
            <a:endParaRPr kumimoji="1" lang="zh-CN" altLang="en-US" b="0" dirty="0"/>
          </a:p>
        </p:txBody>
      </p:sp>
      <p:sp>
        <p:nvSpPr>
          <p:cNvPr id="4" name="灯片编号占位符 3"/>
          <p:cNvSpPr>
            <a:spLocks noGrp="1"/>
          </p:cNvSpPr>
          <p:nvPr>
            <p:ph type="sldNum" sz="quarter" idx="5"/>
          </p:nvPr>
        </p:nvSpPr>
        <p:spPr/>
        <p:txBody>
          <a:bodyPr/>
          <a:lstStyle/>
          <a:p>
            <a:pPr defTabSz="882305">
              <a:defRPr/>
            </a:pPr>
            <a:fld id="{973D9D0B-16C3-4C58-A459-8C95A0785717}" type="slidenum">
              <a:rPr lang="zh-CN" altLang="en-US" sz="1200">
                <a:solidFill>
                  <a:prstClr val="black"/>
                </a:solidFill>
                <a:latin typeface="Calibri" panose="020F0502020204030204"/>
                <a:ea typeface="等线" panose="02010600030101010101" pitchFamily="2" charset="-122"/>
              </a:rPr>
              <a:pPr defTabSz="882305">
                <a:defRPr/>
              </a:pPr>
              <a:t>9</a:t>
            </a:fld>
            <a:endParaRPr lang="zh-CN" altLang="en-US" sz="120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13714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0" dirty="0">
                <a:effectLst/>
                <a:ea typeface="等线" panose="02010600030101010101" pitchFamily="2" charset="-122"/>
                <a:cs typeface="Times New Roman" panose="02020603050405020304" pitchFamily="18" charset="0"/>
              </a:rPr>
              <a:t>本页表格中给出了重要逐步高分子工业产品的结构式，大家可以结合类别名称，分析各类聚合物的特征结构。</a:t>
            </a:r>
            <a:endParaRPr kumimoji="1" lang="zh-CN" altLang="en-US" b="0" dirty="0"/>
          </a:p>
        </p:txBody>
      </p:sp>
      <p:sp>
        <p:nvSpPr>
          <p:cNvPr id="4" name="灯片编号占位符 3"/>
          <p:cNvSpPr>
            <a:spLocks noGrp="1"/>
          </p:cNvSpPr>
          <p:nvPr>
            <p:ph type="sldNum" sz="quarter" idx="5"/>
          </p:nvPr>
        </p:nvSpPr>
        <p:spPr/>
        <p:txBody>
          <a:bodyPr/>
          <a:lstStyle/>
          <a:p>
            <a:pPr defTabSz="882305">
              <a:defRPr/>
            </a:pPr>
            <a:fld id="{973D9D0B-16C3-4C58-A459-8C95A0785717}" type="slidenum">
              <a:rPr lang="zh-CN" altLang="en-US" sz="1200">
                <a:solidFill>
                  <a:prstClr val="black"/>
                </a:solidFill>
                <a:latin typeface="Calibri" panose="020F0502020204030204"/>
                <a:ea typeface="等线" panose="02010600030101010101" pitchFamily="2" charset="-122"/>
              </a:rPr>
              <a:pPr defTabSz="882305">
                <a:defRPr/>
              </a:pPr>
              <a:t>10</a:t>
            </a:fld>
            <a:endParaRPr lang="zh-CN" altLang="en-US" sz="120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27967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接下来，我们介绍一些非常重要的逐步聚合产品。以热塑性塑料为例， 高分子材料按应用场合的不同，可分为通用塑料、工程塑料和特种塑料。通用塑料用于大众化场合，对力学性能和稳定性没有太高的要求，（低密度聚乙烯（</a:t>
            </a:r>
            <a:r>
              <a:rPr lang="en-US" altLang="zh-CN" dirty="0"/>
              <a:t>LDPE</a:t>
            </a:r>
            <a:r>
              <a:rPr lang="zh-CN" altLang="en-US" dirty="0"/>
              <a:t>）、高密度聚乙烯（</a:t>
            </a:r>
            <a:r>
              <a:rPr lang="en-US" altLang="zh-CN" dirty="0"/>
              <a:t>HDPE</a:t>
            </a:r>
            <a:r>
              <a:rPr lang="zh-CN" altLang="en-US" dirty="0"/>
              <a:t>）、等规聚丙烯（</a:t>
            </a:r>
            <a:r>
              <a:rPr lang="en-US" altLang="zh-CN" dirty="0" err="1"/>
              <a:t>i</a:t>
            </a:r>
            <a:r>
              <a:rPr lang="en-US" altLang="zh-CN" dirty="0"/>
              <a:t>-PP</a:t>
            </a:r>
            <a:r>
              <a:rPr lang="zh-CN" altLang="en-US" dirty="0"/>
              <a:t>）、聚氯乙烯（</a:t>
            </a:r>
            <a:r>
              <a:rPr lang="en-US" altLang="zh-CN" dirty="0"/>
              <a:t>PVC</a:t>
            </a:r>
            <a:r>
              <a:rPr lang="zh-CN" altLang="en-US" dirty="0"/>
              <a:t>）、聚苯乙烯（</a:t>
            </a:r>
            <a:r>
              <a:rPr lang="en-US" altLang="zh-CN" dirty="0"/>
              <a:t>PS</a:t>
            </a:r>
            <a:r>
              <a:rPr lang="zh-CN" altLang="en-US" dirty="0"/>
              <a:t>）和聚甲基丙烯酸甲酯（</a:t>
            </a:r>
            <a:r>
              <a:rPr lang="en-US" altLang="zh-CN" dirty="0"/>
              <a:t>PMMA</a:t>
            </a:r>
            <a:r>
              <a:rPr lang="zh-CN" altLang="en-US" dirty="0"/>
              <a:t>））很多链式聚合的产物多用作通用热塑性塑料，</a:t>
            </a: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通用塑料中烯烃聚合物</a:t>
            </a:r>
            <a:r>
              <a:rPr kumimoji="0" lang="en-US" altLang="zh-CN"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a:t>
            </a: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链式聚合</a:t>
            </a:r>
            <a:r>
              <a:rPr kumimoji="0" lang="en-US" altLang="zh-CN"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a:t>
            </a: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占主体</a:t>
            </a:r>
            <a:r>
              <a:rPr lang="zh-CN" altLang="en-US" dirty="0"/>
              <a:t>。酚醛树脂是通用热固性塑料。而逐步聚合物，在工程塑料中品种有很多，包括聚对苯二甲酸乙二醇酯（</a:t>
            </a:r>
            <a:r>
              <a:rPr lang="en-US" altLang="zh-CN" dirty="0"/>
              <a:t>PET</a:t>
            </a:r>
            <a:r>
              <a:rPr lang="zh-CN" altLang="en-US" dirty="0"/>
              <a:t>）、聚苯醚（</a:t>
            </a:r>
            <a:r>
              <a:rPr lang="en-US" altLang="zh-CN" dirty="0"/>
              <a:t>PPO</a:t>
            </a:r>
            <a:r>
              <a:rPr lang="zh-CN" altLang="en-US" dirty="0"/>
              <a:t>）、芳香族聚碳酸酯（</a:t>
            </a:r>
            <a:r>
              <a:rPr lang="en-US" altLang="zh-CN" dirty="0"/>
              <a:t>PC</a:t>
            </a:r>
            <a:r>
              <a:rPr lang="zh-CN" altLang="en-US" dirty="0"/>
              <a:t>）和脂肪族的聚酰胺（</a:t>
            </a:r>
            <a:r>
              <a:rPr lang="en-US" altLang="zh-CN" dirty="0"/>
              <a:t>PA</a:t>
            </a:r>
            <a:r>
              <a:rPr lang="zh-CN" altLang="en-US" dirty="0"/>
              <a:t>），它们的力学性能和耐热性能明显由于通用塑料。此外，像芳香族聚酰胺（</a:t>
            </a:r>
            <a:r>
              <a:rPr lang="en-US" altLang="zh-CN" dirty="0"/>
              <a:t>Kevlar</a:t>
            </a:r>
            <a:r>
              <a:rPr lang="zh-CN" altLang="en-US" dirty="0"/>
              <a:t>）和聚酰亚胺（</a:t>
            </a:r>
            <a:r>
              <a:rPr lang="en-US" altLang="zh-CN" dirty="0"/>
              <a:t>PI</a:t>
            </a:r>
            <a:r>
              <a:rPr lang="zh-CN" altLang="en-US" dirty="0"/>
              <a:t>）代表了一类特种热塑性塑料，基本上是通过逐步聚合生产的，具有非常优异的综合使用性能。</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AD378-F68C-40C2-88E1-477875D9A965}"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2478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接下来介绍逐步聚合的基本概念。这个动画对比了逐步聚合和链式聚合的性质，可以看到分子链的生长方式存在显著区别。其中，逐步聚合主要是利用分子末端不同官能团的化学反应，将单体和多聚体键接在一起，是分子链不断生长，聚合度以不连续的方式持续增加。右边动画的链式聚合却有所不同，蓝色显示的引发剂分解产生的初级活性种或单体活性种，它与橙色单体反应发生加成反应，使分子链不断生长，聚合度的增加是连续的，其多聚体的末端为活性种，可与单体发生加成反应直至最终失去链生长活性。</a:t>
            </a:r>
          </a:p>
        </p:txBody>
      </p:sp>
      <p:sp>
        <p:nvSpPr>
          <p:cNvPr id="4" name="灯片编号占位符 3"/>
          <p:cNvSpPr>
            <a:spLocks noGrp="1"/>
          </p:cNvSpPr>
          <p:nvPr>
            <p:ph type="sldNum" sz="quarter" idx="5"/>
          </p:nvPr>
        </p:nvSpPr>
        <p:spPr/>
        <p:txBody>
          <a:bodyPr/>
          <a:lstStyle/>
          <a:p>
            <a:fld id="{973D9D0B-16C3-4C58-A459-8C95A0785717}" type="slidenum">
              <a:rPr lang="zh-CN" altLang="en-US" smtClean="0"/>
              <a:t>12</a:t>
            </a:fld>
            <a:endParaRPr lang="zh-CN" altLang="en-US"/>
          </a:p>
        </p:txBody>
      </p:sp>
    </p:spTree>
    <p:extLst>
      <p:ext uri="{BB962C8B-B14F-4D97-AF65-F5344CB8AC3E}">
        <p14:creationId xmlns:p14="http://schemas.microsoft.com/office/powerpoint/2010/main" val="179652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5971E57-E6BE-4FA1-AECD-A4D910B332C8}" type="datetimeFigureOut">
              <a:rPr lang="zh-CN" altLang="en-US"/>
              <a:pPr>
                <a:defRPr/>
              </a:pPr>
              <a:t>2024/9/18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C612A95-8F31-41B4-992C-63B71FD18EF7}" type="slidenum">
              <a:rPr lang="zh-CN" altLang="en-US"/>
              <a:pPr>
                <a:defRPr/>
              </a:pPr>
              <a:t>‹#›</a:t>
            </a:fld>
            <a:endParaRPr lang="zh-CN" altLang="en-US"/>
          </a:p>
        </p:txBody>
      </p:sp>
    </p:spTree>
    <p:extLst>
      <p:ext uri="{BB962C8B-B14F-4D97-AF65-F5344CB8AC3E}">
        <p14:creationId xmlns:p14="http://schemas.microsoft.com/office/powerpoint/2010/main" val="2358745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37D40B-A883-4FB3-BB63-CA7E844F0722}" type="datetimeFigureOut">
              <a:rPr lang="zh-CN" altLang="en-US"/>
              <a:pPr>
                <a:defRPr/>
              </a:pPr>
              <a:t>2024/9/18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441D77E-7AD7-4A27-8A04-CDBBAA8762E2}" type="slidenum">
              <a:rPr lang="zh-CN" altLang="en-US"/>
              <a:pPr>
                <a:defRPr/>
              </a:pPr>
              <a:t>‹#›</a:t>
            </a:fld>
            <a:endParaRPr lang="zh-CN" altLang="en-US"/>
          </a:p>
        </p:txBody>
      </p:sp>
    </p:spTree>
    <p:extLst>
      <p:ext uri="{BB962C8B-B14F-4D97-AF65-F5344CB8AC3E}">
        <p14:creationId xmlns:p14="http://schemas.microsoft.com/office/powerpoint/2010/main" val="245605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CA27AB5-EB44-41D4-A0AF-31FA41BEC7EB}" type="datetimeFigureOut">
              <a:rPr lang="zh-CN" altLang="en-US"/>
              <a:pPr>
                <a:defRPr/>
              </a:pPr>
              <a:t>2024/9/18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5F83CD-D212-47D3-9FFF-47A7E74E8455}" type="slidenum">
              <a:rPr lang="zh-CN" altLang="en-US"/>
              <a:pPr>
                <a:defRPr/>
              </a:pPr>
              <a:t>‹#›</a:t>
            </a:fld>
            <a:endParaRPr lang="zh-CN" altLang="en-US"/>
          </a:p>
        </p:txBody>
      </p:sp>
    </p:spTree>
    <p:extLst>
      <p:ext uri="{BB962C8B-B14F-4D97-AF65-F5344CB8AC3E}">
        <p14:creationId xmlns:p14="http://schemas.microsoft.com/office/powerpoint/2010/main" val="275365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2844FF-B804-45DE-BCC2-70C866415921}" type="datetimeFigureOut">
              <a:rPr lang="zh-CN" altLang="en-US"/>
              <a:pPr>
                <a:defRPr/>
              </a:pPr>
              <a:t>2024/9/18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247D63F-EF1D-4311-9A11-D0D6F499CFD3}" type="slidenum">
              <a:rPr lang="zh-CN" altLang="en-US"/>
              <a:pPr>
                <a:defRPr/>
              </a:pPr>
              <a:t>‹#›</a:t>
            </a:fld>
            <a:endParaRPr lang="zh-CN" altLang="en-US"/>
          </a:p>
        </p:txBody>
      </p:sp>
    </p:spTree>
    <p:extLst>
      <p:ext uri="{BB962C8B-B14F-4D97-AF65-F5344CB8AC3E}">
        <p14:creationId xmlns:p14="http://schemas.microsoft.com/office/powerpoint/2010/main" val="17123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33CBDA1-B220-4C61-84C1-D12E001C70B2}" type="datetimeFigureOut">
              <a:rPr lang="zh-CN" altLang="en-US"/>
              <a:pPr>
                <a:defRPr/>
              </a:pPr>
              <a:t>2024/9/18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9B358D4-D433-414E-908F-1316E18DC200}" type="slidenum">
              <a:rPr lang="zh-CN" altLang="en-US"/>
              <a:pPr>
                <a:defRPr/>
              </a:pPr>
              <a:t>‹#›</a:t>
            </a:fld>
            <a:endParaRPr lang="zh-CN" altLang="en-US"/>
          </a:p>
        </p:txBody>
      </p:sp>
    </p:spTree>
    <p:extLst>
      <p:ext uri="{BB962C8B-B14F-4D97-AF65-F5344CB8AC3E}">
        <p14:creationId xmlns:p14="http://schemas.microsoft.com/office/powerpoint/2010/main" val="157239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F761482A-395B-4FAE-A4DD-643F54EC09E3}" type="datetimeFigureOut">
              <a:rPr lang="zh-CN" altLang="en-US"/>
              <a:pPr>
                <a:defRPr/>
              </a:pPr>
              <a:t>2024/9/18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EA0A7E4-7189-4B2A-9B4F-F085DA5FFB88}" type="slidenum">
              <a:rPr lang="zh-CN" altLang="en-US"/>
              <a:pPr>
                <a:defRPr/>
              </a:pPr>
              <a:t>‹#›</a:t>
            </a:fld>
            <a:endParaRPr lang="zh-CN" altLang="en-US"/>
          </a:p>
        </p:txBody>
      </p:sp>
    </p:spTree>
    <p:extLst>
      <p:ext uri="{BB962C8B-B14F-4D97-AF65-F5344CB8AC3E}">
        <p14:creationId xmlns:p14="http://schemas.microsoft.com/office/powerpoint/2010/main" val="144161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1FA6AF8-37EF-4073-81D9-B77D80D6A54B}" type="datetimeFigureOut">
              <a:rPr lang="zh-CN" altLang="en-US"/>
              <a:pPr>
                <a:defRPr/>
              </a:pPr>
              <a:t>2024/9/18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00D4C48-8854-4012-8707-7B19041CC951}" type="slidenum">
              <a:rPr lang="zh-CN" altLang="en-US"/>
              <a:pPr>
                <a:defRPr/>
              </a:pPr>
              <a:t>‹#›</a:t>
            </a:fld>
            <a:endParaRPr lang="zh-CN" altLang="en-US"/>
          </a:p>
        </p:txBody>
      </p:sp>
    </p:spTree>
    <p:extLst>
      <p:ext uri="{BB962C8B-B14F-4D97-AF65-F5344CB8AC3E}">
        <p14:creationId xmlns:p14="http://schemas.microsoft.com/office/powerpoint/2010/main" val="59410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F458FC5-D030-4E29-91C0-0356EF0C0BA5}" type="datetimeFigureOut">
              <a:rPr lang="zh-CN" altLang="en-US"/>
              <a:pPr>
                <a:defRPr/>
              </a:pPr>
              <a:t>2024/9/18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24B5F32-B769-4BC7-B7E5-6860D41271ED}" type="slidenum">
              <a:rPr lang="zh-CN" altLang="en-US"/>
              <a:pPr>
                <a:defRPr/>
              </a:pPr>
              <a:t>‹#›</a:t>
            </a:fld>
            <a:endParaRPr lang="zh-CN" altLang="en-US"/>
          </a:p>
        </p:txBody>
      </p:sp>
    </p:spTree>
    <p:extLst>
      <p:ext uri="{BB962C8B-B14F-4D97-AF65-F5344CB8AC3E}">
        <p14:creationId xmlns:p14="http://schemas.microsoft.com/office/powerpoint/2010/main" val="1149106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EC3C192-7BB2-4BD2-A2E5-B3486037F2F5}" type="datetimeFigureOut">
              <a:rPr lang="zh-CN" altLang="en-US"/>
              <a:pPr>
                <a:defRPr/>
              </a:pPr>
              <a:t>2024/9/18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E275A5A-F596-4BE2-8F4A-284C3FB75405}" type="slidenum">
              <a:rPr lang="zh-CN" altLang="en-US"/>
              <a:pPr>
                <a:defRPr/>
              </a:pPr>
              <a:t>‹#›</a:t>
            </a:fld>
            <a:endParaRPr lang="zh-CN" altLang="en-US"/>
          </a:p>
        </p:txBody>
      </p:sp>
    </p:spTree>
    <p:extLst>
      <p:ext uri="{BB962C8B-B14F-4D97-AF65-F5344CB8AC3E}">
        <p14:creationId xmlns:p14="http://schemas.microsoft.com/office/powerpoint/2010/main" val="3435293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5428B8C-9D4F-44EC-AA97-BEB58B0453A8}" type="datetimeFigureOut">
              <a:rPr lang="zh-CN" altLang="en-US"/>
              <a:pPr>
                <a:defRPr/>
              </a:pPr>
              <a:t>2024/9/18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A36152B-0589-443F-9723-AE3C8719CCF7}" type="slidenum">
              <a:rPr lang="zh-CN" altLang="en-US"/>
              <a:pPr>
                <a:defRPr/>
              </a:pPr>
              <a:t>‹#›</a:t>
            </a:fld>
            <a:endParaRPr lang="zh-CN" altLang="en-US"/>
          </a:p>
        </p:txBody>
      </p:sp>
    </p:spTree>
    <p:extLst>
      <p:ext uri="{BB962C8B-B14F-4D97-AF65-F5344CB8AC3E}">
        <p14:creationId xmlns:p14="http://schemas.microsoft.com/office/powerpoint/2010/main" val="409857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6A7775A-2F10-431F-BC1D-350C6C07E1A3}" type="datetimeFigureOut">
              <a:rPr lang="zh-CN" altLang="en-US"/>
              <a:pPr>
                <a:defRPr/>
              </a:pPr>
              <a:t>2024/9/18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206AFDF-BCCD-4D6C-B72D-2FD539D0D499}" type="slidenum">
              <a:rPr lang="zh-CN" altLang="en-US"/>
              <a:pPr>
                <a:defRPr/>
              </a:pPr>
              <a:t>‹#›</a:t>
            </a:fld>
            <a:endParaRPr lang="zh-CN" altLang="en-US"/>
          </a:p>
        </p:txBody>
      </p:sp>
    </p:spTree>
    <p:extLst>
      <p:ext uri="{BB962C8B-B14F-4D97-AF65-F5344CB8AC3E}">
        <p14:creationId xmlns:p14="http://schemas.microsoft.com/office/powerpoint/2010/main" val="396343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A63F3200-6B80-4F0F-8A65-51AF519D3AB3}" type="datetimeFigureOut">
              <a:rPr lang="zh-CN" altLang="en-US"/>
              <a:pPr>
                <a:defRPr/>
              </a:pPr>
              <a:t>2024/9/18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2DF013C1-D458-4E2C-9502-FCC3EA859DE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17.emf"/><Relationship Id="rId7"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18.emf"/><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5.wmf"/></Relationships>
</file>

<file path=ppt/slides/_rels/slide1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7.emf"/><Relationship Id="rId5" Type="http://schemas.openxmlformats.org/officeDocument/2006/relationships/oleObject" Target="../embeddings/oleObject4.bin"/><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2.wmf"/></Relationships>
</file>

<file path=ppt/slides/_rels/slide23.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4.wmf"/><Relationship Id="rId5" Type="http://schemas.openxmlformats.org/officeDocument/2006/relationships/oleObject" Target="../embeddings/oleObject10.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emf"/><Relationship Id="rId5" Type="http://schemas.openxmlformats.org/officeDocument/2006/relationships/oleObject" Target="../embeddings/oleObject14.bin"/><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48.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0.wmf"/><Relationship Id="rId5" Type="http://schemas.openxmlformats.org/officeDocument/2006/relationships/oleObject" Target="../embeddings/oleObject17.bin"/><Relationship Id="rId4" Type="http://schemas.openxmlformats.org/officeDocument/2006/relationships/image" Target="../media/image4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8.bin"/><Relationship Id="rId7" Type="http://schemas.openxmlformats.org/officeDocument/2006/relationships/image" Target="../media/image52.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54.png"/><Relationship Id="rId4" Type="http://schemas.openxmlformats.org/officeDocument/2006/relationships/image" Target="../media/image51.emf"/><Relationship Id="rId9" Type="http://schemas.openxmlformats.org/officeDocument/2006/relationships/image" Target="../media/image5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3.wmf"/></Relationships>
</file>

<file path=ppt/slides/_rels/slide3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5.wmf"/><Relationship Id="rId5" Type="http://schemas.openxmlformats.org/officeDocument/2006/relationships/oleObject" Target="../embeddings/oleObject23.bin"/><Relationship Id="rId4" Type="http://schemas.openxmlformats.org/officeDocument/2006/relationships/image" Target="../media/image54.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7.emf"/><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9.wmf"/><Relationship Id="rId5" Type="http://schemas.openxmlformats.org/officeDocument/2006/relationships/oleObject" Target="../embeddings/oleObject27.bin"/><Relationship Id="rId4" Type="http://schemas.openxmlformats.org/officeDocument/2006/relationships/image" Target="../media/image58.wmf"/><Relationship Id="rId9" Type="http://schemas.openxmlformats.org/officeDocument/2006/relationships/image" Target="../media/image6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2.wmf"/><Relationship Id="rId5" Type="http://schemas.openxmlformats.org/officeDocument/2006/relationships/oleObject" Target="../embeddings/oleObject30.bin"/><Relationship Id="rId4" Type="http://schemas.openxmlformats.org/officeDocument/2006/relationships/image" Target="../media/image6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6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6.wmf"/><Relationship Id="rId5" Type="http://schemas.openxmlformats.org/officeDocument/2006/relationships/oleObject" Target="../embeddings/oleObject34.bin"/><Relationship Id="rId4" Type="http://schemas.openxmlformats.org/officeDocument/2006/relationships/image" Target="../media/image65.wmf"/></Relationships>
</file>

<file path=ppt/slides/_rels/slide4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7.wmf"/><Relationship Id="rId5" Type="http://schemas.openxmlformats.org/officeDocument/2006/relationships/oleObject" Target="../embeddings/oleObject37.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39.bin"/></Relationships>
</file>

<file path=ppt/slides/_rels/slide42.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73.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70.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3.bin"/></Relationships>
</file>

<file path=ppt/slides/_rels/slide4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77.wmf"/><Relationship Id="rId2" Type="http://schemas.openxmlformats.org/officeDocument/2006/relationships/slideLayout" Target="../slideLayouts/slideLayout7.xml"/><Relationship Id="rId16" Type="http://schemas.openxmlformats.org/officeDocument/2006/relationships/image" Target="../media/image79.wmf"/><Relationship Id="rId1" Type="http://schemas.openxmlformats.org/officeDocument/2006/relationships/vmlDrawing" Target="../drawings/vmlDrawing22.vml"/><Relationship Id="rId6" Type="http://schemas.openxmlformats.org/officeDocument/2006/relationships/image" Target="../media/image73.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76.wmf"/><Relationship Id="rId4" Type="http://schemas.openxmlformats.org/officeDocument/2006/relationships/image" Target="../media/image74.wmf"/><Relationship Id="rId9" Type="http://schemas.openxmlformats.org/officeDocument/2006/relationships/oleObject" Target="../embeddings/oleObject48.bin"/><Relationship Id="rId14" Type="http://schemas.openxmlformats.org/officeDocument/2006/relationships/image" Target="../media/image78.wmf"/></Relationships>
</file>

<file path=ppt/slides/_rels/slide44.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56.wmf"/><Relationship Id="rId5" Type="http://schemas.openxmlformats.org/officeDocument/2006/relationships/oleObject" Target="../embeddings/oleObject53.bin"/><Relationship Id="rId4" Type="http://schemas.openxmlformats.org/officeDocument/2006/relationships/image" Target="../media/image79.wmf"/></Relationships>
</file>

<file path=ppt/slides/_rels/slide4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3.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83.wmf"/><Relationship Id="rId4" Type="http://schemas.openxmlformats.org/officeDocument/2006/relationships/image" Target="../media/image81.wmf"/><Relationship Id="rId9" Type="http://schemas.openxmlformats.org/officeDocument/2006/relationships/oleObject" Target="../embeddings/oleObject58.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85.emf"/></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85.e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90.png"/><Relationship Id="rId11" Type="http://schemas.openxmlformats.org/officeDocument/2006/relationships/oleObject" Target="../embeddings/oleObject61.bin"/><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1.png"/><Relationship Id="rId12" Type="http://schemas.openxmlformats.org/officeDocument/2006/relationships/image" Target="../media/image85.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96.png"/><Relationship Id="rId11" Type="http://schemas.openxmlformats.org/officeDocument/2006/relationships/oleObject" Target="../embeddings/oleObject62.bin"/><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98.png"/><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81.wmf"/><Relationship Id="rId11" Type="http://schemas.openxmlformats.org/officeDocument/2006/relationships/image" Target="../media/image100.png"/><Relationship Id="rId5" Type="http://schemas.openxmlformats.org/officeDocument/2006/relationships/oleObject" Target="../embeddings/oleObject63.bin"/><Relationship Id="rId10" Type="http://schemas.openxmlformats.org/officeDocument/2006/relationships/image" Target="../media/image79.wmf"/><Relationship Id="rId4" Type="http://schemas.openxmlformats.org/officeDocument/2006/relationships/image" Target="../media/image99.png"/><Relationship Id="rId9" Type="http://schemas.openxmlformats.org/officeDocument/2006/relationships/oleObject" Target="../embeddings/oleObject6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86.wmf"/><Relationship Id="rId4" Type="http://schemas.openxmlformats.org/officeDocument/2006/relationships/oleObject" Target="../embeddings/oleObject66.bin"/></Relationships>
</file>

<file path=ppt/slides/_rels/slide5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90.gif"/><Relationship Id="rId7"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87.wmf"/><Relationship Id="rId5" Type="http://schemas.openxmlformats.org/officeDocument/2006/relationships/oleObject" Target="../embeddings/oleObject67.bin"/><Relationship Id="rId10" Type="http://schemas.openxmlformats.org/officeDocument/2006/relationships/image" Target="../media/image89.wmf"/><Relationship Id="rId4" Type="http://schemas.openxmlformats.org/officeDocument/2006/relationships/image" Target="../media/image106.png"/><Relationship Id="rId9" Type="http://schemas.openxmlformats.org/officeDocument/2006/relationships/oleObject" Target="../embeddings/oleObject69.bin"/></Relationships>
</file>

<file path=ppt/slides/_rels/slide5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90.gif"/><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91.wmf"/><Relationship Id="rId5" Type="http://schemas.openxmlformats.org/officeDocument/2006/relationships/oleObject" Target="../embeddings/oleObject70.bin"/><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slideLayout" Target="../slideLayouts/slideLayout7.xml"/><Relationship Id="rId1" Type="http://schemas.openxmlformats.org/officeDocument/2006/relationships/vmlDrawing" Target="../drawings/vmlDrawing32.vml"/><Relationship Id="rId5" Type="http://schemas.openxmlformats.org/officeDocument/2006/relationships/image" Target="../media/image91.wmf"/><Relationship Id="rId4" Type="http://schemas.openxmlformats.org/officeDocument/2006/relationships/oleObject" Target="../embeddings/oleObject72.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4.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34.emf"/><Relationship Id="rId4" Type="http://schemas.openxmlformats.org/officeDocument/2006/relationships/image" Target="../media/image93.wmf"/><Relationship Id="rId9" Type="http://schemas.openxmlformats.org/officeDocument/2006/relationships/oleObject" Target="../embeddings/oleObject76.bin"/><Relationship Id="rId14" Type="http://schemas.openxmlformats.org/officeDocument/2006/relationships/image" Target="../media/image97.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01.wmf"/><Relationship Id="rId3" Type="http://schemas.openxmlformats.org/officeDocument/2006/relationships/image" Target="../media/image60.wmf"/><Relationship Id="rId7" Type="http://schemas.openxmlformats.org/officeDocument/2006/relationships/image" Target="../media/image98.wmf"/><Relationship Id="rId12"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80.bin"/><Relationship Id="rId11" Type="http://schemas.openxmlformats.org/officeDocument/2006/relationships/image" Target="../media/image100.wmf"/><Relationship Id="rId5" Type="http://schemas.openxmlformats.org/officeDocument/2006/relationships/image" Target="../media/image34.emf"/><Relationship Id="rId15" Type="http://schemas.openxmlformats.org/officeDocument/2006/relationships/image" Target="../media/image102.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99.wmf"/><Relationship Id="rId14" Type="http://schemas.openxmlformats.org/officeDocument/2006/relationships/oleObject" Target="../embeddings/oleObject84.bin"/></Relationships>
</file>

<file path=ppt/slides/_rels/slide57.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06.wmf"/><Relationship Id="rId2" Type="http://schemas.openxmlformats.org/officeDocument/2006/relationships/slideLayout" Target="../slideLayouts/slideLayout7.xml"/><Relationship Id="rId16" Type="http://schemas.openxmlformats.org/officeDocument/2006/relationships/image" Target="../media/image108.wmf"/><Relationship Id="rId1" Type="http://schemas.openxmlformats.org/officeDocument/2006/relationships/vmlDrawing" Target="../drawings/vmlDrawing35.vml"/><Relationship Id="rId6" Type="http://schemas.openxmlformats.org/officeDocument/2006/relationships/image" Target="../media/image104.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100.wmf"/><Relationship Id="rId4" Type="http://schemas.openxmlformats.org/officeDocument/2006/relationships/image" Target="../media/image103.wmf"/><Relationship Id="rId9" Type="http://schemas.openxmlformats.org/officeDocument/2006/relationships/oleObject" Target="../embeddings/oleObject88.bin"/><Relationship Id="rId14" Type="http://schemas.openxmlformats.org/officeDocument/2006/relationships/image" Target="../media/image107.wmf"/></Relationships>
</file>

<file path=ppt/slides/_rels/slide58.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04.wmf"/><Relationship Id="rId5" Type="http://schemas.openxmlformats.org/officeDocument/2006/relationships/oleObject" Target="../embeddings/oleObject93.bin"/><Relationship Id="rId10" Type="http://schemas.openxmlformats.org/officeDocument/2006/relationships/image" Target="../media/image110.wmf"/><Relationship Id="rId4" Type="http://schemas.openxmlformats.org/officeDocument/2006/relationships/image" Target="../media/image103.wmf"/><Relationship Id="rId9" Type="http://schemas.openxmlformats.org/officeDocument/2006/relationships/oleObject" Target="../embeddings/oleObject95.bin"/></Relationships>
</file>

<file path=ppt/slides/_rels/slide59.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1.wmf"/><Relationship Id="rId5" Type="http://schemas.openxmlformats.org/officeDocument/2006/relationships/oleObject" Target="../embeddings/oleObject97.bin"/><Relationship Id="rId10" Type="http://schemas.openxmlformats.org/officeDocument/2006/relationships/image" Target="../media/image113.wmf"/><Relationship Id="rId4" Type="http://schemas.openxmlformats.org/officeDocument/2006/relationships/image" Target="../media/image104.wmf"/><Relationship Id="rId9" Type="http://schemas.openxmlformats.org/officeDocument/2006/relationships/oleObject" Target="../embeddings/oleObject99.bin"/></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105.bin"/><Relationship Id="rId18" Type="http://schemas.openxmlformats.org/officeDocument/2006/relationships/image" Target="../media/image110.wmf"/><Relationship Id="rId3" Type="http://schemas.openxmlformats.org/officeDocument/2006/relationships/oleObject" Target="../embeddings/oleObject100.bin"/><Relationship Id="rId21" Type="http://schemas.openxmlformats.org/officeDocument/2006/relationships/oleObject" Target="../embeddings/oleObject109.bin"/><Relationship Id="rId7" Type="http://schemas.openxmlformats.org/officeDocument/2006/relationships/oleObject" Target="../embeddings/oleObject102.bin"/><Relationship Id="rId12" Type="http://schemas.openxmlformats.org/officeDocument/2006/relationships/image" Target="../media/image115.wmf"/><Relationship Id="rId17" Type="http://schemas.openxmlformats.org/officeDocument/2006/relationships/oleObject" Target="../embeddings/oleObject107.bin"/><Relationship Id="rId2" Type="http://schemas.openxmlformats.org/officeDocument/2006/relationships/slideLayout" Target="../slideLayouts/slideLayout7.xml"/><Relationship Id="rId16" Type="http://schemas.openxmlformats.org/officeDocument/2006/relationships/image" Target="../media/image109.wmf"/><Relationship Id="rId20" Type="http://schemas.openxmlformats.org/officeDocument/2006/relationships/image" Target="../media/image100.wmf"/><Relationship Id="rId1" Type="http://schemas.openxmlformats.org/officeDocument/2006/relationships/vmlDrawing" Target="../drawings/vmlDrawing38.vml"/><Relationship Id="rId6" Type="http://schemas.openxmlformats.org/officeDocument/2006/relationships/image" Target="../media/image111.wmf"/><Relationship Id="rId11" Type="http://schemas.openxmlformats.org/officeDocument/2006/relationships/oleObject" Target="../embeddings/oleObject104.bin"/><Relationship Id="rId5" Type="http://schemas.openxmlformats.org/officeDocument/2006/relationships/oleObject" Target="../embeddings/oleObject101.bin"/><Relationship Id="rId15" Type="http://schemas.openxmlformats.org/officeDocument/2006/relationships/oleObject" Target="../embeddings/oleObject106.bin"/><Relationship Id="rId10" Type="http://schemas.openxmlformats.org/officeDocument/2006/relationships/image" Target="../media/image114.wmf"/><Relationship Id="rId19" Type="http://schemas.openxmlformats.org/officeDocument/2006/relationships/oleObject" Target="../embeddings/oleObject108.bin"/><Relationship Id="rId4" Type="http://schemas.openxmlformats.org/officeDocument/2006/relationships/image" Target="../media/image104.wmf"/><Relationship Id="rId9" Type="http://schemas.openxmlformats.org/officeDocument/2006/relationships/oleObject" Target="../embeddings/oleObject103.bin"/><Relationship Id="rId14" Type="http://schemas.openxmlformats.org/officeDocument/2006/relationships/image" Target="../media/image105.wmf"/><Relationship Id="rId22" Type="http://schemas.openxmlformats.org/officeDocument/2006/relationships/image" Target="../media/image11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18.wmf"/><Relationship Id="rId5" Type="http://schemas.openxmlformats.org/officeDocument/2006/relationships/oleObject" Target="../embeddings/oleObject111.bin"/><Relationship Id="rId4" Type="http://schemas.openxmlformats.org/officeDocument/2006/relationships/image" Target="../media/image117.wmf"/></Relationships>
</file>

<file path=ppt/slides/_rels/slide62.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20.wmf"/><Relationship Id="rId11" Type="http://schemas.openxmlformats.org/officeDocument/2006/relationships/oleObject" Target="../embeddings/oleObject116.bin"/><Relationship Id="rId5" Type="http://schemas.openxmlformats.org/officeDocument/2006/relationships/oleObject" Target="../embeddings/oleObject113.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15.bin"/></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p:nvPr>
        </p:nvSpPr>
        <p:spPr>
          <a:xfrm>
            <a:off x="1487488" y="1268760"/>
            <a:ext cx="6260232" cy="2304256"/>
          </a:xfrm>
        </p:spPr>
        <p:txBody>
          <a:bodyPr/>
          <a:lstStyle/>
          <a:p>
            <a:r>
              <a:rPr lang="en-US" altLang="zh-CN" sz="5400" dirty="0"/>
              <a:t>Polymer Chemistry</a:t>
            </a:r>
            <a:br>
              <a:rPr lang="en-US" altLang="zh-CN" sz="5400" dirty="0"/>
            </a:br>
            <a:r>
              <a:rPr lang="zh-CN" altLang="en-US" sz="5400" dirty="0"/>
              <a:t>逐步聚合</a:t>
            </a:r>
          </a:p>
        </p:txBody>
      </p:sp>
      <p:sp>
        <p:nvSpPr>
          <p:cNvPr id="3" name="副标题 2"/>
          <p:cNvSpPr>
            <a:spLocks noGrp="1"/>
          </p:cNvSpPr>
          <p:nvPr>
            <p:ph type="subTitle" idx="1"/>
          </p:nvPr>
        </p:nvSpPr>
        <p:spPr>
          <a:xfrm>
            <a:off x="1550619" y="4684726"/>
            <a:ext cx="6400800" cy="1752600"/>
          </a:xfrm>
        </p:spPr>
        <p:txBody>
          <a:bodyPr rtlCol="0">
            <a:normAutofit/>
          </a:bodyPr>
          <a:lstStyle/>
          <a:p>
            <a:pPr fontAlgn="auto">
              <a:spcAft>
                <a:spcPts val="0"/>
              </a:spcAft>
              <a:defRPr/>
            </a:pPr>
            <a:r>
              <a:rPr lang="en-US" altLang="zh-CN" dirty="0"/>
              <a:t>2024-9-18</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296" y="0"/>
            <a:ext cx="3320497" cy="437574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616" y="4400827"/>
            <a:ext cx="3275856" cy="23203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nvPr>
        </p:nvGraphicFramePr>
        <p:xfrm>
          <a:off x="1447714" y="1317031"/>
          <a:ext cx="9218876" cy="4711839"/>
        </p:xfrm>
        <a:graphic>
          <a:graphicData uri="http://schemas.openxmlformats.org/drawingml/2006/table">
            <a:tbl>
              <a:tblPr firstRow="1" bandRow="1">
                <a:tableStyleId>{D27102A9-8310-4765-A935-A1911B00CA55}</a:tableStyleId>
              </a:tblPr>
              <a:tblGrid>
                <a:gridCol w="1561252">
                  <a:extLst>
                    <a:ext uri="{9D8B030D-6E8A-4147-A177-3AD203B41FA5}">
                      <a16:colId xmlns:a16="http://schemas.microsoft.com/office/drawing/2014/main" val="4041153539"/>
                    </a:ext>
                  </a:extLst>
                </a:gridCol>
                <a:gridCol w="2086187">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2533108">
                  <a:extLst>
                    <a:ext uri="{9D8B030D-6E8A-4147-A177-3AD203B41FA5}">
                      <a16:colId xmlns:a16="http://schemas.microsoft.com/office/drawing/2014/main" val="2281502287"/>
                    </a:ext>
                  </a:extLst>
                </a:gridCol>
                <a:gridCol w="1453369">
                  <a:extLst>
                    <a:ext uri="{9D8B030D-6E8A-4147-A177-3AD203B41FA5}">
                      <a16:colId xmlns:a16="http://schemas.microsoft.com/office/drawing/2014/main" val="380843886"/>
                    </a:ext>
                  </a:extLst>
                </a:gridCol>
              </a:tblGrid>
              <a:tr h="5683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u="none" strike="noStrike" kern="1200" cap="none" spc="0" normalizeH="0" baseline="0" dirty="0">
                          <a:ln>
                            <a:noFill/>
                          </a:ln>
                          <a:solidFill>
                            <a:srgbClr val="000000"/>
                          </a:solidFill>
                          <a:effectLst/>
                          <a:uLnTx/>
                          <a:uFillTx/>
                        </a:rPr>
                        <a:t>分类</a:t>
                      </a:r>
                      <a:endPar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u="none" strike="noStrike" kern="1200" cap="none" spc="0" normalizeH="0" baseline="0" dirty="0">
                          <a:ln>
                            <a:noFill/>
                          </a:ln>
                          <a:solidFill>
                            <a:srgbClr val="FF0000"/>
                          </a:solidFill>
                          <a:effectLst/>
                          <a:uLnTx/>
                          <a:uFillTx/>
                        </a:rPr>
                        <a:t>a</a:t>
                      </a:r>
                      <a:r>
                        <a:rPr kumimoji="0" lang="en-US" altLang="zh-CN" sz="2400" b="1" u="none" strike="noStrike" kern="1200" cap="none" spc="0" normalizeH="0" baseline="0" dirty="0">
                          <a:ln>
                            <a:noFill/>
                          </a:ln>
                          <a:solidFill>
                            <a:srgbClr val="0432FF"/>
                          </a:solidFill>
                          <a:effectLst/>
                          <a:uLnTx/>
                          <a:uFillTx/>
                        </a:rPr>
                        <a:t>b</a:t>
                      </a:r>
                      <a:endParaRPr kumimoji="0" lang="zh-CN" altLang="en-US" sz="2400" b="1" i="0" u="none" strike="noStrike" kern="1200" cap="none" spc="0" normalizeH="0" baseline="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u="none" strike="noStrike" kern="1200" cap="none" spc="0" normalizeH="0" baseline="0" dirty="0">
                          <a:ln>
                            <a:noFill/>
                          </a:ln>
                          <a:solidFill>
                            <a:srgbClr val="000000"/>
                          </a:solidFill>
                          <a:effectLst/>
                          <a:uLnTx/>
                          <a:uFillTx/>
                        </a:rPr>
                        <a:t>分类</a:t>
                      </a:r>
                      <a:endPar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u="none" strike="noStrike" kern="1200" cap="none" spc="0" normalizeH="0" baseline="0" dirty="0">
                          <a:ln>
                            <a:noFill/>
                          </a:ln>
                          <a:solidFill>
                            <a:srgbClr val="FF0000"/>
                          </a:solidFill>
                          <a:effectLst/>
                          <a:uLnTx/>
                          <a:uFillTx/>
                        </a:rPr>
                        <a:t>a</a:t>
                      </a:r>
                      <a:r>
                        <a:rPr kumimoji="0" lang="en-US" altLang="zh-CN" sz="2400" b="1" u="none" strike="noStrike" kern="1200" cap="none" spc="0" normalizeH="0" baseline="0" dirty="0">
                          <a:ln>
                            <a:noFill/>
                          </a:ln>
                          <a:solidFill>
                            <a:srgbClr val="0432FF"/>
                          </a:solidFill>
                          <a:effectLst/>
                          <a:uLnTx/>
                          <a:uFillTx/>
                        </a:rPr>
                        <a:t>b</a:t>
                      </a:r>
                      <a:endParaRPr kumimoji="0" lang="zh-CN" altLang="en-US" sz="2400" b="1" i="0" u="none" strike="noStrike" kern="1200" cap="none" spc="0" normalizeH="0" baseline="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tc>
                <a:extLst>
                  <a:ext uri="{0D108BD9-81ED-4DB2-BD59-A6C34878D82A}">
                    <a16:rowId xmlns:a16="http://schemas.microsoft.com/office/drawing/2014/main" val="10000"/>
                  </a:ext>
                </a:extLst>
              </a:tr>
              <a:tr h="8844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b</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聚酯</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Polyester</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聚酰胺</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Polyamide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1"/>
                  </a:ext>
                </a:extLst>
              </a:tr>
              <a:tr h="982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脂肪族</a:t>
                      </a: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96"/>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2"/>
                  </a:ext>
                </a:extLst>
              </a:tr>
              <a:tr h="11384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脂肪族</a:t>
                      </a:r>
                      <a:r>
                        <a:rPr kumimoji="0" lang="en-US" altLang="zh-CN"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芳香族</a:t>
                      </a: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3"/>
                  </a:ext>
                </a:extLst>
              </a:tr>
              <a:tr h="11384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rPr>
                        <a:t>芳香族</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pSp>
        <p:nvGrpSpPr>
          <p:cNvPr id="27" name="组合 26">
            <a:extLst>
              <a:ext uri="{FF2B5EF4-FFF2-40B4-BE49-F238E27FC236}">
                <a16:creationId xmlns:a16="http://schemas.microsoft.com/office/drawing/2014/main" id="{78C6E851-993B-A6BE-330E-BC912EAC07AE}"/>
              </a:ext>
            </a:extLst>
          </p:cNvPr>
          <p:cNvGrpSpPr/>
          <p:nvPr/>
        </p:nvGrpSpPr>
        <p:grpSpPr>
          <a:xfrm>
            <a:off x="2264957" y="778366"/>
            <a:ext cx="1553075" cy="382584"/>
            <a:chOff x="1798955" y="841296"/>
            <a:chExt cx="1553075" cy="382584"/>
          </a:xfrm>
        </p:grpSpPr>
        <p:sp>
          <p:nvSpPr>
            <p:cNvPr id="52" name="矩形 51">
              <a:extLst>
                <a:ext uri="{FF2B5EF4-FFF2-40B4-BE49-F238E27FC236}">
                  <a16:creationId xmlns:a16="http://schemas.microsoft.com/office/drawing/2014/main" id="{56413EA3-67FE-CA43-9185-243814F07878}"/>
                </a:ext>
              </a:extLst>
            </p:cNvPr>
            <p:cNvSpPr/>
            <p:nvPr/>
          </p:nvSpPr>
          <p:spPr>
            <a:xfrm>
              <a:off x="1902594" y="854548"/>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zh-CN" altLang="en-US"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0" name="矩形 49">
              <a:extLst>
                <a:ext uri="{FF2B5EF4-FFF2-40B4-BE49-F238E27FC236}">
                  <a16:creationId xmlns:a16="http://schemas.microsoft.com/office/drawing/2014/main" id="{867B5421-0C59-DA4C-B9BF-8D9D1E52B7B0}"/>
                </a:ext>
              </a:extLst>
            </p:cNvPr>
            <p:cNvSpPr/>
            <p:nvPr/>
          </p:nvSpPr>
          <p:spPr>
            <a:xfrm>
              <a:off x="1798955" y="854548"/>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1" name="矩形 50">
              <a:extLst>
                <a:ext uri="{FF2B5EF4-FFF2-40B4-BE49-F238E27FC236}">
                  <a16:creationId xmlns:a16="http://schemas.microsoft.com/office/drawing/2014/main" id="{1D60B2C9-6282-3F4B-A953-543CC18CC7E2}"/>
                </a:ext>
              </a:extLst>
            </p:cNvPr>
            <p:cNvSpPr/>
            <p:nvPr/>
          </p:nvSpPr>
          <p:spPr>
            <a:xfrm>
              <a:off x="2872412" y="841296"/>
              <a:ext cx="4796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grpSp>
      <p:grpSp>
        <p:nvGrpSpPr>
          <p:cNvPr id="5" name="组合 4">
            <a:extLst>
              <a:ext uri="{FF2B5EF4-FFF2-40B4-BE49-F238E27FC236}">
                <a16:creationId xmlns:a16="http://schemas.microsoft.com/office/drawing/2014/main" id="{CF144D5F-26AB-6F44-1C9C-AE5F573F4B69}"/>
              </a:ext>
            </a:extLst>
          </p:cNvPr>
          <p:cNvGrpSpPr/>
          <p:nvPr/>
        </p:nvGrpSpPr>
        <p:grpSpPr>
          <a:xfrm>
            <a:off x="7485787" y="808849"/>
            <a:ext cx="2685843" cy="371635"/>
            <a:chOff x="8151195" y="861719"/>
            <a:chExt cx="2685843" cy="371635"/>
          </a:xfrm>
        </p:grpSpPr>
        <p:sp>
          <p:nvSpPr>
            <p:cNvPr id="54" name="矩形 53">
              <a:extLst>
                <a:ext uri="{FF2B5EF4-FFF2-40B4-BE49-F238E27FC236}">
                  <a16:creationId xmlns:a16="http://schemas.microsoft.com/office/drawing/2014/main" id="{3FEF5099-AC33-C841-961C-C0B92468C3DF}"/>
                </a:ext>
              </a:extLst>
            </p:cNvPr>
            <p:cNvSpPr/>
            <p:nvPr/>
          </p:nvSpPr>
          <p:spPr>
            <a:xfrm>
              <a:off x="8151195" y="864022"/>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5" name="矩形 54">
              <a:extLst>
                <a:ext uri="{FF2B5EF4-FFF2-40B4-BE49-F238E27FC236}">
                  <a16:creationId xmlns:a16="http://schemas.microsoft.com/office/drawing/2014/main" id="{0897E10B-73B3-D244-8F0F-8E6D9B245E24}"/>
                </a:ext>
              </a:extLst>
            </p:cNvPr>
            <p:cNvSpPr/>
            <p:nvPr/>
          </p:nvSpPr>
          <p:spPr>
            <a:xfrm>
              <a:off x="10328053" y="861719"/>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6" name="矩形 55">
              <a:extLst>
                <a:ext uri="{FF2B5EF4-FFF2-40B4-BE49-F238E27FC236}">
                  <a16:creationId xmlns:a16="http://schemas.microsoft.com/office/drawing/2014/main" id="{DF2E781D-F899-DF4A-B452-C1C2381F035C}"/>
                </a:ext>
              </a:extLst>
            </p:cNvPr>
            <p:cNvSpPr/>
            <p:nvPr/>
          </p:nvSpPr>
          <p:spPr>
            <a:xfrm>
              <a:off x="8299563" y="863575"/>
              <a:ext cx="253747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grpSp>
      <p:sp>
        <p:nvSpPr>
          <p:cNvPr id="2" name="矩形 1">
            <a:extLst>
              <a:ext uri="{FF2B5EF4-FFF2-40B4-BE49-F238E27FC236}">
                <a16:creationId xmlns:a16="http://schemas.microsoft.com/office/drawing/2014/main" id="{6F296A15-E1A7-72EE-FEC1-E43EF9EF5D53}"/>
              </a:ext>
            </a:extLst>
          </p:cNvPr>
          <p:cNvSpPr/>
          <p:nvPr/>
        </p:nvSpPr>
        <p:spPr>
          <a:xfrm>
            <a:off x="23750" y="-120405"/>
            <a:ext cx="12192000" cy="89614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4000" b="1" dirty="0">
                <a:latin typeface="Arial" panose="020B0604020202020204" pitchFamily="34" charset="0"/>
                <a:ea typeface="SimHei" panose="02010609060101010101" pitchFamily="49" charset="-122"/>
                <a:cs typeface="Arial" panose="020B0604020202020204" pitchFamily="34" charset="0"/>
              </a:rPr>
              <a:t>逐步聚合高分子工业产品的分类</a:t>
            </a:r>
            <a:endParaRPr lang="en-US" altLang="zh-CN" sz="4000" b="1" dirty="0">
              <a:latin typeface="Arial" panose="020B0604020202020204" pitchFamily="34" charset="0"/>
              <a:ea typeface="SimHei" panose="02010609060101010101" pitchFamily="49" charset="-122"/>
              <a:cs typeface="Arial" panose="020B0604020202020204" pitchFamily="34" charset="0"/>
            </a:endParaRPr>
          </a:p>
        </p:txBody>
      </p:sp>
      <p:sp>
        <p:nvSpPr>
          <p:cNvPr id="3" name="灯片编号占位符 6">
            <a:extLst>
              <a:ext uri="{FF2B5EF4-FFF2-40B4-BE49-F238E27FC236}">
                <a16:creationId xmlns:a16="http://schemas.microsoft.com/office/drawing/2014/main" id="{28981E91-4132-6BDB-22C3-3E4253966474}"/>
              </a:ext>
            </a:extLst>
          </p:cNvPr>
          <p:cNvSpPr txBox="1">
            <a:spLocks/>
          </p:cNvSpPr>
          <p:nvPr/>
        </p:nvSpPr>
        <p:spPr bwMode="auto">
          <a:xfrm>
            <a:off x="11301350" y="6529631"/>
            <a:ext cx="914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20000"/>
              </a:spcBef>
              <a:spcAft>
                <a:spcPct val="0"/>
              </a:spcAft>
              <a:buChar char="•"/>
              <a:defRPr sz="3200" kern="1200" baseline="-250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20000"/>
              </a:spcBef>
              <a:spcAft>
                <a:spcPct val="0"/>
              </a:spcAft>
              <a:buChar char="–"/>
              <a:defRPr sz="2800" kern="1200" baseline="-250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20000"/>
              </a:spcBef>
              <a:spcAft>
                <a:spcPct val="0"/>
              </a:spcAft>
              <a:buChar char="•"/>
              <a:defRPr sz="2400" kern="1200" baseline="-250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A60B62-7661-45C8-B496-BFD29863E089}" type="slidenum">
              <a:rPr kumimoji="0" lang="zh-CN" altLang="en-US" sz="1600" b="0" i="0" u="none" strike="noStrike" kern="1200" cap="none" spc="0" normalizeH="0" baseline="0" noProof="0" smtClean="0">
                <a:ln>
                  <a:noFill/>
                </a:ln>
                <a:solidFill>
                  <a:srgbClr val="898989"/>
                </a:solidFill>
                <a:effectLst/>
                <a:uLnTx/>
                <a:uFillTx/>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600" b="0" i="0" u="none" strike="noStrike" kern="1200" cap="none" spc="0" normalizeH="0" baseline="0" noProof="0" dirty="0">
              <a:ln>
                <a:noFill/>
              </a:ln>
              <a:solidFill>
                <a:srgbClr val="898989"/>
              </a:solidFill>
              <a:effectLst/>
              <a:uLnTx/>
              <a:uFillTx/>
              <a:cs typeface="Arial" panose="020B0604020202020204" pitchFamily="34" charset="0"/>
            </a:endParaRPr>
          </a:p>
        </p:txBody>
      </p:sp>
      <p:pic>
        <p:nvPicPr>
          <p:cNvPr id="11" name="图片 10">
            <a:extLst>
              <a:ext uri="{FF2B5EF4-FFF2-40B4-BE49-F238E27FC236}">
                <a16:creationId xmlns:a16="http://schemas.microsoft.com/office/drawing/2014/main" id="{B5A47995-1413-7E70-7277-264B013A7103}"/>
              </a:ext>
            </a:extLst>
          </p:cNvPr>
          <p:cNvPicPr>
            <a:picLocks noChangeAspect="1"/>
          </p:cNvPicPr>
          <p:nvPr/>
        </p:nvPicPr>
        <p:blipFill>
          <a:blip r:embed="rId3"/>
          <a:stretch>
            <a:fillRect/>
          </a:stretch>
        </p:blipFill>
        <p:spPr>
          <a:xfrm>
            <a:off x="9172902" y="1961764"/>
            <a:ext cx="1009043" cy="567587"/>
          </a:xfrm>
          <a:prstGeom prst="rect">
            <a:avLst/>
          </a:prstGeom>
        </p:spPr>
      </p:pic>
      <p:pic>
        <p:nvPicPr>
          <p:cNvPr id="14" name="图片 13">
            <a:extLst>
              <a:ext uri="{FF2B5EF4-FFF2-40B4-BE49-F238E27FC236}">
                <a16:creationId xmlns:a16="http://schemas.microsoft.com/office/drawing/2014/main" id="{61F65830-D7E4-EED9-9EC2-5975A5680C96}"/>
              </a:ext>
            </a:extLst>
          </p:cNvPr>
          <p:cNvPicPr>
            <a:picLocks noChangeAspect="1"/>
          </p:cNvPicPr>
          <p:nvPr/>
        </p:nvPicPr>
        <p:blipFill>
          <a:blip r:embed="rId4"/>
          <a:stretch>
            <a:fillRect/>
          </a:stretch>
        </p:blipFill>
        <p:spPr>
          <a:xfrm>
            <a:off x="5421386" y="2024794"/>
            <a:ext cx="1030514" cy="579664"/>
          </a:xfrm>
          <a:prstGeom prst="rect">
            <a:avLst/>
          </a:prstGeom>
        </p:spPr>
      </p:pic>
      <p:pic>
        <p:nvPicPr>
          <p:cNvPr id="15" name="图片 14">
            <a:extLst>
              <a:ext uri="{FF2B5EF4-FFF2-40B4-BE49-F238E27FC236}">
                <a16:creationId xmlns:a16="http://schemas.microsoft.com/office/drawing/2014/main" id="{33A97A07-C419-DF6F-2796-CEE3B3DBBE14}"/>
              </a:ext>
            </a:extLst>
          </p:cNvPr>
          <p:cNvPicPr>
            <a:picLocks noChangeAspect="1"/>
          </p:cNvPicPr>
          <p:nvPr/>
        </p:nvPicPr>
        <p:blipFill>
          <a:blip r:embed="rId5"/>
          <a:stretch>
            <a:fillRect/>
          </a:stretch>
        </p:blipFill>
        <p:spPr>
          <a:xfrm>
            <a:off x="4058238" y="2940062"/>
            <a:ext cx="991998" cy="797141"/>
          </a:xfrm>
          <a:prstGeom prst="rect">
            <a:avLst/>
          </a:prstGeom>
        </p:spPr>
      </p:pic>
      <p:pic>
        <p:nvPicPr>
          <p:cNvPr id="16" name="图片 15">
            <a:extLst>
              <a:ext uri="{FF2B5EF4-FFF2-40B4-BE49-F238E27FC236}">
                <a16:creationId xmlns:a16="http://schemas.microsoft.com/office/drawing/2014/main" id="{075B9C40-4A36-C6CF-0399-05441B4EF303}"/>
              </a:ext>
            </a:extLst>
          </p:cNvPr>
          <p:cNvPicPr>
            <a:picLocks noChangeAspect="1"/>
          </p:cNvPicPr>
          <p:nvPr/>
        </p:nvPicPr>
        <p:blipFill>
          <a:blip r:embed="rId6"/>
          <a:stretch>
            <a:fillRect/>
          </a:stretch>
        </p:blipFill>
        <p:spPr>
          <a:xfrm>
            <a:off x="7040667" y="2822666"/>
            <a:ext cx="3436565" cy="850284"/>
          </a:xfrm>
          <a:prstGeom prst="rect">
            <a:avLst/>
          </a:prstGeom>
        </p:spPr>
      </p:pic>
      <p:pic>
        <p:nvPicPr>
          <p:cNvPr id="17" name="图片 16">
            <a:extLst>
              <a:ext uri="{FF2B5EF4-FFF2-40B4-BE49-F238E27FC236}">
                <a16:creationId xmlns:a16="http://schemas.microsoft.com/office/drawing/2014/main" id="{8D00AB6E-5C2C-7C0F-26AF-508BE4390DAA}"/>
              </a:ext>
            </a:extLst>
          </p:cNvPr>
          <p:cNvPicPr>
            <a:picLocks noChangeAspect="1"/>
          </p:cNvPicPr>
          <p:nvPr/>
        </p:nvPicPr>
        <p:blipFill>
          <a:blip r:embed="rId7"/>
          <a:stretch>
            <a:fillRect/>
          </a:stretch>
        </p:blipFill>
        <p:spPr>
          <a:xfrm>
            <a:off x="7306381" y="4058446"/>
            <a:ext cx="2905136" cy="655427"/>
          </a:xfrm>
          <a:prstGeom prst="rect">
            <a:avLst/>
          </a:prstGeom>
        </p:spPr>
      </p:pic>
      <p:pic>
        <p:nvPicPr>
          <p:cNvPr id="18" name="图片 17">
            <a:extLst>
              <a:ext uri="{FF2B5EF4-FFF2-40B4-BE49-F238E27FC236}">
                <a16:creationId xmlns:a16="http://schemas.microsoft.com/office/drawing/2014/main" id="{3AB0DE6F-C926-13E4-E6A0-13F9FAEC4301}"/>
              </a:ext>
            </a:extLst>
          </p:cNvPr>
          <p:cNvPicPr>
            <a:picLocks noChangeAspect="1"/>
          </p:cNvPicPr>
          <p:nvPr/>
        </p:nvPicPr>
        <p:blipFill>
          <a:blip r:embed="rId8"/>
          <a:stretch>
            <a:fillRect/>
          </a:stretch>
        </p:blipFill>
        <p:spPr>
          <a:xfrm>
            <a:off x="7306381" y="5178585"/>
            <a:ext cx="2905137" cy="637713"/>
          </a:xfrm>
          <a:prstGeom prst="rect">
            <a:avLst/>
          </a:prstGeom>
        </p:spPr>
      </p:pic>
      <p:pic>
        <p:nvPicPr>
          <p:cNvPr id="21" name="图片 20">
            <a:extLst>
              <a:ext uri="{FF2B5EF4-FFF2-40B4-BE49-F238E27FC236}">
                <a16:creationId xmlns:a16="http://schemas.microsoft.com/office/drawing/2014/main" id="{FCFAB73B-7ADE-EA4B-39F4-C31182EC91A7}"/>
              </a:ext>
            </a:extLst>
          </p:cNvPr>
          <p:cNvPicPr>
            <a:picLocks noChangeAspect="1"/>
          </p:cNvPicPr>
          <p:nvPr/>
        </p:nvPicPr>
        <p:blipFill>
          <a:blip r:embed="rId9"/>
          <a:stretch>
            <a:fillRect/>
          </a:stretch>
        </p:blipFill>
        <p:spPr>
          <a:xfrm>
            <a:off x="3633443" y="4955092"/>
            <a:ext cx="2133600" cy="939800"/>
          </a:xfrm>
          <a:prstGeom prst="rect">
            <a:avLst/>
          </a:prstGeom>
        </p:spPr>
      </p:pic>
      <p:pic>
        <p:nvPicPr>
          <p:cNvPr id="23" name="图片 22">
            <a:extLst>
              <a:ext uri="{FF2B5EF4-FFF2-40B4-BE49-F238E27FC236}">
                <a16:creationId xmlns:a16="http://schemas.microsoft.com/office/drawing/2014/main" id="{A92EC1BE-9F27-D7E5-F46A-FCACC06E25ED}"/>
              </a:ext>
            </a:extLst>
          </p:cNvPr>
          <p:cNvPicPr>
            <a:picLocks noChangeAspect="1"/>
          </p:cNvPicPr>
          <p:nvPr/>
        </p:nvPicPr>
        <p:blipFill>
          <a:blip r:embed="rId10"/>
          <a:stretch>
            <a:fillRect/>
          </a:stretch>
        </p:blipFill>
        <p:spPr>
          <a:xfrm>
            <a:off x="3566531" y="3947577"/>
            <a:ext cx="2267423" cy="797141"/>
          </a:xfrm>
          <a:prstGeom prst="rect">
            <a:avLst/>
          </a:prstGeom>
        </p:spPr>
      </p:pic>
    </p:spTree>
    <p:extLst>
      <p:ext uri="{BB962C8B-B14F-4D97-AF65-F5344CB8AC3E}">
        <p14:creationId xmlns:p14="http://schemas.microsoft.com/office/powerpoint/2010/main" val="306644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a:extLst>
              <a:ext uri="{FF2B5EF4-FFF2-40B4-BE49-F238E27FC236}">
                <a16:creationId xmlns:a16="http://schemas.microsoft.com/office/drawing/2014/main" id="{F3AB7A23-CD5A-CF3E-7015-4492371E6DA3}"/>
              </a:ext>
            </a:extLst>
          </p:cNvPr>
          <p:cNvSpPr txBox="1"/>
          <p:nvPr/>
        </p:nvSpPr>
        <p:spPr>
          <a:xfrm>
            <a:off x="7524398" y="1370122"/>
            <a:ext cx="4506362" cy="4193520"/>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PSU</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en-US" altLang="zh-CN" b="0" i="0" u="none" strike="noStrike" kern="1200" cap="none" spc="0" normalizeH="0" baseline="0" noProof="0" dirty="0" err="1">
                <a:ln>
                  <a:noFill/>
                </a:ln>
                <a:solidFill>
                  <a:prstClr val="black"/>
                </a:solidFill>
                <a:effectLst/>
                <a:uLnTx/>
                <a:uFillTx/>
                <a:cs typeface="+mn-ea"/>
                <a:sym typeface="+mn-lt"/>
              </a:rPr>
              <a:t>Polysulfone</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聚砜</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PES</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en-US" altLang="zh-CN" b="0" i="0" u="none" strike="noStrike" kern="1200" cap="none" spc="0" normalizeH="0" baseline="0" noProof="0" dirty="0" err="1">
                <a:ln>
                  <a:noFill/>
                </a:ln>
                <a:solidFill>
                  <a:prstClr val="black"/>
                </a:solidFill>
                <a:effectLst/>
                <a:uLnTx/>
                <a:uFillTx/>
                <a:cs typeface="+mn-ea"/>
                <a:sym typeface="+mn-lt"/>
              </a:rPr>
              <a:t>Polyethersulfone</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聚醚砜</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PC</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(Polycarbonate):</a:t>
            </a:r>
            <a:r>
              <a:rPr kumimoji="0" lang="zh-CN" altLang="en-US" b="0" i="0" u="none" strike="noStrike" kern="1200" cap="none" spc="0" normalizeH="0" baseline="0" noProof="0" dirty="0">
                <a:ln>
                  <a:noFill/>
                </a:ln>
                <a:solidFill>
                  <a:prstClr val="black"/>
                </a:solidFill>
                <a:effectLst/>
                <a:uLnTx/>
                <a:uFillTx/>
                <a:cs typeface="+mn-ea"/>
                <a:sym typeface="+mn-lt"/>
              </a:rPr>
              <a:t>聚碳酸酯</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PPO</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en" altLang="zh-CN" b="0" i="0" u="none" strike="noStrike" kern="1200" cap="none" spc="0" normalizeH="0" baseline="0" noProof="0" dirty="0">
                <a:ln>
                  <a:noFill/>
                </a:ln>
                <a:solidFill>
                  <a:srgbClr val="333333"/>
                </a:solidFill>
                <a:effectLst/>
                <a:uLnTx/>
                <a:uFillTx/>
                <a:cs typeface="+mn-ea"/>
                <a:sym typeface="+mn-lt"/>
              </a:rPr>
              <a:t>Polyphenylene Oxide</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聚苯醚</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PI</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en-US" altLang="zh-CN" b="0" i="0" u="none" strike="noStrike" kern="1200" cap="none" spc="0" normalizeH="0" baseline="0" noProof="0" dirty="0">
                <a:ln>
                  <a:noFill/>
                </a:ln>
                <a:solidFill>
                  <a:srgbClr val="333333"/>
                </a:solidFill>
                <a:effectLst/>
                <a:uLnTx/>
                <a:uFillTx/>
                <a:cs typeface="+mn-ea"/>
                <a:sym typeface="+mn-lt"/>
              </a:rPr>
              <a:t>Polyimide</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聚酰亚胺</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PEEK</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(Poly(ether-ether-ketone):</a:t>
            </a:r>
            <a:r>
              <a:rPr kumimoji="0" lang="zh-CN" altLang="en-US" b="0" i="0" u="none" strike="noStrike" kern="1200" cap="none" spc="0" normalizeH="0" baseline="0" noProof="0" dirty="0">
                <a:ln>
                  <a:noFill/>
                </a:ln>
                <a:solidFill>
                  <a:prstClr val="black"/>
                </a:solidFill>
                <a:effectLst/>
                <a:uLnTx/>
                <a:uFillTx/>
                <a:cs typeface="+mn-ea"/>
                <a:sym typeface="+mn-lt"/>
              </a:rPr>
              <a:t>聚醚醚酮</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PPS</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en" altLang="zh-CN" b="0" i="0" u="none" strike="noStrike" kern="1200" cap="none" spc="0" normalizeH="0" baseline="0" noProof="0" dirty="0">
                <a:ln>
                  <a:noFill/>
                </a:ln>
                <a:solidFill>
                  <a:srgbClr val="333333"/>
                </a:solidFill>
                <a:effectLst/>
                <a:uLnTx/>
                <a:uFillTx/>
                <a:cs typeface="+mn-ea"/>
                <a:sym typeface="+mn-lt"/>
              </a:rPr>
              <a:t>Polyphenylene sulfide</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聚苯硫醚</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PA</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(Polyamide):</a:t>
            </a:r>
            <a:r>
              <a:rPr kumimoji="0" lang="zh-CN" altLang="en-US" b="0" i="0" u="none" strike="noStrike" kern="1200" cap="none" spc="0" normalizeH="0" baseline="0" noProof="0" dirty="0">
                <a:ln>
                  <a:noFill/>
                </a:ln>
                <a:solidFill>
                  <a:prstClr val="black"/>
                </a:solidFill>
                <a:effectLst/>
                <a:uLnTx/>
                <a:uFillTx/>
                <a:cs typeface="+mn-ea"/>
                <a:sym typeface="+mn-lt"/>
              </a:rPr>
              <a:t>聚酰胺</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POM</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(Polyoxymethylene):</a:t>
            </a:r>
            <a:r>
              <a:rPr kumimoji="0" lang="zh-CN" altLang="en-US" b="0" i="0" u="none" strike="noStrike" kern="1200" cap="none" spc="0" normalizeH="0" baseline="0" noProof="0" dirty="0">
                <a:ln>
                  <a:noFill/>
                </a:ln>
                <a:solidFill>
                  <a:prstClr val="black"/>
                </a:solidFill>
                <a:effectLst/>
                <a:uLnTx/>
                <a:uFillTx/>
                <a:cs typeface="+mn-ea"/>
                <a:sym typeface="+mn-lt"/>
              </a:rPr>
              <a:t>聚甲醛</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cs typeface="+mn-ea"/>
                <a:sym typeface="+mn-lt"/>
              </a:rPr>
              <a:t>PET</a:t>
            </a:r>
            <a:r>
              <a:rPr kumimoji="0" lang="zh-CN" altLang="en-US"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 </a:t>
            </a:r>
            <a:r>
              <a:rPr lang="zh-CN" altLang="zh-CN" dirty="0">
                <a:solidFill>
                  <a:prstClr val="black"/>
                </a:solidFill>
                <a:cs typeface="+mn-ea"/>
                <a:sym typeface="+mn-lt"/>
              </a:rPr>
              <a:t>聚对苯二甲酸乙二醇酯</a:t>
            </a:r>
            <a:endParaRPr lang="en-US" altLang="zh-CN" dirty="0">
              <a:solidFill>
                <a:prstClr val="black"/>
              </a:solidFill>
              <a:cs typeface="+mn-ea"/>
              <a:sym typeface="+mn-lt"/>
            </a:endParaRPr>
          </a:p>
        </p:txBody>
      </p:sp>
      <p:grpSp>
        <p:nvGrpSpPr>
          <p:cNvPr id="145" name="组合 144">
            <a:extLst>
              <a:ext uri="{FF2B5EF4-FFF2-40B4-BE49-F238E27FC236}">
                <a16:creationId xmlns:a16="http://schemas.microsoft.com/office/drawing/2014/main" id="{07F92437-4273-53AF-67CA-3BD52870548C}"/>
              </a:ext>
            </a:extLst>
          </p:cNvPr>
          <p:cNvGrpSpPr/>
          <p:nvPr/>
        </p:nvGrpSpPr>
        <p:grpSpPr>
          <a:xfrm>
            <a:off x="1166499" y="1286264"/>
            <a:ext cx="6273937" cy="4199874"/>
            <a:chOff x="1684288" y="1257226"/>
            <a:chExt cx="5372107" cy="3707584"/>
          </a:xfrm>
        </p:grpSpPr>
        <p:sp>
          <p:nvSpPr>
            <p:cNvPr id="67" name="文本框 66">
              <a:extLst>
                <a:ext uri="{FF2B5EF4-FFF2-40B4-BE49-F238E27FC236}">
                  <a16:creationId xmlns:a16="http://schemas.microsoft.com/office/drawing/2014/main" id="{F26D316B-6ABB-9B51-615A-6861751C32F0}"/>
                </a:ext>
              </a:extLst>
            </p:cNvPr>
            <p:cNvSpPr txBox="1"/>
            <p:nvPr/>
          </p:nvSpPr>
          <p:spPr>
            <a:xfrm>
              <a:off x="1732840" y="1639411"/>
              <a:ext cx="1053046" cy="3532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C00000"/>
                  </a:solidFill>
                  <a:effectLst/>
                  <a:uLnTx/>
                  <a:uFillTx/>
                  <a:latin typeface="+mn-ea"/>
                  <a:cs typeface="+mn-ea"/>
                  <a:sym typeface="+mn-lt"/>
                </a:rPr>
                <a:t>特种塑料</a:t>
              </a:r>
              <a:endParaRPr kumimoji="0" lang="en-US" sz="2000" b="1" i="0" u="none" strike="noStrike" kern="1200" cap="none" spc="0" normalizeH="0" baseline="0" noProof="0" dirty="0">
                <a:ln>
                  <a:noFill/>
                </a:ln>
                <a:solidFill>
                  <a:srgbClr val="C00000"/>
                </a:solidFill>
                <a:effectLst/>
                <a:uLnTx/>
                <a:uFillTx/>
                <a:latin typeface="+mn-ea"/>
                <a:cs typeface="+mn-ea"/>
                <a:sym typeface="+mn-lt"/>
              </a:endParaRPr>
            </a:p>
          </p:txBody>
        </p:sp>
        <p:sp>
          <p:nvSpPr>
            <p:cNvPr id="68" name="文本框 67">
              <a:extLst>
                <a:ext uri="{FF2B5EF4-FFF2-40B4-BE49-F238E27FC236}">
                  <a16:creationId xmlns:a16="http://schemas.microsoft.com/office/drawing/2014/main" id="{686C0A4F-E1F6-EFEC-7C11-1B7B381F88B1}"/>
                </a:ext>
              </a:extLst>
            </p:cNvPr>
            <p:cNvSpPr txBox="1"/>
            <p:nvPr/>
          </p:nvSpPr>
          <p:spPr>
            <a:xfrm>
              <a:off x="1697152" y="2828970"/>
              <a:ext cx="1053046" cy="3532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432FF"/>
                  </a:solidFill>
                  <a:effectLst/>
                  <a:uLnTx/>
                  <a:uFillTx/>
                  <a:latin typeface="+mn-ea"/>
                  <a:cs typeface="+mn-ea"/>
                  <a:sym typeface="+mn-lt"/>
                </a:rPr>
                <a:t>工程塑料</a:t>
              </a:r>
              <a:endParaRPr kumimoji="0" lang="en-US" sz="2000" b="1" i="0" u="none" strike="noStrike" kern="1200" cap="none" spc="0" normalizeH="0" baseline="0" noProof="0" dirty="0">
                <a:ln>
                  <a:noFill/>
                </a:ln>
                <a:solidFill>
                  <a:srgbClr val="0432FF"/>
                </a:solidFill>
                <a:effectLst/>
                <a:uLnTx/>
                <a:uFillTx/>
                <a:latin typeface="+mn-ea"/>
                <a:cs typeface="+mn-ea"/>
                <a:sym typeface="+mn-lt"/>
              </a:endParaRPr>
            </a:p>
          </p:txBody>
        </p:sp>
        <p:sp>
          <p:nvSpPr>
            <p:cNvPr id="69" name="文本框 68">
              <a:extLst>
                <a:ext uri="{FF2B5EF4-FFF2-40B4-BE49-F238E27FC236}">
                  <a16:creationId xmlns:a16="http://schemas.microsoft.com/office/drawing/2014/main" id="{7385DD05-ACF3-C7FA-DCD0-264F0AC2DDB6}"/>
                </a:ext>
              </a:extLst>
            </p:cNvPr>
            <p:cNvSpPr txBox="1"/>
            <p:nvPr/>
          </p:nvSpPr>
          <p:spPr>
            <a:xfrm>
              <a:off x="1684288" y="4114014"/>
              <a:ext cx="1053046" cy="3532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0099"/>
                  </a:solidFill>
                  <a:effectLst/>
                  <a:uLnTx/>
                  <a:uFillTx/>
                  <a:latin typeface="+mn-ea"/>
                  <a:cs typeface="+mn-ea"/>
                  <a:sym typeface="+mn-lt"/>
                </a:rPr>
                <a:t>通用塑料</a:t>
              </a:r>
              <a:endParaRPr kumimoji="0" lang="en-US" sz="2000" b="1" i="0" u="none" strike="noStrike" kern="1200" cap="none" spc="0" normalizeH="0" baseline="0" noProof="0" dirty="0">
                <a:ln>
                  <a:noFill/>
                </a:ln>
                <a:solidFill>
                  <a:srgbClr val="000099"/>
                </a:solidFill>
                <a:effectLst/>
                <a:uLnTx/>
                <a:uFillTx/>
                <a:latin typeface="+mn-ea"/>
                <a:cs typeface="+mn-ea"/>
                <a:sym typeface="+mn-lt"/>
              </a:endParaRPr>
            </a:p>
          </p:txBody>
        </p:sp>
        <p:grpSp>
          <p:nvGrpSpPr>
            <p:cNvPr id="136" name="组合 135">
              <a:extLst>
                <a:ext uri="{FF2B5EF4-FFF2-40B4-BE49-F238E27FC236}">
                  <a16:creationId xmlns:a16="http://schemas.microsoft.com/office/drawing/2014/main" id="{4A8E1DA6-85C4-A3EC-A63A-55B6F42F7765}"/>
                </a:ext>
              </a:extLst>
            </p:cNvPr>
            <p:cNvGrpSpPr/>
            <p:nvPr/>
          </p:nvGrpSpPr>
          <p:grpSpPr>
            <a:xfrm>
              <a:off x="2870475" y="1257226"/>
              <a:ext cx="4185920" cy="3707584"/>
              <a:chOff x="3088640" y="1402896"/>
              <a:chExt cx="4185920" cy="3707584"/>
            </a:xfrm>
          </p:grpSpPr>
          <p:sp>
            <p:nvSpPr>
              <p:cNvPr id="96" name="任意形状 95">
                <a:extLst>
                  <a:ext uri="{FF2B5EF4-FFF2-40B4-BE49-F238E27FC236}">
                    <a16:creationId xmlns:a16="http://schemas.microsoft.com/office/drawing/2014/main" id="{A3B9337A-F82E-3617-8267-7E9B05CD83E6}"/>
                  </a:ext>
                </a:extLst>
              </p:cNvPr>
              <p:cNvSpPr/>
              <p:nvPr/>
            </p:nvSpPr>
            <p:spPr>
              <a:xfrm>
                <a:off x="3088640" y="4705480"/>
                <a:ext cx="4185920" cy="405000"/>
              </a:xfrm>
              <a:custGeom>
                <a:avLst/>
                <a:gdLst>
                  <a:gd name="connsiteX0" fmla="*/ 0 w 4185920"/>
                  <a:gd name="connsiteY0" fmla="*/ 0 h 405000"/>
                  <a:gd name="connsiteX1" fmla="*/ 4185920 w 4185920"/>
                  <a:gd name="connsiteY1" fmla="*/ 0 h 405000"/>
                  <a:gd name="connsiteX2" fmla="*/ 4185920 w 4185920"/>
                  <a:gd name="connsiteY2" fmla="*/ 405000 h 405000"/>
                  <a:gd name="connsiteX3" fmla="*/ 0 w 4185920"/>
                  <a:gd name="connsiteY3" fmla="*/ 405000 h 405000"/>
                  <a:gd name="connsiteX4" fmla="*/ 0 w 4185920"/>
                  <a:gd name="connsiteY4" fmla="*/ 0 h 4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05000">
                    <a:moveTo>
                      <a:pt x="0" y="0"/>
                    </a:moveTo>
                    <a:lnTo>
                      <a:pt x="4185920" y="0"/>
                    </a:lnTo>
                    <a:lnTo>
                      <a:pt x="4185920" y="405000"/>
                    </a:lnTo>
                    <a:lnTo>
                      <a:pt x="0" y="405000"/>
                    </a:lnTo>
                    <a:lnTo>
                      <a:pt x="0" y="0"/>
                    </a:lnTo>
                    <a:close/>
                  </a:path>
                </a:pathLst>
              </a:custGeom>
              <a:solidFill>
                <a:srgbClr val="1169A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cs typeface="+mn-ea"/>
                  <a:sym typeface="+mn-lt"/>
                </a:endParaRPr>
              </a:p>
            </p:txBody>
          </p:sp>
          <p:sp>
            <p:nvSpPr>
              <p:cNvPr id="100" name="任意形状 99">
                <a:extLst>
                  <a:ext uri="{FF2B5EF4-FFF2-40B4-BE49-F238E27FC236}">
                    <a16:creationId xmlns:a16="http://schemas.microsoft.com/office/drawing/2014/main" id="{0FE5AE18-A2FF-7E10-D9DE-0CBA3A97C5F9}"/>
                  </a:ext>
                </a:extLst>
              </p:cNvPr>
              <p:cNvSpPr/>
              <p:nvPr/>
            </p:nvSpPr>
            <p:spPr>
              <a:xfrm>
                <a:off x="3088640" y="1421202"/>
                <a:ext cx="4185920" cy="1108638"/>
              </a:xfrm>
              <a:custGeom>
                <a:avLst/>
                <a:gdLst>
                  <a:gd name="connsiteX0" fmla="*/ 0 w 4185920"/>
                  <a:gd name="connsiteY0" fmla="*/ 0 h 1108638"/>
                  <a:gd name="connsiteX1" fmla="*/ 4185920 w 4185920"/>
                  <a:gd name="connsiteY1" fmla="*/ 0 h 1108638"/>
                  <a:gd name="connsiteX2" fmla="*/ 4185920 w 4185920"/>
                  <a:gd name="connsiteY2" fmla="*/ 1108638 h 1108638"/>
                  <a:gd name="connsiteX3" fmla="*/ 0 w 4185920"/>
                  <a:gd name="connsiteY3" fmla="*/ 1108638 h 1108638"/>
                  <a:gd name="connsiteX4" fmla="*/ 0 w 4185920"/>
                  <a:gd name="connsiteY4" fmla="*/ 0 h 110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1108638">
                    <a:moveTo>
                      <a:pt x="0" y="0"/>
                    </a:moveTo>
                    <a:lnTo>
                      <a:pt x="4185920" y="0"/>
                    </a:lnTo>
                    <a:lnTo>
                      <a:pt x="4185920" y="1108638"/>
                    </a:lnTo>
                    <a:lnTo>
                      <a:pt x="0" y="1108638"/>
                    </a:lnTo>
                    <a:lnTo>
                      <a:pt x="0" y="0"/>
                    </a:lnTo>
                    <a:close/>
                  </a:path>
                </a:pathLst>
              </a:custGeom>
              <a:solidFill>
                <a:srgbClr val="C6C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cs typeface="+mn-ea"/>
                  <a:sym typeface="+mn-lt"/>
                </a:endParaRPr>
              </a:p>
            </p:txBody>
          </p:sp>
          <p:sp>
            <p:nvSpPr>
              <p:cNvPr id="105" name="任意形状 104">
                <a:extLst>
                  <a:ext uri="{FF2B5EF4-FFF2-40B4-BE49-F238E27FC236}">
                    <a16:creationId xmlns:a16="http://schemas.microsoft.com/office/drawing/2014/main" id="{68485599-08AF-7718-0DD8-51A225670C95}"/>
                  </a:ext>
                </a:extLst>
              </p:cNvPr>
              <p:cNvSpPr/>
              <p:nvPr/>
            </p:nvSpPr>
            <p:spPr>
              <a:xfrm>
                <a:off x="3088640" y="2529840"/>
                <a:ext cx="4185920" cy="1178560"/>
              </a:xfrm>
              <a:custGeom>
                <a:avLst/>
                <a:gdLst>
                  <a:gd name="connsiteX0" fmla="*/ 0 w 4185920"/>
                  <a:gd name="connsiteY0" fmla="*/ 0 h 1178560"/>
                  <a:gd name="connsiteX1" fmla="*/ 4185920 w 4185920"/>
                  <a:gd name="connsiteY1" fmla="*/ 0 h 1178560"/>
                  <a:gd name="connsiteX2" fmla="*/ 4185920 w 4185920"/>
                  <a:gd name="connsiteY2" fmla="*/ 1178560 h 1178560"/>
                  <a:gd name="connsiteX3" fmla="*/ 0 w 4185920"/>
                  <a:gd name="connsiteY3" fmla="*/ 1178560 h 1178560"/>
                  <a:gd name="connsiteX4" fmla="*/ 0 w 4185920"/>
                  <a:gd name="connsiteY4" fmla="*/ 0 h 11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1178560">
                    <a:moveTo>
                      <a:pt x="0" y="0"/>
                    </a:moveTo>
                    <a:lnTo>
                      <a:pt x="4185920" y="0"/>
                    </a:lnTo>
                    <a:lnTo>
                      <a:pt x="4185920" y="1178560"/>
                    </a:lnTo>
                    <a:lnTo>
                      <a:pt x="0" y="1178560"/>
                    </a:lnTo>
                    <a:lnTo>
                      <a:pt x="0" y="0"/>
                    </a:lnTo>
                    <a:close/>
                  </a:path>
                </a:pathLst>
              </a:custGeom>
              <a:solidFill>
                <a:srgbClr val="86B7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cs typeface="+mn-ea"/>
                  <a:sym typeface="+mn-lt"/>
                </a:endParaRPr>
              </a:p>
            </p:txBody>
          </p:sp>
          <p:sp>
            <p:nvSpPr>
              <p:cNvPr id="103" name="任意形状 102">
                <a:extLst>
                  <a:ext uri="{FF2B5EF4-FFF2-40B4-BE49-F238E27FC236}">
                    <a16:creationId xmlns:a16="http://schemas.microsoft.com/office/drawing/2014/main" id="{12D8EB1D-C31C-EB16-9037-9F1F69DB1FBA}"/>
                  </a:ext>
                </a:extLst>
              </p:cNvPr>
              <p:cNvSpPr/>
              <p:nvPr/>
            </p:nvSpPr>
            <p:spPr>
              <a:xfrm>
                <a:off x="3088640" y="3708400"/>
                <a:ext cx="4185920" cy="997080"/>
              </a:xfrm>
              <a:custGeom>
                <a:avLst/>
                <a:gdLst>
                  <a:gd name="connsiteX0" fmla="*/ 0 w 4185920"/>
                  <a:gd name="connsiteY0" fmla="*/ 0 h 997080"/>
                  <a:gd name="connsiteX1" fmla="*/ 4185920 w 4185920"/>
                  <a:gd name="connsiteY1" fmla="*/ 0 h 997080"/>
                  <a:gd name="connsiteX2" fmla="*/ 4185920 w 4185920"/>
                  <a:gd name="connsiteY2" fmla="*/ 997080 h 997080"/>
                  <a:gd name="connsiteX3" fmla="*/ 0 w 4185920"/>
                  <a:gd name="connsiteY3" fmla="*/ 997080 h 997080"/>
                  <a:gd name="connsiteX4" fmla="*/ 0 w 4185920"/>
                  <a:gd name="connsiteY4" fmla="*/ 0 h 99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997080">
                    <a:moveTo>
                      <a:pt x="0" y="0"/>
                    </a:moveTo>
                    <a:lnTo>
                      <a:pt x="4185920" y="0"/>
                    </a:lnTo>
                    <a:lnTo>
                      <a:pt x="4185920" y="997080"/>
                    </a:lnTo>
                    <a:lnTo>
                      <a:pt x="0" y="997080"/>
                    </a:lnTo>
                    <a:lnTo>
                      <a:pt x="0" y="0"/>
                    </a:lnTo>
                    <a:close/>
                  </a:path>
                </a:pathLst>
              </a:custGeom>
              <a:solidFill>
                <a:srgbClr val="238A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cxnSp>
            <p:nvCxnSpPr>
              <p:cNvPr id="107" name="直线连接符 106">
                <a:extLst>
                  <a:ext uri="{FF2B5EF4-FFF2-40B4-BE49-F238E27FC236}">
                    <a16:creationId xmlns:a16="http://schemas.microsoft.com/office/drawing/2014/main" id="{3B93B6FC-4D43-07FC-D138-8E8F66613F50}"/>
                  </a:ext>
                </a:extLst>
              </p:cNvPr>
              <p:cNvCxnSpPr/>
              <p:nvPr/>
            </p:nvCxnSpPr>
            <p:spPr>
              <a:xfrm>
                <a:off x="5181600" y="1421202"/>
                <a:ext cx="0" cy="3689278"/>
              </a:xfrm>
              <a:prstGeom prst="line">
                <a:avLst/>
              </a:prstGeom>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96362187-CAEA-417F-C244-33CA9511D473}"/>
                  </a:ext>
                </a:extLst>
              </p:cNvPr>
              <p:cNvSpPr txBox="1"/>
              <p:nvPr/>
            </p:nvSpPr>
            <p:spPr>
              <a:xfrm>
                <a:off x="3789679" y="4749310"/>
                <a:ext cx="829316" cy="3532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mn-ea"/>
                    <a:cs typeface="+mn-ea"/>
                    <a:sym typeface="+mn-lt"/>
                  </a:rPr>
                  <a:t>无定形</a:t>
                </a:r>
                <a:endParaRPr kumimoji="0" 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mn-ea"/>
                  <a:sym typeface="+mn-lt"/>
                </a:endParaRPr>
              </a:p>
            </p:txBody>
          </p:sp>
          <p:sp>
            <p:nvSpPr>
              <p:cNvPr id="109" name="文本框 108">
                <a:extLst>
                  <a:ext uri="{FF2B5EF4-FFF2-40B4-BE49-F238E27FC236}">
                    <a16:creationId xmlns:a16="http://schemas.microsoft.com/office/drawing/2014/main" id="{7F428B84-055E-DBF5-CC69-9D0196C6CAC0}"/>
                  </a:ext>
                </a:extLst>
              </p:cNvPr>
              <p:cNvSpPr txBox="1"/>
              <p:nvPr/>
            </p:nvSpPr>
            <p:spPr>
              <a:xfrm>
                <a:off x="5753796" y="4749310"/>
                <a:ext cx="829316" cy="3532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mn-ea"/>
                    <a:cs typeface="+mn-ea"/>
                    <a:sym typeface="+mn-lt"/>
                  </a:rPr>
                  <a:t>结晶性</a:t>
                </a:r>
                <a:endParaRPr kumimoji="0" 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mn-ea"/>
                  <a:sym typeface="+mn-lt"/>
                </a:endParaRPr>
              </a:p>
            </p:txBody>
          </p:sp>
          <p:sp>
            <p:nvSpPr>
              <p:cNvPr id="110" name="文本框 109">
                <a:extLst>
                  <a:ext uri="{FF2B5EF4-FFF2-40B4-BE49-F238E27FC236}">
                    <a16:creationId xmlns:a16="http://schemas.microsoft.com/office/drawing/2014/main" id="{5C40735A-29E4-58B2-80C3-DEF2E71B1C74}"/>
                  </a:ext>
                </a:extLst>
              </p:cNvPr>
              <p:cNvSpPr txBox="1"/>
              <p:nvPr/>
            </p:nvSpPr>
            <p:spPr>
              <a:xfrm>
                <a:off x="5410432" y="1402896"/>
                <a:ext cx="324205"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PI</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1" name="文本框 110">
                <a:extLst>
                  <a:ext uri="{FF2B5EF4-FFF2-40B4-BE49-F238E27FC236}">
                    <a16:creationId xmlns:a16="http://schemas.microsoft.com/office/drawing/2014/main" id="{DD76337B-7816-D618-6716-4F18788B582C}"/>
                  </a:ext>
                </a:extLst>
              </p:cNvPr>
              <p:cNvSpPr txBox="1"/>
              <p:nvPr/>
            </p:nvSpPr>
            <p:spPr>
              <a:xfrm>
                <a:off x="5706487" y="1658255"/>
                <a:ext cx="624800"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PEEK</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2" name="文本框 111">
                <a:extLst>
                  <a:ext uri="{FF2B5EF4-FFF2-40B4-BE49-F238E27FC236}">
                    <a16:creationId xmlns:a16="http://schemas.microsoft.com/office/drawing/2014/main" id="{F8A26176-D617-3464-7AF0-183AAB8A2B32}"/>
                  </a:ext>
                </a:extLst>
              </p:cNvPr>
              <p:cNvSpPr txBox="1"/>
              <p:nvPr/>
            </p:nvSpPr>
            <p:spPr>
              <a:xfrm>
                <a:off x="6239303" y="1842899"/>
                <a:ext cx="498523"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LCP</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3" name="文本框 112">
                <a:extLst>
                  <a:ext uri="{FF2B5EF4-FFF2-40B4-BE49-F238E27FC236}">
                    <a16:creationId xmlns:a16="http://schemas.microsoft.com/office/drawing/2014/main" id="{66ACA91D-B7E4-673C-781B-BC8F92D573A0}"/>
                  </a:ext>
                </a:extLst>
              </p:cNvPr>
              <p:cNvSpPr txBox="1"/>
              <p:nvPr/>
            </p:nvSpPr>
            <p:spPr>
              <a:xfrm>
                <a:off x="5420730" y="2146064"/>
                <a:ext cx="508131"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PPS</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4" name="文本框 113">
                <a:extLst>
                  <a:ext uri="{FF2B5EF4-FFF2-40B4-BE49-F238E27FC236}">
                    <a16:creationId xmlns:a16="http://schemas.microsoft.com/office/drawing/2014/main" id="{82C24E86-5EC3-C346-1B9B-E69C67112EAD}"/>
                  </a:ext>
                </a:extLst>
              </p:cNvPr>
              <p:cNvSpPr txBox="1"/>
              <p:nvPr/>
            </p:nvSpPr>
            <p:spPr>
              <a:xfrm>
                <a:off x="6617479" y="2198555"/>
                <a:ext cx="495064"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PPA</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5" name="文本框 114">
                <a:extLst>
                  <a:ext uri="{FF2B5EF4-FFF2-40B4-BE49-F238E27FC236}">
                    <a16:creationId xmlns:a16="http://schemas.microsoft.com/office/drawing/2014/main" id="{DBE60B39-12A5-330D-867B-1A31A6C9927C}"/>
                  </a:ext>
                </a:extLst>
              </p:cNvPr>
              <p:cNvSpPr txBox="1"/>
              <p:nvPr/>
            </p:nvSpPr>
            <p:spPr>
              <a:xfrm>
                <a:off x="4203329" y="1561957"/>
                <a:ext cx="517739"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PSU</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6" name="文本框 115">
                <a:extLst>
                  <a:ext uri="{FF2B5EF4-FFF2-40B4-BE49-F238E27FC236}">
                    <a16:creationId xmlns:a16="http://schemas.microsoft.com/office/drawing/2014/main" id="{BB2B0DAB-50D3-3DD3-4EC5-2B9796C72605}"/>
                  </a:ext>
                </a:extLst>
              </p:cNvPr>
              <p:cNvSpPr txBox="1"/>
              <p:nvPr/>
            </p:nvSpPr>
            <p:spPr>
              <a:xfrm>
                <a:off x="3709911" y="1812143"/>
                <a:ext cx="508131"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PES</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7" name="文本框 116">
                <a:extLst>
                  <a:ext uri="{FF2B5EF4-FFF2-40B4-BE49-F238E27FC236}">
                    <a16:creationId xmlns:a16="http://schemas.microsoft.com/office/drawing/2014/main" id="{969D0DD9-9B48-B3E4-0648-B71CDA84892B}"/>
                  </a:ext>
                </a:extLst>
              </p:cNvPr>
              <p:cNvSpPr txBox="1"/>
              <p:nvPr/>
            </p:nvSpPr>
            <p:spPr>
              <a:xfrm>
                <a:off x="4088391" y="2147152"/>
                <a:ext cx="634408"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PPSU</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8" name="文本框 117">
                <a:extLst>
                  <a:ext uri="{FF2B5EF4-FFF2-40B4-BE49-F238E27FC236}">
                    <a16:creationId xmlns:a16="http://schemas.microsoft.com/office/drawing/2014/main" id="{5B975ED7-FCDC-81FA-31F1-574A7DA8CFD2}"/>
                  </a:ext>
                </a:extLst>
              </p:cNvPr>
              <p:cNvSpPr txBox="1"/>
              <p:nvPr/>
            </p:nvSpPr>
            <p:spPr>
              <a:xfrm>
                <a:off x="4271490" y="2774116"/>
                <a:ext cx="401069"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PC</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19" name="文本框 118">
                <a:extLst>
                  <a:ext uri="{FF2B5EF4-FFF2-40B4-BE49-F238E27FC236}">
                    <a16:creationId xmlns:a16="http://schemas.microsoft.com/office/drawing/2014/main" id="{4E01D5B3-E559-9715-A93C-E94DF85F7755}"/>
                  </a:ext>
                </a:extLst>
              </p:cNvPr>
              <p:cNvSpPr txBox="1"/>
              <p:nvPr/>
            </p:nvSpPr>
            <p:spPr>
              <a:xfrm>
                <a:off x="3805326" y="3072360"/>
                <a:ext cx="528719"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PPO</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0" name="文本框 119">
                <a:extLst>
                  <a:ext uri="{FF2B5EF4-FFF2-40B4-BE49-F238E27FC236}">
                    <a16:creationId xmlns:a16="http://schemas.microsoft.com/office/drawing/2014/main" id="{BDA00181-4F39-B734-0FEB-7088D9C9B723}"/>
                  </a:ext>
                </a:extLst>
              </p:cNvPr>
              <p:cNvSpPr txBox="1"/>
              <p:nvPr/>
            </p:nvSpPr>
            <p:spPr>
              <a:xfrm>
                <a:off x="3434776" y="3561467"/>
                <a:ext cx="508131"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ABS</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1" name="文本框 120">
                <a:extLst>
                  <a:ext uri="{FF2B5EF4-FFF2-40B4-BE49-F238E27FC236}">
                    <a16:creationId xmlns:a16="http://schemas.microsoft.com/office/drawing/2014/main" id="{12A422B5-D3AB-FEAA-8336-AE2802463076}"/>
                  </a:ext>
                </a:extLst>
              </p:cNvPr>
              <p:cNvSpPr txBox="1"/>
              <p:nvPr/>
            </p:nvSpPr>
            <p:spPr>
              <a:xfrm>
                <a:off x="4174096" y="3561466"/>
                <a:ext cx="685194"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PMMA</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2" name="文本框 121">
                <a:extLst>
                  <a:ext uri="{FF2B5EF4-FFF2-40B4-BE49-F238E27FC236}">
                    <a16:creationId xmlns:a16="http://schemas.microsoft.com/office/drawing/2014/main" id="{0246DD19-54A5-CD7A-CCAE-9B73F1FEC250}"/>
                  </a:ext>
                </a:extLst>
              </p:cNvPr>
              <p:cNvSpPr txBox="1"/>
              <p:nvPr/>
            </p:nvSpPr>
            <p:spPr>
              <a:xfrm>
                <a:off x="4966206" y="3126116"/>
                <a:ext cx="498523"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TPE</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3" name="文本框 122">
                <a:extLst>
                  <a:ext uri="{FF2B5EF4-FFF2-40B4-BE49-F238E27FC236}">
                    <a16:creationId xmlns:a16="http://schemas.microsoft.com/office/drawing/2014/main" id="{6D1C004A-ADF1-879F-DA36-D7FDF56C5983}"/>
                  </a:ext>
                </a:extLst>
              </p:cNvPr>
              <p:cNvSpPr txBox="1"/>
              <p:nvPr/>
            </p:nvSpPr>
            <p:spPr>
              <a:xfrm>
                <a:off x="5958394" y="3555202"/>
                <a:ext cx="1015987"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PE-UHMW</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4" name="文本框 123">
                <a:extLst>
                  <a:ext uri="{FF2B5EF4-FFF2-40B4-BE49-F238E27FC236}">
                    <a16:creationId xmlns:a16="http://schemas.microsoft.com/office/drawing/2014/main" id="{2265A56B-7D18-89FE-5C40-048E56503EC3}"/>
                  </a:ext>
                </a:extLst>
              </p:cNvPr>
              <p:cNvSpPr txBox="1"/>
              <p:nvPr/>
            </p:nvSpPr>
            <p:spPr>
              <a:xfrm>
                <a:off x="5247556" y="3557732"/>
                <a:ext cx="792255"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PP-LGF</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5" name="文本框 124">
                <a:extLst>
                  <a:ext uri="{FF2B5EF4-FFF2-40B4-BE49-F238E27FC236}">
                    <a16:creationId xmlns:a16="http://schemas.microsoft.com/office/drawing/2014/main" id="{91EC689A-38C1-FC07-3815-43BF4CFAECA7}"/>
                  </a:ext>
                </a:extLst>
              </p:cNvPr>
              <p:cNvSpPr txBox="1"/>
              <p:nvPr/>
            </p:nvSpPr>
            <p:spPr>
              <a:xfrm>
                <a:off x="5743649" y="2520212"/>
                <a:ext cx="378394"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PA</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6" name="文本框 125">
                <a:extLst>
                  <a:ext uri="{FF2B5EF4-FFF2-40B4-BE49-F238E27FC236}">
                    <a16:creationId xmlns:a16="http://schemas.microsoft.com/office/drawing/2014/main" id="{02AEA9B1-6D22-51CD-2D0F-96EA4939292A}"/>
                  </a:ext>
                </a:extLst>
              </p:cNvPr>
              <p:cNvSpPr txBox="1"/>
              <p:nvPr/>
            </p:nvSpPr>
            <p:spPr>
              <a:xfrm>
                <a:off x="5493822" y="2785871"/>
                <a:ext cx="558916"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POM</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7" name="文本框 126">
                <a:extLst>
                  <a:ext uri="{FF2B5EF4-FFF2-40B4-BE49-F238E27FC236}">
                    <a16:creationId xmlns:a16="http://schemas.microsoft.com/office/drawing/2014/main" id="{3C2D4E60-D7A0-B9F0-97C9-E2888CCB818D}"/>
                  </a:ext>
                </a:extLst>
              </p:cNvPr>
              <p:cNvSpPr txBox="1"/>
              <p:nvPr/>
            </p:nvSpPr>
            <p:spPr>
              <a:xfrm>
                <a:off x="6553334" y="2821316"/>
                <a:ext cx="498523"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PET</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8" name="文本框 127">
                <a:extLst>
                  <a:ext uri="{FF2B5EF4-FFF2-40B4-BE49-F238E27FC236}">
                    <a16:creationId xmlns:a16="http://schemas.microsoft.com/office/drawing/2014/main" id="{534861A8-F1A8-9680-8390-098C9451DF3B}"/>
                  </a:ext>
                </a:extLst>
              </p:cNvPr>
              <p:cNvSpPr txBox="1"/>
              <p:nvPr/>
            </p:nvSpPr>
            <p:spPr>
              <a:xfrm>
                <a:off x="5888471" y="3072360"/>
                <a:ext cx="508131"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PCT</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29" name="文本框 128">
                <a:extLst>
                  <a:ext uri="{FF2B5EF4-FFF2-40B4-BE49-F238E27FC236}">
                    <a16:creationId xmlns:a16="http://schemas.microsoft.com/office/drawing/2014/main" id="{F88953E5-44E5-14AE-C1CB-D92567078813}"/>
                  </a:ext>
                </a:extLst>
              </p:cNvPr>
              <p:cNvSpPr txBox="1"/>
              <p:nvPr/>
            </p:nvSpPr>
            <p:spPr>
              <a:xfrm>
                <a:off x="6352598" y="3299488"/>
                <a:ext cx="498523"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PBT</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30" name="文本框 129">
                <a:extLst>
                  <a:ext uri="{FF2B5EF4-FFF2-40B4-BE49-F238E27FC236}">
                    <a16:creationId xmlns:a16="http://schemas.microsoft.com/office/drawing/2014/main" id="{E57DA267-647F-1FE6-0AE2-0DE9E9BD8D8B}"/>
                  </a:ext>
                </a:extLst>
              </p:cNvPr>
              <p:cNvSpPr txBox="1"/>
              <p:nvPr/>
            </p:nvSpPr>
            <p:spPr>
              <a:xfrm>
                <a:off x="3630666" y="4078587"/>
                <a:ext cx="391460"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PS</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31" name="文本框 130">
                <a:extLst>
                  <a:ext uri="{FF2B5EF4-FFF2-40B4-BE49-F238E27FC236}">
                    <a16:creationId xmlns:a16="http://schemas.microsoft.com/office/drawing/2014/main" id="{C79BF863-43D6-3943-5389-F90454862D68}"/>
                  </a:ext>
                </a:extLst>
              </p:cNvPr>
              <p:cNvSpPr txBox="1"/>
              <p:nvPr/>
            </p:nvSpPr>
            <p:spPr>
              <a:xfrm>
                <a:off x="3898305" y="4337904"/>
                <a:ext cx="517739"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SAN</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32" name="文本框 131">
                <a:extLst>
                  <a:ext uri="{FF2B5EF4-FFF2-40B4-BE49-F238E27FC236}">
                    <a16:creationId xmlns:a16="http://schemas.microsoft.com/office/drawing/2014/main" id="{7F88AA5C-725F-86C5-CDD5-84ACB4C5BC08}"/>
                  </a:ext>
                </a:extLst>
              </p:cNvPr>
              <p:cNvSpPr txBox="1"/>
              <p:nvPr/>
            </p:nvSpPr>
            <p:spPr>
              <a:xfrm>
                <a:off x="4383534" y="4092652"/>
                <a:ext cx="517739"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PVC</a:t>
                </a:r>
              </a:p>
            </p:txBody>
          </p:sp>
          <p:sp>
            <p:nvSpPr>
              <p:cNvPr id="133" name="文本框 132">
                <a:extLst>
                  <a:ext uri="{FF2B5EF4-FFF2-40B4-BE49-F238E27FC236}">
                    <a16:creationId xmlns:a16="http://schemas.microsoft.com/office/drawing/2014/main" id="{48DDF35C-56D0-BEE6-62FD-854EB946C641}"/>
                  </a:ext>
                </a:extLst>
              </p:cNvPr>
              <p:cNvSpPr txBox="1"/>
              <p:nvPr/>
            </p:nvSpPr>
            <p:spPr>
              <a:xfrm>
                <a:off x="5370305" y="4018595"/>
                <a:ext cx="391460"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P</a:t>
                </a:r>
                <a:r>
                  <a:rPr kumimoji="0" lang="en-US" altLang="zh-CN" sz="1600" b="0" i="0" u="none" strike="noStrike" kern="1200" cap="none" spc="0" normalizeH="0" baseline="0" noProof="0" dirty="0">
                    <a:ln>
                      <a:noFill/>
                    </a:ln>
                    <a:solidFill>
                      <a:prstClr val="black"/>
                    </a:solidFill>
                    <a:effectLst/>
                    <a:uLnTx/>
                    <a:uFillTx/>
                    <a:cs typeface="+mn-ea"/>
                    <a:sym typeface="+mn-lt"/>
                  </a:rPr>
                  <a:t>P</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34" name="文本框 133">
                <a:extLst>
                  <a:ext uri="{FF2B5EF4-FFF2-40B4-BE49-F238E27FC236}">
                    <a16:creationId xmlns:a16="http://schemas.microsoft.com/office/drawing/2014/main" id="{F0EB590D-B8F4-2FF8-A170-4EFF868A94C3}"/>
                  </a:ext>
                </a:extLst>
              </p:cNvPr>
              <p:cNvSpPr txBox="1"/>
              <p:nvPr/>
            </p:nvSpPr>
            <p:spPr>
              <a:xfrm>
                <a:off x="5807490" y="4367803"/>
                <a:ext cx="674213"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P</a:t>
                </a:r>
                <a:r>
                  <a:rPr kumimoji="0" lang="en-US" altLang="zh-CN" sz="1600" b="0" i="0" u="none" strike="noStrike" kern="1200" cap="none" spc="0" normalizeH="0" baseline="0" noProof="0" dirty="0">
                    <a:ln>
                      <a:noFill/>
                    </a:ln>
                    <a:solidFill>
                      <a:prstClr val="black"/>
                    </a:solidFill>
                    <a:effectLst/>
                    <a:uLnTx/>
                    <a:uFillTx/>
                    <a:cs typeface="+mn-ea"/>
                    <a:sym typeface="+mn-lt"/>
                  </a:rPr>
                  <a:t>E-LD</a:t>
                </a:r>
                <a:endParaRPr kumimoji="0" lang="en-US" sz="1600" b="0" i="0" u="none" strike="noStrike" kern="1200" cap="none" spc="0" normalizeH="0" baseline="0" noProof="0" dirty="0">
                  <a:ln>
                    <a:noFill/>
                  </a:ln>
                  <a:solidFill>
                    <a:prstClr val="black"/>
                  </a:solidFill>
                  <a:effectLst/>
                  <a:uLnTx/>
                  <a:uFillTx/>
                  <a:cs typeface="+mn-ea"/>
                  <a:sym typeface="+mn-lt"/>
                </a:endParaRPr>
              </a:p>
            </p:txBody>
          </p:sp>
          <p:sp>
            <p:nvSpPr>
              <p:cNvPr id="135" name="文本框 134">
                <a:extLst>
                  <a:ext uri="{FF2B5EF4-FFF2-40B4-BE49-F238E27FC236}">
                    <a16:creationId xmlns:a16="http://schemas.microsoft.com/office/drawing/2014/main" id="{26BDB42A-B8CF-0C1C-4C49-00A71C2026F6}"/>
                  </a:ext>
                </a:extLst>
              </p:cNvPr>
              <p:cNvSpPr txBox="1"/>
              <p:nvPr/>
            </p:nvSpPr>
            <p:spPr>
              <a:xfrm>
                <a:off x="6349097" y="3851229"/>
                <a:ext cx="703038" cy="298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cs typeface="+mn-ea"/>
                    <a:sym typeface="+mn-lt"/>
                  </a:rPr>
                  <a:t>P</a:t>
                </a:r>
                <a:r>
                  <a:rPr kumimoji="0" lang="en-US" altLang="zh-CN" sz="1600" b="0" i="0" u="none" strike="noStrike" kern="1200" cap="none" spc="0" normalizeH="0" baseline="0" noProof="0" dirty="0">
                    <a:ln>
                      <a:noFill/>
                    </a:ln>
                    <a:solidFill>
                      <a:prstClr val="black"/>
                    </a:solidFill>
                    <a:effectLst/>
                    <a:uLnTx/>
                    <a:uFillTx/>
                    <a:cs typeface="+mn-ea"/>
                    <a:sym typeface="+mn-lt"/>
                  </a:rPr>
                  <a:t>E-HD</a:t>
                </a:r>
                <a:endParaRPr kumimoji="0" lang="en-US" sz="1600" b="0" i="0" u="none" strike="noStrike" kern="1200" cap="none" spc="0" normalizeH="0" baseline="0" noProof="0" dirty="0">
                  <a:ln>
                    <a:noFill/>
                  </a:ln>
                  <a:solidFill>
                    <a:prstClr val="black"/>
                  </a:solidFill>
                  <a:effectLst/>
                  <a:uLnTx/>
                  <a:uFillTx/>
                  <a:cs typeface="+mn-ea"/>
                  <a:sym typeface="+mn-lt"/>
                </a:endParaRPr>
              </a:p>
            </p:txBody>
          </p:sp>
        </p:grpSp>
      </p:grpSp>
      <p:sp>
        <p:nvSpPr>
          <p:cNvPr id="4" name="灯片编号占位符 3">
            <a:extLst>
              <a:ext uri="{FF2B5EF4-FFF2-40B4-BE49-F238E27FC236}">
                <a16:creationId xmlns:a16="http://schemas.microsoft.com/office/drawing/2014/main" id="{70A2D37A-8B03-E841-BEB1-52EB825E19C6}"/>
              </a:ext>
            </a:extLst>
          </p:cNvPr>
          <p:cNvSpPr>
            <a:spLocks noGrp="1"/>
          </p:cNvSpPr>
          <p:nvPr>
            <p:ph type="sldNum" sz="quarter" idx="12"/>
          </p:nvPr>
        </p:nvSpPr>
        <p:spPr/>
        <p:txBody>
          <a:bodyPr/>
          <a:lstStyle/>
          <a:p>
            <a:fld id="{87E74E24-34C6-4B75-BB24-120062CA964C}" type="slidenum">
              <a:rPr lang="zh-CN" altLang="en-US" smtClean="0"/>
              <a:t>11</a:t>
            </a:fld>
            <a:endParaRPr lang="zh-CN" altLang="en-US"/>
          </a:p>
        </p:txBody>
      </p:sp>
      <p:sp>
        <p:nvSpPr>
          <p:cNvPr id="5" name="文本框 4">
            <a:extLst>
              <a:ext uri="{FF2B5EF4-FFF2-40B4-BE49-F238E27FC236}">
                <a16:creationId xmlns:a16="http://schemas.microsoft.com/office/drawing/2014/main" id="{34234CD3-F43E-7444-4194-524DCBC7501D}"/>
              </a:ext>
            </a:extLst>
          </p:cNvPr>
          <p:cNvSpPr txBox="1"/>
          <p:nvPr/>
        </p:nvSpPr>
        <p:spPr>
          <a:xfrm>
            <a:off x="7546340" y="908457"/>
            <a:ext cx="2067894"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cs typeface="+mn-ea"/>
                <a:sym typeface="+mn-lt"/>
              </a:rPr>
              <a:t>逐步聚合物：</a:t>
            </a:r>
            <a:endParaRPr lang="zh-CN" altLang="en-US" sz="2400" dirty="0"/>
          </a:p>
        </p:txBody>
      </p:sp>
      <p:sp>
        <p:nvSpPr>
          <p:cNvPr id="7" name="文本框 6">
            <a:extLst>
              <a:ext uri="{FF2B5EF4-FFF2-40B4-BE49-F238E27FC236}">
                <a16:creationId xmlns:a16="http://schemas.microsoft.com/office/drawing/2014/main" id="{EB5DA74D-A3C0-963D-9477-98DAE07E09AC}"/>
              </a:ext>
            </a:extLst>
          </p:cNvPr>
          <p:cNvSpPr txBox="1"/>
          <p:nvPr/>
        </p:nvSpPr>
        <p:spPr>
          <a:xfrm>
            <a:off x="1075412" y="5027362"/>
            <a:ext cx="1411997" cy="646331"/>
          </a:xfrm>
          <a:prstGeom prst="rect">
            <a:avLst/>
          </a:prstGeom>
          <a:noFill/>
        </p:spPr>
        <p:txBody>
          <a:bodyPr wrap="square">
            <a:spAutoFit/>
          </a:bodyPr>
          <a:lstStyle/>
          <a:p>
            <a:r>
              <a:rPr lang="zh-CN" altLang="en-US" sz="1800" dirty="0">
                <a:solidFill>
                  <a:prstClr val="black"/>
                </a:solidFill>
                <a:latin typeface="SimHei" panose="02010609060101010101" pitchFamily="49" charset="-122"/>
                <a:ea typeface="SimHei" panose="02010609060101010101" pitchFamily="49" charset="-122"/>
                <a:cs typeface="+mn-ea"/>
                <a:sym typeface="+mn-lt"/>
              </a:rPr>
              <a:t>链式</a:t>
            </a:r>
            <a:r>
              <a:rPr kumimoji="0" lang="en-US" altLang="zh-CN" sz="18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ea"/>
                <a:sym typeface="+mn-lt"/>
              </a:rPr>
              <a:t>(</a:t>
            </a:r>
            <a:r>
              <a:rPr lang="zh-CN" altLang="en-US" sz="1800" dirty="0">
                <a:solidFill>
                  <a:prstClr val="black"/>
                </a:solidFill>
                <a:latin typeface="SimHei" panose="02010609060101010101" pitchFamily="49" charset="-122"/>
                <a:ea typeface="SimHei" panose="02010609060101010101" pitchFamily="49" charset="-122"/>
                <a:cs typeface="+mn-ea"/>
                <a:sym typeface="+mn-lt"/>
              </a:rPr>
              <a:t>烯烃</a:t>
            </a:r>
            <a:r>
              <a:rPr kumimoji="0" lang="en-US" altLang="zh-CN" sz="18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ea"/>
                <a:sym typeface="+mn-lt"/>
              </a:rPr>
              <a:t>)</a:t>
            </a:r>
            <a:r>
              <a:rPr lang="zh-CN" altLang="en-US" sz="1800" dirty="0">
                <a:solidFill>
                  <a:prstClr val="black"/>
                </a:solidFill>
                <a:latin typeface="SimHei" panose="02010609060101010101" pitchFamily="49" charset="-122"/>
                <a:ea typeface="SimHei" panose="02010609060101010101" pitchFamily="49" charset="-122"/>
                <a:cs typeface="+mn-ea"/>
                <a:sym typeface="+mn-lt"/>
              </a:rPr>
              <a:t>聚合</a:t>
            </a:r>
            <a:r>
              <a:rPr kumimoji="0" lang="zh-CN" altLang="en-US" sz="180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ea"/>
                <a:sym typeface="+mn-lt"/>
              </a:rPr>
              <a:t>物为主</a:t>
            </a:r>
            <a:endParaRPr lang="zh-CN" altLang="en-US" dirty="0">
              <a:latin typeface="SimHei" panose="02010609060101010101" pitchFamily="49" charset="-122"/>
              <a:ea typeface="SimHei" panose="02010609060101010101" pitchFamily="49" charset="-122"/>
            </a:endParaRPr>
          </a:p>
        </p:txBody>
      </p:sp>
      <p:sp>
        <p:nvSpPr>
          <p:cNvPr id="3" name="矩形 2">
            <a:extLst>
              <a:ext uri="{FF2B5EF4-FFF2-40B4-BE49-F238E27FC236}">
                <a16:creationId xmlns:a16="http://schemas.microsoft.com/office/drawing/2014/main" id="{D597C112-8FAE-E966-DA86-C720E0BBAE72}"/>
              </a:ext>
            </a:extLst>
          </p:cNvPr>
          <p:cNvSpPr/>
          <p:nvPr/>
        </p:nvSpPr>
        <p:spPr>
          <a:xfrm>
            <a:off x="13209" y="73562"/>
            <a:ext cx="12192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a:latin typeface="Arial" panose="020B0604020202020204" pitchFamily="34" charset="0"/>
                <a:ea typeface="SimHei" panose="02010609060101010101" pitchFamily="49" charset="-122"/>
                <a:cs typeface="Arial" panose="020B0604020202020204" pitchFamily="34" charset="0"/>
              </a:rPr>
              <a:t>重要的逐步聚合物产品</a:t>
            </a:r>
          </a:p>
        </p:txBody>
      </p:sp>
      <p:sp>
        <p:nvSpPr>
          <p:cNvPr id="6" name="文本框 5">
            <a:extLst>
              <a:ext uri="{FF2B5EF4-FFF2-40B4-BE49-F238E27FC236}">
                <a16:creationId xmlns:a16="http://schemas.microsoft.com/office/drawing/2014/main" id="{F160FF67-8A74-EAF6-9E4E-3EFD5C63FA8D}"/>
              </a:ext>
            </a:extLst>
          </p:cNvPr>
          <p:cNvSpPr txBox="1"/>
          <p:nvPr/>
        </p:nvSpPr>
        <p:spPr>
          <a:xfrm>
            <a:off x="554781" y="5821674"/>
            <a:ext cx="11095646" cy="523220"/>
          </a:xfrm>
          <a:prstGeom prst="rect">
            <a:avLst/>
          </a:prstGeom>
          <a:solidFill>
            <a:schemeClr val="bg1">
              <a:alpha val="61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432FF"/>
                </a:solidFill>
                <a:effectLst/>
                <a:uLnTx/>
                <a:uFillTx/>
                <a:latin typeface="黑体" panose="02010609060101010101" pitchFamily="49" charset="-122"/>
                <a:ea typeface="黑体" panose="02010609060101010101" pitchFamily="49" charset="-122"/>
                <a:cs typeface="Arial" panose="020B0604020202020204" pitchFamily="34" charset="0"/>
                <a:sym typeface="+mn-lt"/>
              </a:rPr>
              <a:t>工程塑料</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中逐步聚合物品种多；</a:t>
            </a:r>
            <a:r>
              <a:rPr kumimoji="0" lang="zh-CN" altLang="en-US" sz="2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Arial" panose="020B0604020202020204" pitchFamily="34" charset="0"/>
                <a:sym typeface="+mn-lt"/>
              </a:rPr>
              <a:t>特种塑料</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pitchFamily="34" charset="0"/>
                <a:sym typeface="+mn-lt"/>
              </a:rPr>
              <a:t>中逐步聚合物尤其重要</a:t>
            </a:r>
          </a:p>
        </p:txBody>
      </p:sp>
      <p:sp>
        <p:nvSpPr>
          <p:cNvPr id="2" name="文本框 1">
            <a:extLst>
              <a:ext uri="{FF2B5EF4-FFF2-40B4-BE49-F238E27FC236}">
                <a16:creationId xmlns:a16="http://schemas.microsoft.com/office/drawing/2014/main" id="{BD44A094-C2B1-5BCC-908F-CED8913CF5D9}"/>
              </a:ext>
            </a:extLst>
          </p:cNvPr>
          <p:cNvSpPr txBox="1"/>
          <p:nvPr/>
        </p:nvSpPr>
        <p:spPr>
          <a:xfrm>
            <a:off x="437261" y="844730"/>
            <a:ext cx="813043" cy="830997"/>
          </a:xfrm>
          <a:prstGeom prst="rect">
            <a:avLst/>
          </a:prstGeom>
          <a:noFill/>
        </p:spPr>
        <p:txBody>
          <a:bodyPr wrap="none" rtlCol="0">
            <a:spAutoFit/>
          </a:bodyPr>
          <a:lstStyle/>
          <a:p>
            <a:pPr algn="l"/>
            <a:r>
              <a:rPr kumimoji="1" lang="zh-CN" altLang="en-US" sz="2400" b="1" dirty="0">
                <a:latin typeface="Calibri" panose="020F0502020204030204" pitchFamily="34" charset="0"/>
                <a:cs typeface="Calibri" panose="020F0502020204030204" pitchFamily="34" charset="0"/>
              </a:rPr>
              <a:t>加工</a:t>
            </a:r>
            <a:endParaRPr kumimoji="1" lang="en-US" altLang="zh-CN" sz="2400" b="1" dirty="0">
              <a:latin typeface="Calibri" panose="020F0502020204030204" pitchFamily="34" charset="0"/>
              <a:cs typeface="Calibri" panose="020F0502020204030204" pitchFamily="34" charset="0"/>
            </a:endParaRPr>
          </a:p>
          <a:p>
            <a:pPr algn="l"/>
            <a:r>
              <a:rPr kumimoji="1" lang="zh-CN" altLang="en-US" sz="2400" b="1" dirty="0">
                <a:latin typeface="Calibri" panose="020F0502020204030204" pitchFamily="34" charset="0"/>
                <a:cs typeface="Calibri" panose="020F0502020204030204" pitchFamily="34" charset="0"/>
              </a:rPr>
              <a:t>温度</a:t>
            </a:r>
          </a:p>
        </p:txBody>
      </p:sp>
      <p:sp>
        <p:nvSpPr>
          <p:cNvPr id="9" name="下箭头 8">
            <a:extLst>
              <a:ext uri="{FF2B5EF4-FFF2-40B4-BE49-F238E27FC236}">
                <a16:creationId xmlns:a16="http://schemas.microsoft.com/office/drawing/2014/main" id="{C01EFDA3-CCA1-0B46-754A-C3ED3E757C88}"/>
              </a:ext>
            </a:extLst>
          </p:cNvPr>
          <p:cNvSpPr/>
          <p:nvPr/>
        </p:nvSpPr>
        <p:spPr>
          <a:xfrm rot="10800000">
            <a:off x="641607" y="1767489"/>
            <a:ext cx="253702" cy="3486127"/>
          </a:xfrm>
          <a:prstGeom prst="downArrow">
            <a:avLst/>
          </a:prstGeom>
          <a:gradFill>
            <a:gsLst>
              <a:gs pos="0">
                <a:srgbClr val="000099"/>
              </a:gs>
              <a:gs pos="35000">
                <a:srgbClr val="0432FF"/>
              </a:gs>
              <a:gs pos="90000">
                <a:srgbClr val="FF0000"/>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extLst>
      <p:ext uri="{BB962C8B-B14F-4D97-AF65-F5344CB8AC3E}">
        <p14:creationId xmlns:p14="http://schemas.microsoft.com/office/powerpoint/2010/main" val="312002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1FE1FD4-C542-B7FC-036B-8CEA2CCE07EF}"/>
              </a:ext>
            </a:extLst>
          </p:cNvPr>
          <p:cNvSpPr/>
          <p:nvPr/>
        </p:nvSpPr>
        <p:spPr>
          <a:xfrm>
            <a:off x="0" y="170332"/>
            <a:ext cx="12192000" cy="707886"/>
          </a:xfrm>
          <a:prstGeom prst="rect">
            <a:avLst/>
          </a:prstGeom>
        </p:spPr>
        <p:txBody>
          <a:bodyPr wrap="square">
            <a:spAutoFit/>
          </a:bodyPr>
          <a:lstStyle/>
          <a:p>
            <a:pPr algn="ctr"/>
            <a:r>
              <a:rPr lang="zh-CN" altLang="en-US" sz="4000" b="1" dirty="0">
                <a:cs typeface="+mn-ea"/>
                <a:sym typeface="+mn-lt"/>
              </a:rPr>
              <a:t>逐步聚合的基本概念</a:t>
            </a:r>
          </a:p>
        </p:txBody>
      </p:sp>
      <p:sp>
        <p:nvSpPr>
          <p:cNvPr id="10" name="文本框 9">
            <a:extLst>
              <a:ext uri="{FF2B5EF4-FFF2-40B4-BE49-F238E27FC236}">
                <a16:creationId xmlns:a16="http://schemas.microsoft.com/office/drawing/2014/main" id="{41DA8364-1E61-E0FA-152C-9A807F5E88A2}"/>
              </a:ext>
            </a:extLst>
          </p:cNvPr>
          <p:cNvSpPr txBox="1"/>
          <p:nvPr/>
        </p:nvSpPr>
        <p:spPr>
          <a:xfrm>
            <a:off x="8023255" y="1079642"/>
            <a:ext cx="1872208" cy="523220"/>
          </a:xfrm>
          <a:prstGeom prst="rect">
            <a:avLst/>
          </a:prstGeom>
          <a:noFill/>
        </p:spPr>
        <p:txBody>
          <a:bodyPr wrap="square" rtlCol="0">
            <a:spAutoFit/>
          </a:bodyPr>
          <a:lstStyle/>
          <a:p>
            <a:r>
              <a:rPr lang="zh-CN" altLang="en-US" sz="2800" b="1" dirty="0">
                <a:solidFill>
                  <a:srgbClr val="C00000"/>
                </a:solidFill>
                <a:cs typeface="+mn-ea"/>
                <a:sym typeface="+mn-lt"/>
              </a:rPr>
              <a:t>逐步聚合</a:t>
            </a:r>
          </a:p>
        </p:txBody>
      </p:sp>
      <p:sp>
        <p:nvSpPr>
          <p:cNvPr id="3" name="文本框 2">
            <a:extLst>
              <a:ext uri="{FF2B5EF4-FFF2-40B4-BE49-F238E27FC236}">
                <a16:creationId xmlns:a16="http://schemas.microsoft.com/office/drawing/2014/main" id="{ED45A810-14CC-E89C-0FE1-C40DA27DED4D}"/>
              </a:ext>
            </a:extLst>
          </p:cNvPr>
          <p:cNvSpPr txBox="1"/>
          <p:nvPr/>
        </p:nvSpPr>
        <p:spPr>
          <a:xfrm>
            <a:off x="6821116" y="1522330"/>
            <a:ext cx="4276487" cy="461665"/>
          </a:xfrm>
          <a:prstGeom prst="rect">
            <a:avLst/>
          </a:prstGeom>
          <a:noFill/>
        </p:spPr>
        <p:txBody>
          <a:bodyPr wrap="square">
            <a:spAutoFit/>
          </a:bodyPr>
          <a:lstStyle/>
          <a:p>
            <a:pPr algn="ctr"/>
            <a:r>
              <a:rPr kumimoji="0" lang="en-US" altLang="zh-CN" sz="2400" b="1" i="0" u="none" strike="noStrike" kern="1200" cap="none" spc="0" normalizeH="0" baseline="0" noProof="0" dirty="0">
                <a:ln>
                  <a:noFill/>
                </a:ln>
                <a:solidFill>
                  <a:srgbClr val="C00000"/>
                </a:solidFill>
                <a:effectLst/>
                <a:uLnTx/>
                <a:uFillTx/>
                <a:cs typeface="+mn-ea"/>
                <a:sym typeface="+mn-lt"/>
              </a:rPr>
              <a:t>Step-growth polymerization </a:t>
            </a:r>
            <a:endParaRPr lang="zh-CN" altLang="en-US" sz="2400" dirty="0">
              <a:cs typeface="+mn-ea"/>
              <a:sym typeface="+mn-lt"/>
            </a:endParaRPr>
          </a:p>
        </p:txBody>
      </p:sp>
      <p:sp>
        <p:nvSpPr>
          <p:cNvPr id="9" name="灯片编号占位符 8">
            <a:extLst>
              <a:ext uri="{FF2B5EF4-FFF2-40B4-BE49-F238E27FC236}">
                <a16:creationId xmlns:a16="http://schemas.microsoft.com/office/drawing/2014/main" id="{FC641A75-3073-CB4E-1021-2F3707914CCF}"/>
              </a:ext>
            </a:extLst>
          </p:cNvPr>
          <p:cNvSpPr>
            <a:spLocks noGrp="1"/>
          </p:cNvSpPr>
          <p:nvPr>
            <p:ph type="sldNum" sz="quarter" idx="12"/>
          </p:nvPr>
        </p:nvSpPr>
        <p:spPr/>
        <p:txBody>
          <a:bodyPr/>
          <a:lstStyle/>
          <a:p>
            <a:fld id="{87E74E24-34C6-4B75-BB24-120062CA964C}" type="slidenum">
              <a:rPr lang="zh-CN" altLang="en-US" smtClean="0"/>
              <a:t>12</a:t>
            </a:fld>
            <a:endParaRPr lang="zh-CN" altLang="en-US"/>
          </a:p>
        </p:txBody>
      </p:sp>
      <p:sp>
        <p:nvSpPr>
          <p:cNvPr id="4" name="文本框 3">
            <a:extLst>
              <a:ext uri="{FF2B5EF4-FFF2-40B4-BE49-F238E27FC236}">
                <a16:creationId xmlns:a16="http://schemas.microsoft.com/office/drawing/2014/main" id="{79610937-8D67-934D-B6E9-5D0F0A0E1275}"/>
              </a:ext>
            </a:extLst>
          </p:cNvPr>
          <p:cNvSpPr txBox="1"/>
          <p:nvPr/>
        </p:nvSpPr>
        <p:spPr>
          <a:xfrm>
            <a:off x="2373314" y="1161410"/>
            <a:ext cx="1872208" cy="523220"/>
          </a:xfrm>
          <a:prstGeom prst="rect">
            <a:avLst/>
          </a:prstGeom>
          <a:noFill/>
        </p:spPr>
        <p:txBody>
          <a:bodyPr wrap="square" rtlCol="0">
            <a:spAutoFit/>
          </a:bodyPr>
          <a:lstStyle/>
          <a:p>
            <a:r>
              <a:rPr lang="zh-CN" altLang="en-US" sz="2800" b="1" dirty="0">
                <a:solidFill>
                  <a:srgbClr val="000099"/>
                </a:solidFill>
                <a:cs typeface="+mn-ea"/>
                <a:sym typeface="+mn-lt"/>
              </a:rPr>
              <a:t>缩合反应</a:t>
            </a:r>
          </a:p>
        </p:txBody>
      </p:sp>
      <p:sp>
        <p:nvSpPr>
          <p:cNvPr id="5" name="文本框 4">
            <a:extLst>
              <a:ext uri="{FF2B5EF4-FFF2-40B4-BE49-F238E27FC236}">
                <a16:creationId xmlns:a16="http://schemas.microsoft.com/office/drawing/2014/main" id="{2CAA58F3-EF63-5B80-2B1B-4C77C63B9CF2}"/>
              </a:ext>
            </a:extLst>
          </p:cNvPr>
          <p:cNvSpPr txBox="1"/>
          <p:nvPr/>
        </p:nvSpPr>
        <p:spPr>
          <a:xfrm>
            <a:off x="1171175" y="1604098"/>
            <a:ext cx="4276487" cy="461665"/>
          </a:xfrm>
          <a:prstGeom prst="rect">
            <a:avLst/>
          </a:prstGeom>
          <a:noFill/>
        </p:spPr>
        <p:txBody>
          <a:bodyPr wrap="square">
            <a:spAutoFit/>
          </a:bodyPr>
          <a:lstStyle/>
          <a:p>
            <a:pPr algn="ctr"/>
            <a:r>
              <a:rPr kumimoji="0" lang="en-US" altLang="zh-CN" sz="2400" b="1" i="0" u="none" strike="noStrike" kern="1200" cap="none" spc="0" normalizeH="0" baseline="0" noProof="0" dirty="0">
                <a:ln>
                  <a:noFill/>
                </a:ln>
                <a:solidFill>
                  <a:srgbClr val="000099"/>
                </a:solidFill>
                <a:effectLst/>
                <a:uLnTx/>
                <a:uFillTx/>
                <a:cs typeface="+mn-ea"/>
                <a:sym typeface="+mn-lt"/>
              </a:rPr>
              <a:t>Condensation Reaction</a:t>
            </a:r>
            <a:endParaRPr lang="zh-CN" altLang="en-US" sz="2400" dirty="0">
              <a:solidFill>
                <a:srgbClr val="000099"/>
              </a:solidFill>
              <a:cs typeface="+mn-ea"/>
              <a:sym typeface="+mn-lt"/>
            </a:endParaRPr>
          </a:p>
        </p:txBody>
      </p:sp>
      <p:pic>
        <p:nvPicPr>
          <p:cNvPr id="15" name="1719904611546352">
            <a:hlinkClick r:id="" action="ppaction://media"/>
            <a:extLst>
              <a:ext uri="{FF2B5EF4-FFF2-40B4-BE49-F238E27FC236}">
                <a16:creationId xmlns:a16="http://schemas.microsoft.com/office/drawing/2014/main" id="{B065621F-F54C-D966-EA11-F36B4543C9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20487" y="2638474"/>
            <a:ext cx="4885420" cy="3664065"/>
          </a:xfrm>
          <a:prstGeom prst="rect">
            <a:avLst/>
          </a:prstGeom>
        </p:spPr>
      </p:pic>
      <p:sp>
        <p:nvSpPr>
          <p:cNvPr id="6" name="椭圆 5">
            <a:extLst>
              <a:ext uri="{FF2B5EF4-FFF2-40B4-BE49-F238E27FC236}">
                <a16:creationId xmlns:a16="http://schemas.microsoft.com/office/drawing/2014/main" id="{B89CA5CE-1AFC-87E5-7A28-71D168E131C3}"/>
              </a:ext>
            </a:extLst>
          </p:cNvPr>
          <p:cNvSpPr/>
          <p:nvPr/>
        </p:nvSpPr>
        <p:spPr>
          <a:xfrm>
            <a:off x="2252936" y="2341001"/>
            <a:ext cx="216000" cy="216000"/>
          </a:xfrm>
          <a:prstGeom prst="ellipse">
            <a:avLst/>
          </a:prstGeom>
          <a:solidFill>
            <a:srgbClr val="FFC19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8A3AD41E-3866-8BF5-E1EC-BBCE16BD24FA}"/>
              </a:ext>
            </a:extLst>
          </p:cNvPr>
          <p:cNvSpPr/>
          <p:nvPr/>
        </p:nvSpPr>
        <p:spPr>
          <a:xfrm>
            <a:off x="2829083" y="2341001"/>
            <a:ext cx="216000" cy="216000"/>
          </a:xfrm>
          <a:prstGeom prst="ellipse">
            <a:avLst/>
          </a:prstGeom>
          <a:solidFill>
            <a:srgbClr val="C1BBFE"/>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48192145-E918-2A82-4CB2-1EBDCC4DC19A}"/>
              </a:ext>
            </a:extLst>
          </p:cNvPr>
          <p:cNvSpPr txBox="1"/>
          <p:nvPr/>
        </p:nvSpPr>
        <p:spPr>
          <a:xfrm>
            <a:off x="2491740" y="2264335"/>
            <a:ext cx="300082" cy="369332"/>
          </a:xfrm>
          <a:prstGeom prst="rect">
            <a:avLst/>
          </a:prstGeom>
          <a:noFill/>
        </p:spPr>
        <p:txBody>
          <a:bodyPr wrap="none" rtlCol="0">
            <a:spAutoFit/>
          </a:bodyPr>
          <a:lstStyle/>
          <a:p>
            <a:pPr algn="l"/>
            <a:r>
              <a:rPr kumimoji="1" lang="en-US" altLang="zh-CN" sz="1800" dirty="0">
                <a:latin typeface="Calibri" panose="020F0502020204030204" pitchFamily="34" charset="0"/>
                <a:cs typeface="Calibri" panose="020F0502020204030204" pitchFamily="34" charset="0"/>
              </a:rPr>
              <a:t>+</a:t>
            </a:r>
            <a:endParaRPr kumimoji="1" lang="zh-CN" altLang="en-US" sz="1800" dirty="0">
              <a:latin typeface="Calibri" panose="020F0502020204030204" pitchFamily="34" charset="0"/>
              <a:cs typeface="Calibri" panose="020F0502020204030204" pitchFamily="34" charset="0"/>
            </a:endParaRPr>
          </a:p>
        </p:txBody>
      </p:sp>
      <p:cxnSp>
        <p:nvCxnSpPr>
          <p:cNvPr id="17" name="直接箭头连接符 78">
            <a:extLst>
              <a:ext uri="{FF2B5EF4-FFF2-40B4-BE49-F238E27FC236}">
                <a16:creationId xmlns:a16="http://schemas.microsoft.com/office/drawing/2014/main" id="{BBA5A803-7A8E-15DB-1FDC-3CF24C2C9468}"/>
              </a:ext>
            </a:extLst>
          </p:cNvPr>
          <p:cNvCxnSpPr>
            <a:cxnSpLocks/>
          </p:cNvCxnSpPr>
          <p:nvPr/>
        </p:nvCxnSpPr>
        <p:spPr bwMode="auto">
          <a:xfrm>
            <a:off x="3384751" y="2448852"/>
            <a:ext cx="375730" cy="299"/>
          </a:xfrm>
          <a:prstGeom prst="straightConnector1">
            <a:avLst/>
          </a:prstGeom>
          <a:noFill/>
          <a:ln w="25400" cap="flat" cmpd="sng" algn="ctr">
            <a:solidFill>
              <a:sysClr val="windowText" lastClr="000000"/>
            </a:solidFill>
            <a:prstDash val="solid"/>
            <a:miter lim="800000"/>
            <a:tailEnd type="arrow"/>
          </a:ln>
          <a:effectLst>
            <a:outerShdw blurRad="50800" dist="12700" dir="2700000" algn="tl" rotWithShape="0">
              <a:prstClr val="black">
                <a:alpha val="40000"/>
              </a:prstClr>
            </a:outerShdw>
          </a:effectLst>
        </p:spPr>
      </p:cxnSp>
      <p:sp>
        <p:nvSpPr>
          <p:cNvPr id="20" name="椭圆 19">
            <a:extLst>
              <a:ext uri="{FF2B5EF4-FFF2-40B4-BE49-F238E27FC236}">
                <a16:creationId xmlns:a16="http://schemas.microsoft.com/office/drawing/2014/main" id="{4ED23EBB-9889-8749-FCFB-4ECA350FADBC}"/>
              </a:ext>
            </a:extLst>
          </p:cNvPr>
          <p:cNvSpPr/>
          <p:nvPr/>
        </p:nvSpPr>
        <p:spPr>
          <a:xfrm>
            <a:off x="4396009" y="2341001"/>
            <a:ext cx="216000" cy="216000"/>
          </a:xfrm>
          <a:prstGeom prst="ellipse">
            <a:avLst/>
          </a:prstGeom>
          <a:solidFill>
            <a:srgbClr val="05AAFF"/>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1" name="椭圆 20">
            <a:extLst>
              <a:ext uri="{FF2B5EF4-FFF2-40B4-BE49-F238E27FC236}">
                <a16:creationId xmlns:a16="http://schemas.microsoft.com/office/drawing/2014/main" id="{38D4D02A-91E7-A9A8-46B2-1AD0162BF4E9}"/>
              </a:ext>
            </a:extLst>
          </p:cNvPr>
          <p:cNvSpPr/>
          <p:nvPr/>
        </p:nvSpPr>
        <p:spPr>
          <a:xfrm>
            <a:off x="4180009" y="2341001"/>
            <a:ext cx="216000" cy="216000"/>
          </a:xfrm>
          <a:prstGeom prst="ellipse">
            <a:avLst/>
          </a:prstGeom>
          <a:solidFill>
            <a:srgbClr val="FFB502"/>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EEF405EC-4890-B064-211D-7EC004A4838D}"/>
              </a:ext>
            </a:extLst>
          </p:cNvPr>
          <p:cNvSpPr/>
          <p:nvPr/>
        </p:nvSpPr>
        <p:spPr>
          <a:xfrm>
            <a:off x="2051918" y="2341001"/>
            <a:ext cx="216000" cy="216000"/>
          </a:xfrm>
          <a:prstGeom prst="ellipse">
            <a:avLst/>
          </a:prstGeom>
          <a:solidFill>
            <a:srgbClr val="BCBCBC"/>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BE9837B8-6716-2C5C-3832-8CC188171D9D}"/>
              </a:ext>
            </a:extLst>
          </p:cNvPr>
          <p:cNvSpPr/>
          <p:nvPr/>
        </p:nvSpPr>
        <p:spPr>
          <a:xfrm>
            <a:off x="3013354" y="2341001"/>
            <a:ext cx="216000" cy="216000"/>
          </a:xfrm>
          <a:prstGeom prst="ellipse">
            <a:avLst/>
          </a:prstGeom>
          <a:solidFill>
            <a:srgbClr val="BCBCBC"/>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946AC108-03B1-96C3-552B-F4FC7C46FDFD}"/>
              </a:ext>
            </a:extLst>
          </p:cNvPr>
          <p:cNvSpPr/>
          <p:nvPr/>
        </p:nvSpPr>
        <p:spPr>
          <a:xfrm>
            <a:off x="4612009" y="2341001"/>
            <a:ext cx="216000" cy="216000"/>
          </a:xfrm>
          <a:prstGeom prst="ellipse">
            <a:avLst/>
          </a:prstGeom>
          <a:solidFill>
            <a:srgbClr val="BCBCBC"/>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262E6458-A68F-D59F-2276-668FA54D6B55}"/>
              </a:ext>
            </a:extLst>
          </p:cNvPr>
          <p:cNvSpPr/>
          <p:nvPr/>
        </p:nvSpPr>
        <p:spPr>
          <a:xfrm>
            <a:off x="3975692" y="2341001"/>
            <a:ext cx="216000" cy="216000"/>
          </a:xfrm>
          <a:prstGeom prst="ellipse">
            <a:avLst/>
          </a:prstGeom>
          <a:solidFill>
            <a:srgbClr val="BCBCBC"/>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6" name="1719904625700965">
            <a:hlinkClick r:id="" action="ppaction://media"/>
            <a:extLst>
              <a:ext uri="{FF2B5EF4-FFF2-40B4-BE49-F238E27FC236}">
                <a16:creationId xmlns:a16="http://schemas.microsoft.com/office/drawing/2014/main" id="{CEC5E7D1-B2CE-BF45-3373-FC85A787F68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72178" y="2641376"/>
            <a:ext cx="4840152" cy="3630114"/>
          </a:xfrm>
          <a:prstGeom prst="rect">
            <a:avLst/>
          </a:prstGeom>
        </p:spPr>
      </p:pic>
      <p:sp>
        <p:nvSpPr>
          <p:cNvPr id="26" name="椭圆 25">
            <a:extLst>
              <a:ext uri="{FF2B5EF4-FFF2-40B4-BE49-F238E27FC236}">
                <a16:creationId xmlns:a16="http://schemas.microsoft.com/office/drawing/2014/main" id="{9536A58C-977F-4849-74AB-15C7B50DDFD7}"/>
              </a:ext>
            </a:extLst>
          </p:cNvPr>
          <p:cNvSpPr/>
          <p:nvPr/>
        </p:nvSpPr>
        <p:spPr>
          <a:xfrm>
            <a:off x="7872729" y="2345808"/>
            <a:ext cx="216000" cy="216000"/>
          </a:xfrm>
          <a:prstGeom prst="ellipse">
            <a:avLst/>
          </a:prstGeom>
          <a:solidFill>
            <a:srgbClr val="FFC19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8F3F6C68-E1E4-8C78-942C-4F8F57957F2A}"/>
              </a:ext>
            </a:extLst>
          </p:cNvPr>
          <p:cNvSpPr/>
          <p:nvPr/>
        </p:nvSpPr>
        <p:spPr>
          <a:xfrm>
            <a:off x="8448876" y="2345808"/>
            <a:ext cx="216000" cy="216000"/>
          </a:xfrm>
          <a:prstGeom prst="ellipse">
            <a:avLst/>
          </a:prstGeom>
          <a:solidFill>
            <a:srgbClr val="C1BBFE"/>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D0CE90AC-F2B1-A967-5747-79ADC3CDE750}"/>
              </a:ext>
            </a:extLst>
          </p:cNvPr>
          <p:cNvSpPr txBox="1"/>
          <p:nvPr/>
        </p:nvSpPr>
        <p:spPr>
          <a:xfrm>
            <a:off x="8111533" y="2269142"/>
            <a:ext cx="300082" cy="369332"/>
          </a:xfrm>
          <a:prstGeom prst="rect">
            <a:avLst/>
          </a:prstGeom>
          <a:noFill/>
        </p:spPr>
        <p:txBody>
          <a:bodyPr wrap="none" rtlCol="0">
            <a:spAutoFit/>
          </a:bodyPr>
          <a:lstStyle/>
          <a:p>
            <a:pPr algn="l"/>
            <a:r>
              <a:rPr kumimoji="1" lang="en-US" altLang="zh-CN" sz="1800" dirty="0">
                <a:latin typeface="Calibri" panose="020F0502020204030204" pitchFamily="34" charset="0"/>
                <a:cs typeface="Calibri" panose="020F0502020204030204" pitchFamily="34" charset="0"/>
              </a:rPr>
              <a:t>+</a:t>
            </a:r>
            <a:endParaRPr kumimoji="1" lang="zh-CN" altLang="en-US" sz="1800" dirty="0">
              <a:latin typeface="Calibri" panose="020F0502020204030204" pitchFamily="34" charset="0"/>
              <a:cs typeface="Calibri" panose="020F0502020204030204" pitchFamily="34" charset="0"/>
            </a:endParaRPr>
          </a:p>
        </p:txBody>
      </p:sp>
      <p:cxnSp>
        <p:nvCxnSpPr>
          <p:cNvPr id="29" name="直接箭头连接符 78">
            <a:extLst>
              <a:ext uri="{FF2B5EF4-FFF2-40B4-BE49-F238E27FC236}">
                <a16:creationId xmlns:a16="http://schemas.microsoft.com/office/drawing/2014/main" id="{4C2ABED0-0127-E6D3-8055-979186A9B3CA}"/>
              </a:ext>
            </a:extLst>
          </p:cNvPr>
          <p:cNvCxnSpPr>
            <a:cxnSpLocks/>
          </p:cNvCxnSpPr>
          <p:nvPr/>
        </p:nvCxnSpPr>
        <p:spPr bwMode="auto">
          <a:xfrm>
            <a:off x="9004544" y="2453659"/>
            <a:ext cx="375730" cy="299"/>
          </a:xfrm>
          <a:prstGeom prst="straightConnector1">
            <a:avLst/>
          </a:prstGeom>
          <a:noFill/>
          <a:ln w="25400" cap="flat" cmpd="sng" algn="ctr">
            <a:solidFill>
              <a:sysClr val="windowText" lastClr="000000"/>
            </a:solidFill>
            <a:prstDash val="solid"/>
            <a:miter lim="800000"/>
            <a:tailEnd type="arrow"/>
          </a:ln>
          <a:effectLst>
            <a:outerShdw blurRad="50800" dist="12700" dir="2700000" algn="tl" rotWithShape="0">
              <a:prstClr val="black">
                <a:alpha val="40000"/>
              </a:prstClr>
            </a:outerShdw>
          </a:effectLst>
        </p:spPr>
      </p:cxnSp>
      <p:sp>
        <p:nvSpPr>
          <p:cNvPr id="30" name="椭圆 29">
            <a:extLst>
              <a:ext uri="{FF2B5EF4-FFF2-40B4-BE49-F238E27FC236}">
                <a16:creationId xmlns:a16="http://schemas.microsoft.com/office/drawing/2014/main" id="{2B8DB2B5-2359-52AB-21A6-1BCB86E4C36B}"/>
              </a:ext>
            </a:extLst>
          </p:cNvPr>
          <p:cNvSpPr/>
          <p:nvPr/>
        </p:nvSpPr>
        <p:spPr>
          <a:xfrm>
            <a:off x="10015802" y="2345808"/>
            <a:ext cx="216000" cy="216000"/>
          </a:xfrm>
          <a:prstGeom prst="ellipse">
            <a:avLst/>
          </a:prstGeom>
          <a:solidFill>
            <a:srgbClr val="05AAFF"/>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31" name="椭圆 30">
            <a:extLst>
              <a:ext uri="{FF2B5EF4-FFF2-40B4-BE49-F238E27FC236}">
                <a16:creationId xmlns:a16="http://schemas.microsoft.com/office/drawing/2014/main" id="{55BF7E40-714B-E691-07AE-557EEC285E15}"/>
              </a:ext>
            </a:extLst>
          </p:cNvPr>
          <p:cNvSpPr/>
          <p:nvPr/>
        </p:nvSpPr>
        <p:spPr>
          <a:xfrm>
            <a:off x="9799802" y="2345808"/>
            <a:ext cx="216000" cy="216000"/>
          </a:xfrm>
          <a:prstGeom prst="ellipse">
            <a:avLst/>
          </a:prstGeom>
          <a:solidFill>
            <a:srgbClr val="FFB502"/>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7F03B5F7-B2E7-78C3-9A50-1D4F29FC567E}"/>
              </a:ext>
            </a:extLst>
          </p:cNvPr>
          <p:cNvSpPr/>
          <p:nvPr/>
        </p:nvSpPr>
        <p:spPr>
          <a:xfrm>
            <a:off x="7671711" y="2345808"/>
            <a:ext cx="216000" cy="216000"/>
          </a:xfrm>
          <a:prstGeom prst="ellipse">
            <a:avLst/>
          </a:prstGeom>
          <a:solidFill>
            <a:srgbClr val="FFC19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14EDD1E4-F8CD-7A50-1E7A-E7AB510D7984}"/>
              </a:ext>
            </a:extLst>
          </p:cNvPr>
          <p:cNvSpPr/>
          <p:nvPr/>
        </p:nvSpPr>
        <p:spPr>
          <a:xfrm>
            <a:off x="8633147" y="2345808"/>
            <a:ext cx="216000" cy="216000"/>
          </a:xfrm>
          <a:prstGeom prst="ellipse">
            <a:avLst/>
          </a:prstGeom>
          <a:solidFill>
            <a:srgbClr val="C1BBFE"/>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2D37D5B4-D934-972B-9FFB-B912320FA3B0}"/>
              </a:ext>
            </a:extLst>
          </p:cNvPr>
          <p:cNvSpPr txBox="1"/>
          <p:nvPr/>
        </p:nvSpPr>
        <p:spPr>
          <a:xfrm>
            <a:off x="9629491" y="2258630"/>
            <a:ext cx="881973" cy="369332"/>
          </a:xfrm>
          <a:prstGeom prst="rect">
            <a:avLst/>
          </a:prstGeom>
          <a:noFill/>
        </p:spPr>
        <p:txBody>
          <a:bodyPr wrap="none" rtlCol="0">
            <a:spAutoFit/>
          </a:bodyPr>
          <a:lstStyle/>
          <a:p>
            <a:pPr algn="l"/>
            <a:r>
              <a:rPr kumimoji="1" lang="en-US" altLang="zh-CN" dirty="0">
                <a:latin typeface="Calibri" panose="020F0502020204030204" pitchFamily="34" charset="0"/>
                <a:cs typeface="Calibri" panose="020F0502020204030204" pitchFamily="34" charset="0"/>
              </a:rPr>
              <a:t>(         )</a:t>
            </a:r>
            <a:r>
              <a:rPr kumimoji="1" lang="en-US" altLang="zh-CN" baseline="-25000" dirty="0">
                <a:latin typeface="Calibri" panose="020F0502020204030204" pitchFamily="34" charset="0"/>
                <a:cs typeface="Calibri" panose="020F0502020204030204" pitchFamily="34" charset="0"/>
              </a:rPr>
              <a:t>n</a:t>
            </a:r>
            <a:endParaRPr kumimoji="1" lang="zh-CN" altLang="en-US" sz="1800" baseline="-25000"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853261FB-3209-EAAA-F877-ACD1047BD0E2}"/>
              </a:ext>
            </a:extLst>
          </p:cNvPr>
          <p:cNvSpPr txBox="1"/>
          <p:nvPr/>
        </p:nvSpPr>
        <p:spPr>
          <a:xfrm>
            <a:off x="9616129" y="2258630"/>
            <a:ext cx="976487" cy="369332"/>
          </a:xfrm>
          <a:prstGeom prst="rect">
            <a:avLst/>
          </a:prstGeom>
          <a:noFill/>
        </p:spPr>
        <p:txBody>
          <a:bodyPr wrap="square" rtlCol="0">
            <a:spAutoFit/>
          </a:bodyPr>
          <a:lstStyle/>
          <a:p>
            <a:r>
              <a:rPr kumimoji="1" lang="en-US" altLang="zh-CN" sz="1800" dirty="0">
                <a:latin typeface="Calibri" panose="020F0502020204030204" pitchFamily="34" charset="0"/>
                <a:cs typeface="Calibri" panose="020F0502020204030204" pitchFamily="34" charset="0"/>
              </a:rPr>
              <a:t>−        −</a:t>
            </a:r>
            <a:endParaRPr kumimoji="1" lang="zh-CN" alt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96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5"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12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13</a:t>
            </a:fld>
            <a:endParaRPr lang="zh-CN" altLang="en-US"/>
          </a:p>
        </p:txBody>
      </p:sp>
      <p:sp>
        <p:nvSpPr>
          <p:cNvPr id="4100" name="Rectangle 5"/>
          <p:cNvSpPr>
            <a:spLocks noChangeArrowheads="1"/>
          </p:cNvSpPr>
          <p:nvPr/>
        </p:nvSpPr>
        <p:spPr bwMode="auto">
          <a:xfrm>
            <a:off x="479376" y="1064457"/>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2.1 </a:t>
            </a:r>
            <a:r>
              <a:rPr lang="zh-CN" altLang="en-US" sz="2800" b="1" dirty="0">
                <a:solidFill>
                  <a:srgbClr val="CC3300"/>
                </a:solidFill>
                <a:latin typeface="Adobe 楷体 Std R" pitchFamily="18" charset="-122"/>
                <a:ea typeface="Adobe 楷体 Std R" pitchFamily="18" charset="-122"/>
              </a:rPr>
              <a:t>概述</a:t>
            </a:r>
          </a:p>
        </p:txBody>
      </p:sp>
      <p:sp>
        <p:nvSpPr>
          <p:cNvPr id="4101" name="矩形 10"/>
          <p:cNvSpPr>
            <a:spLocks noChangeArrowheads="1"/>
          </p:cNvSpPr>
          <p:nvPr/>
        </p:nvSpPr>
        <p:spPr bwMode="auto">
          <a:xfrm>
            <a:off x="2598122" y="28566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9" name="Rectangle 5"/>
          <p:cNvSpPr>
            <a:spLocks noChangeArrowheads="1"/>
          </p:cNvSpPr>
          <p:nvPr/>
        </p:nvSpPr>
        <p:spPr bwMode="auto">
          <a:xfrm>
            <a:off x="4067038" y="1352937"/>
            <a:ext cx="58453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Adobe 楷体 Std R" pitchFamily="18" charset="-122"/>
                <a:ea typeface="Adobe 楷体 Std R" pitchFamily="18" charset="-122"/>
              </a:rPr>
              <a:t>逐步聚合反应的</a:t>
            </a:r>
            <a:r>
              <a:rPr lang="zh-CN" altLang="en-US" sz="2800" b="1" dirty="0">
                <a:solidFill>
                  <a:srgbClr val="FF0000"/>
                </a:solidFill>
                <a:latin typeface="Adobe 楷体 Std R" pitchFamily="18" charset="-122"/>
                <a:ea typeface="Adobe 楷体 Std R" pitchFamily="18" charset="-122"/>
              </a:rPr>
              <a:t>种类 </a:t>
            </a:r>
            <a:r>
              <a:rPr lang="en-US" altLang="zh-CN" sz="2800" b="1" dirty="0">
                <a:solidFill>
                  <a:srgbClr val="FF0000"/>
                </a:solidFill>
                <a:latin typeface="Adobe 楷体 Std R" pitchFamily="18" charset="-122"/>
                <a:ea typeface="Adobe 楷体 Std R" pitchFamily="18" charset="-122"/>
              </a:rPr>
              <a:t>(I) – </a:t>
            </a:r>
            <a:r>
              <a:rPr lang="zh-CN" altLang="en-US" sz="2800" b="1" dirty="0">
                <a:solidFill>
                  <a:srgbClr val="FF0000"/>
                </a:solidFill>
                <a:latin typeface="Adobe 楷体 Std R" pitchFamily="18" charset="-122"/>
                <a:ea typeface="Adobe 楷体 Std R" pitchFamily="18" charset="-122"/>
              </a:rPr>
              <a:t>反应现象</a:t>
            </a:r>
          </a:p>
        </p:txBody>
      </p:sp>
      <p:sp>
        <p:nvSpPr>
          <p:cNvPr id="11" name="Rectangle 6"/>
          <p:cNvSpPr>
            <a:spLocks noChangeArrowheads="1"/>
          </p:cNvSpPr>
          <p:nvPr/>
        </p:nvSpPr>
        <p:spPr bwMode="auto">
          <a:xfrm>
            <a:off x="695400" y="2168309"/>
            <a:ext cx="10297144" cy="961101"/>
          </a:xfrm>
          <a:prstGeom prst="rect">
            <a:avLst/>
          </a:prstGeom>
          <a:noFill/>
          <a:ln>
            <a:noFill/>
          </a:ln>
          <a:extLst/>
        </p:spPr>
        <p:txBody>
          <a:bodyPr/>
          <a:lstStyle/>
          <a:p>
            <a:pPr marL="457200" indent="-457200">
              <a:spcBef>
                <a:spcPts val="0"/>
              </a:spcBef>
              <a:buClr>
                <a:srgbClr val="A50021"/>
              </a:buClr>
              <a:buSzPct val="90000"/>
              <a:buFont typeface="Wingdings" panose="05000000000000000000" pitchFamily="2" charset="2"/>
              <a:buChar char="Ø"/>
              <a:defRPr/>
            </a:pPr>
            <a:r>
              <a:rPr lang="zh-CN" altLang="en-US" sz="2400" b="1" dirty="0">
                <a:solidFill>
                  <a:srgbClr val="FF0000"/>
                </a:solidFill>
                <a:latin typeface="Adobe 楷体 Std R" pitchFamily="18" charset="-122"/>
                <a:ea typeface="Adobe 楷体 Std R" pitchFamily="18" charset="-122"/>
              </a:rPr>
              <a:t>缩聚</a:t>
            </a:r>
            <a:r>
              <a:rPr lang="en-US" altLang="zh-CN" sz="2400" b="1" dirty="0">
                <a:solidFill>
                  <a:srgbClr val="FF0000"/>
                </a:solidFill>
                <a:latin typeface="Adobe 楷体 Std R" pitchFamily="18" charset="-122"/>
                <a:ea typeface="Adobe 楷体 Std R" pitchFamily="18" charset="-122"/>
              </a:rPr>
              <a:t>(Condensation)</a:t>
            </a:r>
            <a:r>
              <a:rPr lang="zh-CN" altLang="en-US" sz="2400" b="1" dirty="0">
                <a:latin typeface="Adobe 楷体 Std R" pitchFamily="18" charset="-122"/>
                <a:ea typeface="Adobe 楷体 Std R" pitchFamily="18" charset="-122"/>
              </a:rPr>
              <a:t>：官能团间的缩合聚合反应，同时有小分子产生。</a:t>
            </a:r>
          </a:p>
        </p:txBody>
      </p:sp>
      <p:graphicFrame>
        <p:nvGraphicFramePr>
          <p:cNvPr id="3" name="对象 2"/>
          <p:cNvGraphicFramePr>
            <a:graphicFrameLocks noChangeAspect="1"/>
          </p:cNvGraphicFramePr>
          <p:nvPr>
            <p:extLst>
              <p:ext uri="{D42A27DB-BD31-4B8C-83A1-F6EECF244321}">
                <p14:modId xmlns:p14="http://schemas.microsoft.com/office/powerpoint/2010/main" val="833295206"/>
              </p:ext>
            </p:extLst>
          </p:nvPr>
        </p:nvGraphicFramePr>
        <p:xfrm>
          <a:off x="2930889" y="3025796"/>
          <a:ext cx="5033581" cy="443607"/>
        </p:xfrm>
        <a:graphic>
          <a:graphicData uri="http://schemas.openxmlformats.org/presentationml/2006/ole">
            <mc:AlternateContent xmlns:mc="http://schemas.openxmlformats.org/markup-compatibility/2006">
              <mc:Choice xmlns:v="urn:schemas-microsoft-com:vml" Requires="v">
                <p:oleObj spid="_x0000_s53372" name="CS ChemDraw Drawing" r:id="rId3" imgW="3530709" imgH="311107" progId="ChemDraw.Document.6.0">
                  <p:embed/>
                </p:oleObj>
              </mc:Choice>
              <mc:Fallback>
                <p:oleObj name="CS ChemDraw Drawing" r:id="rId3" imgW="3530709" imgH="311107" progId="ChemDraw.Document.6.0">
                  <p:embed/>
                  <p:pic>
                    <p:nvPicPr>
                      <p:cNvPr id="0" name=""/>
                      <p:cNvPicPr/>
                      <p:nvPr/>
                    </p:nvPicPr>
                    <p:blipFill>
                      <a:blip r:embed="rId4"/>
                      <a:stretch>
                        <a:fillRect/>
                      </a:stretch>
                    </p:blipFill>
                    <p:spPr>
                      <a:xfrm>
                        <a:off x="2930889" y="3025796"/>
                        <a:ext cx="5033581" cy="443607"/>
                      </a:xfrm>
                      <a:prstGeom prst="rect">
                        <a:avLst/>
                      </a:prstGeom>
                    </p:spPr>
                  </p:pic>
                </p:oleObj>
              </mc:Fallback>
            </mc:AlternateContent>
          </a:graphicData>
        </a:graphic>
      </p:graphicFrame>
      <p:sp>
        <p:nvSpPr>
          <p:cNvPr id="5" name="矩形 4"/>
          <p:cNvSpPr/>
          <p:nvPr/>
        </p:nvSpPr>
        <p:spPr>
          <a:xfrm>
            <a:off x="1703512" y="3889062"/>
            <a:ext cx="10073536" cy="1723549"/>
          </a:xfrm>
          <a:prstGeom prst="rect">
            <a:avLst/>
          </a:prstGeom>
        </p:spPr>
        <p:txBody>
          <a:bodyPr wrap="square">
            <a:spAutoFit/>
          </a:bodyPr>
          <a:lstStyle/>
          <a:p>
            <a:pPr marL="609600" indent="-609600"/>
            <a:r>
              <a:rPr kumimoji="1" lang="zh-CN" altLang="en-US" sz="2400" b="1" dirty="0">
                <a:latin typeface="+mj-lt"/>
                <a:ea typeface="Adobe 楷体 Std R" pitchFamily="18" charset="-122"/>
              </a:rPr>
              <a:t> 例：聚酯反应</a:t>
            </a:r>
            <a:r>
              <a:rPr kumimoji="1" lang="en-US" altLang="zh-CN" sz="2400" b="1" dirty="0">
                <a:latin typeface="+mj-lt"/>
                <a:ea typeface="Adobe 楷体 Std R" pitchFamily="18" charset="-122"/>
              </a:rPr>
              <a:t>(Polyester)</a:t>
            </a:r>
            <a:r>
              <a:rPr kumimoji="1" lang="zh-CN" altLang="en-US" sz="2400" b="1" dirty="0">
                <a:latin typeface="+mj-lt"/>
                <a:ea typeface="Adobe 楷体 Std R" pitchFamily="18" charset="-122"/>
              </a:rPr>
              <a:t>：二元醇与二元羧酸、二元酯、二元酰氯等之间的反应。</a:t>
            </a:r>
            <a:endParaRPr kumimoji="1" lang="zh-CN" altLang="en-US" sz="800" b="1" dirty="0">
              <a:latin typeface="+mj-lt"/>
              <a:ea typeface="Adobe 楷体 Std R" pitchFamily="18" charset="-122"/>
            </a:endParaRPr>
          </a:p>
          <a:p>
            <a:pPr marL="609600" indent="-609600"/>
            <a:endParaRPr kumimoji="1" lang="zh-CN" altLang="en-US" sz="800" b="1" dirty="0">
              <a:latin typeface="+mj-lt"/>
              <a:ea typeface="Adobe 楷体 Std R" pitchFamily="18" charset="-122"/>
            </a:endParaRPr>
          </a:p>
          <a:p>
            <a:pPr marL="609600" indent="-609600"/>
            <a:r>
              <a:rPr kumimoji="1" lang="en-US" altLang="zh-CN" b="1" dirty="0">
                <a:latin typeface="+mj-lt"/>
                <a:ea typeface="Adobe 楷体 Std R" pitchFamily="18" charset="-122"/>
              </a:rPr>
              <a:t>n HO-R-OH + n HOOC-R’-COOH            H-(ORO-OCR’CO)</a:t>
            </a:r>
            <a:r>
              <a:rPr kumimoji="1" lang="en-US" altLang="zh-CN" b="1" baseline="-25000" dirty="0">
                <a:latin typeface="+mj-lt"/>
                <a:ea typeface="Adobe 楷体 Std R" pitchFamily="18" charset="-122"/>
              </a:rPr>
              <a:t>n</a:t>
            </a:r>
            <a:r>
              <a:rPr kumimoji="1" lang="en-US" altLang="zh-CN" b="1" dirty="0">
                <a:latin typeface="+mj-lt"/>
                <a:ea typeface="Adobe 楷体 Std R" pitchFamily="18" charset="-122"/>
              </a:rPr>
              <a:t>-OH + (2n-1) H</a:t>
            </a:r>
            <a:r>
              <a:rPr kumimoji="1" lang="en-US" altLang="zh-CN" b="1" baseline="-25000" dirty="0">
                <a:latin typeface="+mj-lt"/>
                <a:ea typeface="Adobe 楷体 Std R" pitchFamily="18" charset="-122"/>
              </a:rPr>
              <a:t>2</a:t>
            </a:r>
            <a:r>
              <a:rPr kumimoji="1" lang="en-US" altLang="zh-CN" b="1" dirty="0">
                <a:latin typeface="+mj-lt"/>
                <a:ea typeface="Adobe 楷体 Std R" pitchFamily="18" charset="-122"/>
              </a:rPr>
              <a:t>O</a:t>
            </a:r>
          </a:p>
          <a:p>
            <a:pPr marL="609600" indent="-609600"/>
            <a:endParaRPr kumimoji="1" lang="en-US" altLang="zh-CN" sz="800" b="1" dirty="0">
              <a:latin typeface="+mj-lt"/>
              <a:ea typeface="Adobe 楷体 Std R" pitchFamily="18" charset="-122"/>
            </a:endParaRPr>
          </a:p>
          <a:p>
            <a:pPr marL="609600" indent="-609600"/>
            <a:r>
              <a:rPr kumimoji="1" lang="en-US" altLang="zh-CN" sz="2400" b="1" dirty="0">
                <a:latin typeface="+mj-lt"/>
                <a:ea typeface="Adobe 楷体 Std R" pitchFamily="18" charset="-122"/>
              </a:rPr>
              <a:t>         </a:t>
            </a:r>
            <a:r>
              <a:rPr kumimoji="1" lang="zh-CN" altLang="en-US" sz="2400" b="1" dirty="0">
                <a:latin typeface="+mj-lt"/>
                <a:ea typeface="Adobe 楷体 Std R" pitchFamily="18" charset="-122"/>
              </a:rPr>
              <a:t>聚醚化反应</a:t>
            </a:r>
            <a:r>
              <a:rPr kumimoji="1" lang="en-US" altLang="zh-CN" sz="2400" b="1" dirty="0">
                <a:latin typeface="+mj-lt"/>
                <a:ea typeface="Adobe 楷体 Std R" pitchFamily="18" charset="-122"/>
              </a:rPr>
              <a:t>(Polyether)</a:t>
            </a:r>
            <a:r>
              <a:rPr kumimoji="1" lang="zh-CN" altLang="en-US" sz="2400" b="1" dirty="0">
                <a:latin typeface="+mj-lt"/>
                <a:ea typeface="Adobe 楷体 Std R" pitchFamily="18" charset="-122"/>
              </a:rPr>
              <a:t>：二元醇与二元醇反应，</a:t>
            </a:r>
            <a:endParaRPr lang="zh-CN" altLang="en-US" dirty="0">
              <a:latin typeface="+mj-lt"/>
              <a:ea typeface="Adobe 楷体 Std R" pitchFamily="18" charset="-122"/>
            </a:endParaRPr>
          </a:p>
        </p:txBody>
      </p:sp>
      <p:sp>
        <p:nvSpPr>
          <p:cNvPr id="17" name="Line 4"/>
          <p:cNvSpPr>
            <a:spLocks noChangeShapeType="1"/>
          </p:cNvSpPr>
          <p:nvPr/>
        </p:nvSpPr>
        <p:spPr bwMode="auto">
          <a:xfrm>
            <a:off x="4799980" y="4941168"/>
            <a:ext cx="431800" cy="0"/>
          </a:xfrm>
          <a:prstGeom prst="line">
            <a:avLst/>
          </a:prstGeom>
          <a:ln>
            <a:headEnd type="none" w="sm" len="sm"/>
            <a:tailEnd type="triangle" w="sm" len="sm"/>
          </a:ln>
        </p:spPr>
        <p:style>
          <a:lnRef idx="3">
            <a:schemeClr val="dk1"/>
          </a:lnRef>
          <a:fillRef idx="0">
            <a:schemeClr val="dk1"/>
          </a:fillRef>
          <a:effectRef idx="2">
            <a:schemeClr val="dk1"/>
          </a:effectRef>
          <a:fontRef idx="minor">
            <a:schemeClr val="tx1"/>
          </a:fontRef>
        </p:style>
        <p:txBody>
          <a:bodyPr wrap="none" anchor="ctr"/>
          <a:lstStyle/>
          <a:p>
            <a:endParaRPr lang="zh-CN" altLang="en-US"/>
          </a:p>
        </p:txBody>
      </p:sp>
      <p:sp>
        <p:nvSpPr>
          <p:cNvPr id="18" name="Rectangle 7"/>
          <p:cNvSpPr>
            <a:spLocks noChangeArrowheads="1"/>
          </p:cNvSpPr>
          <p:nvPr/>
        </p:nvSpPr>
        <p:spPr bwMode="auto">
          <a:xfrm>
            <a:off x="1703512" y="6034978"/>
            <a:ext cx="7488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b="1" dirty="0">
                <a:solidFill>
                  <a:srgbClr val="0000CC"/>
                </a:solidFill>
              </a:rPr>
              <a:t> n HO-R-OH + n HO-R’-OH</a:t>
            </a:r>
            <a:r>
              <a:rPr kumimoji="1" lang="en-US" altLang="zh-CN" dirty="0"/>
              <a:t>            </a:t>
            </a:r>
            <a:r>
              <a:rPr kumimoji="1" lang="en-US" altLang="zh-CN" b="1" dirty="0">
                <a:solidFill>
                  <a:srgbClr val="0000CC"/>
                </a:solidFill>
              </a:rPr>
              <a:t>H-(OR-OR’)</a:t>
            </a:r>
            <a:r>
              <a:rPr kumimoji="1" lang="en-US" altLang="zh-CN" b="1" baseline="-25000" dirty="0">
                <a:solidFill>
                  <a:srgbClr val="0000CC"/>
                </a:solidFill>
              </a:rPr>
              <a:t>n</a:t>
            </a:r>
            <a:r>
              <a:rPr kumimoji="1" lang="en-US" altLang="zh-CN" b="1" dirty="0">
                <a:solidFill>
                  <a:srgbClr val="0000CC"/>
                </a:solidFill>
              </a:rPr>
              <a:t>-OH +</a:t>
            </a:r>
            <a:r>
              <a:rPr kumimoji="1" lang="en-US" altLang="zh-CN" b="1" dirty="0">
                <a:solidFill>
                  <a:srgbClr val="0000FF"/>
                </a:solidFill>
              </a:rPr>
              <a:t> </a:t>
            </a:r>
            <a:r>
              <a:rPr kumimoji="1" lang="en-US" altLang="zh-CN" b="1" dirty="0">
                <a:solidFill>
                  <a:srgbClr val="006600"/>
                </a:solidFill>
              </a:rPr>
              <a:t>(2n-1) H</a:t>
            </a:r>
            <a:r>
              <a:rPr kumimoji="1" lang="en-US" altLang="zh-CN" b="1" baseline="-25000" dirty="0">
                <a:solidFill>
                  <a:srgbClr val="006600"/>
                </a:solidFill>
              </a:rPr>
              <a:t>2</a:t>
            </a:r>
            <a:r>
              <a:rPr kumimoji="1" lang="en-US" altLang="zh-CN" b="1" dirty="0">
                <a:solidFill>
                  <a:srgbClr val="006600"/>
                </a:solidFill>
              </a:rPr>
              <a:t>O</a:t>
            </a:r>
          </a:p>
        </p:txBody>
      </p:sp>
      <p:sp>
        <p:nvSpPr>
          <p:cNvPr id="19" name="Line 4"/>
          <p:cNvSpPr>
            <a:spLocks noChangeShapeType="1"/>
          </p:cNvSpPr>
          <p:nvPr/>
        </p:nvSpPr>
        <p:spPr bwMode="auto">
          <a:xfrm>
            <a:off x="4368180" y="6237312"/>
            <a:ext cx="431800" cy="0"/>
          </a:xfrm>
          <a:prstGeom prst="line">
            <a:avLst/>
          </a:prstGeom>
          <a:ln>
            <a:headEnd type="none" w="sm" len="sm"/>
            <a:tailEnd type="triangle" w="sm" len="sm"/>
          </a:ln>
        </p:spPr>
        <p:style>
          <a:lnRef idx="3">
            <a:schemeClr val="dk1"/>
          </a:lnRef>
          <a:fillRef idx="0">
            <a:schemeClr val="dk1"/>
          </a:fillRef>
          <a:effectRef idx="2">
            <a:schemeClr val="dk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7601847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14</a:t>
            </a:fld>
            <a:endParaRPr lang="zh-CN" altLang="en-US"/>
          </a:p>
        </p:txBody>
      </p:sp>
      <p:sp>
        <p:nvSpPr>
          <p:cNvPr id="4100" name="Rectangle 5"/>
          <p:cNvSpPr>
            <a:spLocks noChangeArrowheads="1"/>
          </p:cNvSpPr>
          <p:nvPr/>
        </p:nvSpPr>
        <p:spPr bwMode="auto">
          <a:xfrm>
            <a:off x="463957" y="829062"/>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2.1 </a:t>
            </a:r>
            <a:r>
              <a:rPr lang="zh-CN" altLang="en-US" sz="2800" b="1" dirty="0">
                <a:solidFill>
                  <a:srgbClr val="CC3300"/>
                </a:solidFill>
                <a:latin typeface="Adobe 楷体 Std R" pitchFamily="18" charset="-122"/>
                <a:ea typeface="Adobe 楷体 Std R" pitchFamily="18" charset="-122"/>
              </a:rPr>
              <a:t>概述</a:t>
            </a:r>
          </a:p>
        </p:txBody>
      </p:sp>
      <p:sp>
        <p:nvSpPr>
          <p:cNvPr id="4101" name="矩形 10"/>
          <p:cNvSpPr>
            <a:spLocks noChangeArrowheads="1"/>
          </p:cNvSpPr>
          <p:nvPr/>
        </p:nvSpPr>
        <p:spPr bwMode="auto">
          <a:xfrm>
            <a:off x="2747974" y="21680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9" name="Rectangle 5"/>
          <p:cNvSpPr>
            <a:spLocks noChangeArrowheads="1"/>
          </p:cNvSpPr>
          <p:nvPr/>
        </p:nvSpPr>
        <p:spPr bwMode="auto">
          <a:xfrm>
            <a:off x="4135047" y="1254782"/>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Adobe 楷体 Std R" pitchFamily="18" charset="-122"/>
                <a:ea typeface="Adobe 楷体 Std R" pitchFamily="18" charset="-122"/>
              </a:rPr>
              <a:t>逐步聚合反应的</a:t>
            </a:r>
            <a:r>
              <a:rPr lang="zh-CN" altLang="en-US" sz="2800" b="1" dirty="0">
                <a:solidFill>
                  <a:srgbClr val="FF0000"/>
                </a:solidFill>
                <a:latin typeface="Adobe 楷体 Std R" pitchFamily="18" charset="-122"/>
                <a:ea typeface="Adobe 楷体 Std R" pitchFamily="18" charset="-122"/>
              </a:rPr>
              <a:t>种类 </a:t>
            </a:r>
            <a:r>
              <a:rPr lang="en-US" altLang="zh-CN" sz="2800" b="1" dirty="0">
                <a:solidFill>
                  <a:srgbClr val="FF0000"/>
                </a:solidFill>
                <a:latin typeface="Adobe 楷体 Std R" pitchFamily="18" charset="-122"/>
                <a:ea typeface="Adobe 楷体 Std R" pitchFamily="18" charset="-122"/>
              </a:rPr>
              <a:t>(I)</a:t>
            </a:r>
            <a:endParaRPr lang="zh-CN" altLang="en-US" sz="2800" b="1" dirty="0">
              <a:solidFill>
                <a:srgbClr val="FF0000"/>
              </a:solidFill>
              <a:latin typeface="Adobe 楷体 Std R" pitchFamily="18" charset="-122"/>
              <a:ea typeface="Adobe 楷体 Std R" pitchFamily="18" charset="-122"/>
            </a:endParaRPr>
          </a:p>
        </p:txBody>
      </p:sp>
      <p:sp>
        <p:nvSpPr>
          <p:cNvPr id="11" name="Rectangle 6"/>
          <p:cNvSpPr>
            <a:spLocks noChangeArrowheads="1"/>
          </p:cNvSpPr>
          <p:nvPr/>
        </p:nvSpPr>
        <p:spPr bwMode="auto">
          <a:xfrm>
            <a:off x="607874" y="1895331"/>
            <a:ext cx="8065590" cy="529053"/>
          </a:xfrm>
          <a:prstGeom prst="rect">
            <a:avLst/>
          </a:prstGeom>
          <a:noFill/>
          <a:ln>
            <a:noFill/>
          </a:ln>
          <a:extLst/>
        </p:spPr>
        <p:txBody>
          <a:bodyPr/>
          <a:lstStyle/>
          <a:p>
            <a:pPr marL="457200" indent="-457200">
              <a:spcBef>
                <a:spcPts val="0"/>
              </a:spcBef>
              <a:buClr>
                <a:srgbClr val="A50021"/>
              </a:buClr>
              <a:buSzPct val="90000"/>
              <a:buFont typeface="Wingdings" panose="05000000000000000000" pitchFamily="2" charset="2"/>
              <a:buChar char="Ø"/>
              <a:defRPr/>
            </a:pPr>
            <a:r>
              <a:rPr lang="zh-CN" altLang="en-US" sz="2400" b="1" dirty="0">
                <a:solidFill>
                  <a:srgbClr val="FF0000"/>
                </a:solidFill>
                <a:latin typeface="Adobe 楷体 Std R" pitchFamily="18" charset="-122"/>
                <a:ea typeface="Adobe 楷体 Std R" pitchFamily="18" charset="-122"/>
              </a:rPr>
              <a:t>聚加成</a:t>
            </a:r>
            <a:r>
              <a:rPr lang="en-US" altLang="zh-CN" sz="2400" b="1" dirty="0">
                <a:solidFill>
                  <a:srgbClr val="FF0000"/>
                </a:solidFill>
                <a:latin typeface="Adobe 楷体 Std R" pitchFamily="18" charset="-122"/>
                <a:ea typeface="Adobe 楷体 Std R" pitchFamily="18" charset="-122"/>
              </a:rPr>
              <a:t>(</a:t>
            </a:r>
            <a:r>
              <a:rPr lang="en-US" altLang="zh-CN" sz="2400" b="1" dirty="0" err="1">
                <a:solidFill>
                  <a:srgbClr val="FF0000"/>
                </a:solidFill>
                <a:latin typeface="Adobe 楷体 Std R" pitchFamily="18" charset="-122"/>
                <a:ea typeface="Adobe 楷体 Std R" pitchFamily="18" charset="-122"/>
              </a:rPr>
              <a:t>Polyaddition</a:t>
            </a:r>
            <a:r>
              <a:rPr lang="en-US" altLang="zh-CN" sz="2400" b="1" dirty="0">
                <a:solidFill>
                  <a:srgbClr val="FF0000"/>
                </a:solidFill>
                <a:latin typeface="Adobe 楷体 Std R" pitchFamily="18" charset="-122"/>
                <a:ea typeface="Adobe 楷体 Std R" pitchFamily="18" charset="-122"/>
              </a:rPr>
              <a:t>)</a:t>
            </a:r>
            <a:r>
              <a:rPr lang="zh-CN" altLang="en-US" sz="2400" b="1" dirty="0">
                <a:latin typeface="Adobe 楷体 Std R" pitchFamily="18" charset="-122"/>
                <a:ea typeface="Adobe 楷体 Std R" pitchFamily="18" charset="-122"/>
              </a:rPr>
              <a:t>：形式上是加成，机理是逐步的。</a:t>
            </a:r>
          </a:p>
        </p:txBody>
      </p:sp>
      <p:sp>
        <p:nvSpPr>
          <p:cNvPr id="4" name="矩形 3"/>
          <p:cNvSpPr/>
          <p:nvPr/>
        </p:nvSpPr>
        <p:spPr>
          <a:xfrm>
            <a:off x="1271464" y="2564905"/>
            <a:ext cx="10920535" cy="830997"/>
          </a:xfrm>
          <a:prstGeom prst="rect">
            <a:avLst/>
          </a:prstGeom>
        </p:spPr>
        <p:txBody>
          <a:bodyPr wrap="square">
            <a:spAutoFit/>
          </a:bodyPr>
          <a:lstStyle/>
          <a:p>
            <a:pPr>
              <a:buFont typeface="Wingdings" pitchFamily="2" charset="2"/>
              <a:buNone/>
            </a:pPr>
            <a:r>
              <a:rPr kumimoji="1" lang="zh-CN" altLang="en-US" sz="2400" dirty="0">
                <a:solidFill>
                  <a:srgbClr val="FF3300"/>
                </a:solidFill>
                <a:latin typeface="Adobe 楷体 Std R" pitchFamily="18" charset="-122"/>
                <a:ea typeface="Adobe 楷体 Std R" pitchFamily="18" charset="-122"/>
              </a:rPr>
              <a:t>重键加成聚合</a:t>
            </a:r>
            <a:r>
              <a:rPr kumimoji="1" lang="zh-CN" altLang="en-US" sz="2400" dirty="0">
                <a:solidFill>
                  <a:srgbClr val="0000FF"/>
                </a:solidFill>
                <a:latin typeface="Adobe 楷体 Std R" pitchFamily="18" charset="-122"/>
                <a:ea typeface="Adobe 楷体 Std R" pitchFamily="18" charset="-122"/>
              </a:rPr>
              <a:t>：</a:t>
            </a:r>
            <a:r>
              <a:rPr kumimoji="1" lang="zh-CN" altLang="en-US" sz="2400" dirty="0">
                <a:solidFill>
                  <a:srgbClr val="0000CC"/>
                </a:solidFill>
                <a:latin typeface="Adobe 楷体 Std R" pitchFamily="18" charset="-122"/>
                <a:ea typeface="Adobe 楷体 Std R" pitchFamily="18" charset="-122"/>
              </a:rPr>
              <a:t>含活泼氢功能基的亲核化合物与含亲电不饱和功能基的亲电化合物间的聚合。如聚氨酯的制备。</a:t>
            </a:r>
          </a:p>
        </p:txBody>
      </p:sp>
      <p:graphicFrame>
        <p:nvGraphicFramePr>
          <p:cNvPr id="6" name="对象 5"/>
          <p:cNvGraphicFramePr>
            <a:graphicFrameLocks noChangeAspect="1"/>
          </p:cNvGraphicFramePr>
          <p:nvPr>
            <p:extLst>
              <p:ext uri="{D42A27DB-BD31-4B8C-83A1-F6EECF244321}">
                <p14:modId xmlns:p14="http://schemas.microsoft.com/office/powerpoint/2010/main" val="1924048277"/>
              </p:ext>
            </p:extLst>
          </p:nvPr>
        </p:nvGraphicFramePr>
        <p:xfrm>
          <a:off x="4339389" y="3478599"/>
          <a:ext cx="6048375" cy="1304925"/>
        </p:xfrm>
        <a:graphic>
          <a:graphicData uri="http://schemas.openxmlformats.org/presentationml/2006/ole">
            <mc:AlternateContent xmlns:mc="http://schemas.openxmlformats.org/markup-compatibility/2006">
              <mc:Choice xmlns:v="urn:schemas-microsoft-com:vml" Requires="v">
                <p:oleObj spid="_x0000_s54393" name="Document" r:id="rId3" imgW="3838575" imgH="828675" progId="ChemWindow.Document">
                  <p:embed/>
                </p:oleObj>
              </mc:Choice>
              <mc:Fallback>
                <p:oleObj name="Document" r:id="rId3" imgW="3838575" imgH="828675" progId="ChemWindow.Document">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389" y="3478599"/>
                        <a:ext cx="6048375" cy="1304925"/>
                      </a:xfrm>
                      <a:prstGeom prst="rect">
                        <a:avLst/>
                      </a:prstGeom>
                      <a:noFill/>
                      <a:ln>
                        <a:solidFill>
                          <a:srgbClr val="0070C0"/>
                        </a:solidFill>
                      </a:ln>
                      <a:effectLst/>
                    </p:spPr>
                  </p:pic>
                </p:oleObj>
              </mc:Fallback>
            </mc:AlternateContent>
          </a:graphicData>
        </a:graphic>
      </p:graphicFrame>
      <p:sp>
        <p:nvSpPr>
          <p:cNvPr id="7" name="矩形 6"/>
          <p:cNvSpPr/>
          <p:nvPr/>
        </p:nvSpPr>
        <p:spPr>
          <a:xfrm>
            <a:off x="1415480" y="4941168"/>
            <a:ext cx="10166920" cy="1228028"/>
          </a:xfrm>
          <a:prstGeom prst="rect">
            <a:avLst/>
          </a:prstGeom>
        </p:spPr>
        <p:txBody>
          <a:bodyPr wrap="square">
            <a:spAutoFit/>
          </a:bodyPr>
          <a:lstStyle/>
          <a:p>
            <a:pPr>
              <a:lnSpc>
                <a:spcPct val="123000"/>
              </a:lnSpc>
              <a:buFont typeface="Wingdings" pitchFamily="2" charset="2"/>
              <a:buNone/>
            </a:pPr>
            <a:r>
              <a:rPr kumimoji="1" lang="zh-CN" altLang="en-US" sz="2000" b="1" dirty="0">
                <a:solidFill>
                  <a:srgbClr val="FF3300"/>
                </a:solidFill>
                <a:latin typeface="Times New Roman" pitchFamily="18" charset="0"/>
                <a:ea typeface="楷体_GB2312" pitchFamily="49" charset="-122"/>
              </a:rPr>
              <a:t>含活泼氢的功能基</a:t>
            </a:r>
            <a:r>
              <a:rPr kumimoji="1" lang="zh-CN" altLang="en-US" sz="2000" b="1" dirty="0">
                <a:solidFill>
                  <a:srgbClr val="0000CC"/>
                </a:solidFill>
                <a:latin typeface="Times New Roman" pitchFamily="18" charset="0"/>
              </a:rPr>
              <a:t>：</a:t>
            </a:r>
            <a:r>
              <a:rPr kumimoji="1" lang="en-US" altLang="zh-CN" sz="2000" b="1" dirty="0">
                <a:solidFill>
                  <a:srgbClr val="0000CC"/>
                </a:solidFill>
                <a:latin typeface="Times New Roman" pitchFamily="18" charset="0"/>
                <a:ea typeface="楷体_GB2312" pitchFamily="49" charset="-122"/>
              </a:rPr>
              <a:t>-NH</a:t>
            </a:r>
            <a:r>
              <a:rPr kumimoji="1" lang="en-US" altLang="zh-CN" sz="2000" b="1" baseline="-25000" dirty="0">
                <a:solidFill>
                  <a:srgbClr val="0000CC"/>
                </a:solidFill>
                <a:latin typeface="Times New Roman" pitchFamily="18" charset="0"/>
                <a:ea typeface="楷体_GB2312" pitchFamily="49" charset="-122"/>
              </a:rPr>
              <a:t>2</a:t>
            </a:r>
            <a:r>
              <a:rPr kumimoji="1" lang="en-US" altLang="zh-CN" sz="2000" b="1" dirty="0">
                <a:solidFill>
                  <a:srgbClr val="0000CC"/>
                </a:solidFill>
                <a:latin typeface="Times New Roman" pitchFamily="18" charset="0"/>
                <a:ea typeface="楷体_GB2312" pitchFamily="49" charset="-122"/>
              </a:rPr>
              <a:t>, -NH, -OH, -SH, -SO</a:t>
            </a:r>
            <a:r>
              <a:rPr kumimoji="1" lang="en-US" altLang="zh-CN" sz="2000" b="1" baseline="-25000" dirty="0">
                <a:solidFill>
                  <a:srgbClr val="0000CC"/>
                </a:solidFill>
                <a:latin typeface="Times New Roman" pitchFamily="18" charset="0"/>
                <a:ea typeface="楷体_GB2312" pitchFamily="49" charset="-122"/>
              </a:rPr>
              <a:t>2</a:t>
            </a:r>
            <a:r>
              <a:rPr kumimoji="1" lang="en-US" altLang="zh-CN" sz="2000" b="1" dirty="0">
                <a:solidFill>
                  <a:srgbClr val="0000CC"/>
                </a:solidFill>
                <a:latin typeface="Times New Roman" pitchFamily="18" charset="0"/>
                <a:ea typeface="楷体_GB2312" pitchFamily="49" charset="-122"/>
              </a:rPr>
              <a:t>H, -COOH, -</a:t>
            </a:r>
            <a:r>
              <a:rPr kumimoji="1" lang="en-US" altLang="zh-CN" sz="2000" b="1" dirty="0" err="1">
                <a:solidFill>
                  <a:srgbClr val="0000CC"/>
                </a:solidFill>
                <a:latin typeface="Times New Roman" pitchFamily="18" charset="0"/>
                <a:ea typeface="楷体_GB2312" pitchFamily="49" charset="-122"/>
              </a:rPr>
              <a:t>SiH</a:t>
            </a:r>
            <a:r>
              <a:rPr kumimoji="1" lang="zh-CN" altLang="en-US" sz="2000" b="1" dirty="0">
                <a:solidFill>
                  <a:srgbClr val="0000CC"/>
                </a:solidFill>
                <a:latin typeface="Times New Roman" pitchFamily="18" charset="0"/>
                <a:ea typeface="楷体_GB2312" pitchFamily="49" charset="-122"/>
              </a:rPr>
              <a:t>等</a:t>
            </a:r>
            <a:endParaRPr kumimoji="1" lang="zh-CN" altLang="en-US" sz="2000" b="1" dirty="0">
              <a:solidFill>
                <a:srgbClr val="0000FF"/>
              </a:solidFill>
              <a:latin typeface="Times New Roman" pitchFamily="18" charset="0"/>
              <a:ea typeface="楷体_GB2312" pitchFamily="49" charset="-122"/>
            </a:endParaRPr>
          </a:p>
          <a:p>
            <a:pPr>
              <a:lnSpc>
                <a:spcPct val="123000"/>
              </a:lnSpc>
              <a:buFont typeface="Wingdings" pitchFamily="2" charset="2"/>
              <a:buNone/>
            </a:pPr>
            <a:r>
              <a:rPr kumimoji="1" lang="zh-CN" altLang="en-US" sz="2000" b="1" dirty="0">
                <a:solidFill>
                  <a:srgbClr val="FF3300"/>
                </a:solidFill>
                <a:latin typeface="Times New Roman" pitchFamily="18" charset="0"/>
                <a:ea typeface="楷体_GB2312" pitchFamily="49" charset="-122"/>
              </a:rPr>
              <a:t>亲电不饱和功能基</a:t>
            </a:r>
            <a:r>
              <a:rPr kumimoji="1" lang="zh-CN" altLang="en-US" sz="2000" b="1" dirty="0">
                <a:solidFill>
                  <a:srgbClr val="0000FF"/>
                </a:solidFill>
                <a:latin typeface="Times New Roman" pitchFamily="18" charset="0"/>
                <a:ea typeface="楷体_GB2312" pitchFamily="49" charset="-122"/>
              </a:rPr>
              <a:t>：</a:t>
            </a:r>
            <a:r>
              <a:rPr kumimoji="1" lang="zh-CN" altLang="en-US" sz="2000" b="1" dirty="0">
                <a:solidFill>
                  <a:srgbClr val="0000CC"/>
                </a:solidFill>
                <a:latin typeface="Times New Roman" pitchFamily="18" charset="0"/>
                <a:ea typeface="楷体_GB2312" pitchFamily="49" charset="-122"/>
              </a:rPr>
              <a:t>主要为连二双键和三键，如：</a:t>
            </a:r>
            <a:r>
              <a:rPr kumimoji="1" lang="en-US" altLang="zh-CN" sz="2000" b="1" dirty="0">
                <a:solidFill>
                  <a:srgbClr val="0000CC"/>
                </a:solidFill>
                <a:latin typeface="Times New Roman" pitchFamily="18" charset="0"/>
                <a:ea typeface="楷体_GB2312" pitchFamily="49" charset="-122"/>
              </a:rPr>
              <a:t>-C=C=O</a:t>
            </a:r>
            <a:r>
              <a:rPr kumimoji="1" lang="zh-CN" altLang="en-US" sz="2000" b="1" dirty="0">
                <a:solidFill>
                  <a:srgbClr val="0000CC"/>
                </a:solidFill>
                <a:latin typeface="Times New Roman" pitchFamily="18" charset="0"/>
                <a:ea typeface="楷体_GB2312" pitchFamily="49" charset="-122"/>
              </a:rPr>
              <a:t>， </a:t>
            </a:r>
          </a:p>
          <a:p>
            <a:pPr>
              <a:lnSpc>
                <a:spcPct val="123000"/>
              </a:lnSpc>
              <a:buFont typeface="Wingdings" pitchFamily="2" charset="2"/>
              <a:buNone/>
            </a:pPr>
            <a:r>
              <a:rPr kumimoji="1" lang="zh-CN" altLang="en-US" sz="2000" b="1" dirty="0">
                <a:solidFill>
                  <a:srgbClr val="0000CC"/>
                </a:solidFill>
                <a:latin typeface="Times New Roman" pitchFamily="18" charset="0"/>
                <a:ea typeface="楷体_GB2312" pitchFamily="49" charset="-122"/>
              </a:rPr>
              <a:t>                                    </a:t>
            </a:r>
            <a:r>
              <a:rPr kumimoji="1" lang="en-US" altLang="zh-CN" sz="2000" b="1" dirty="0">
                <a:solidFill>
                  <a:srgbClr val="0000CC"/>
                </a:solidFill>
                <a:latin typeface="Times New Roman" pitchFamily="18" charset="0"/>
                <a:ea typeface="楷体_GB2312" pitchFamily="49" charset="-122"/>
              </a:rPr>
              <a:t>-N=C=O</a:t>
            </a:r>
            <a:r>
              <a:rPr kumimoji="1" lang="zh-CN" altLang="en-US" sz="2000" b="1" dirty="0">
                <a:solidFill>
                  <a:srgbClr val="0000CC"/>
                </a:solidFill>
                <a:latin typeface="Times New Roman" pitchFamily="18" charset="0"/>
                <a:ea typeface="楷体_GB2312" pitchFamily="49" charset="-122"/>
              </a:rPr>
              <a:t>，</a:t>
            </a:r>
            <a:r>
              <a:rPr kumimoji="1" lang="en-US" altLang="zh-CN" sz="2000" b="1" dirty="0">
                <a:solidFill>
                  <a:srgbClr val="0000CC"/>
                </a:solidFill>
                <a:latin typeface="Times New Roman" pitchFamily="18" charset="0"/>
                <a:ea typeface="楷体_GB2312" pitchFamily="49" charset="-122"/>
              </a:rPr>
              <a:t>-N=C=S</a:t>
            </a:r>
            <a:r>
              <a:rPr kumimoji="1" lang="zh-CN" altLang="en-US" sz="2000" b="1" dirty="0">
                <a:solidFill>
                  <a:srgbClr val="0000CC"/>
                </a:solidFill>
                <a:latin typeface="Times New Roman" pitchFamily="18" charset="0"/>
                <a:ea typeface="楷体_GB2312" pitchFamily="49" charset="-122"/>
              </a:rPr>
              <a:t>，</a:t>
            </a:r>
            <a:r>
              <a:rPr kumimoji="1" lang="en-US" altLang="zh-CN" sz="2000" b="1" dirty="0">
                <a:solidFill>
                  <a:srgbClr val="0000CC"/>
                </a:solidFill>
                <a:latin typeface="Times New Roman" pitchFamily="18" charset="0"/>
                <a:ea typeface="楷体_GB2312" pitchFamily="49" charset="-122"/>
              </a:rPr>
              <a:t>-C≡C-</a:t>
            </a:r>
            <a:r>
              <a:rPr kumimoji="1" lang="zh-CN" altLang="en-US" sz="2000" b="1" dirty="0">
                <a:solidFill>
                  <a:srgbClr val="0000CC"/>
                </a:solidFill>
                <a:latin typeface="Times New Roman" pitchFamily="18" charset="0"/>
                <a:ea typeface="楷体_GB2312" pitchFamily="49" charset="-122"/>
              </a:rPr>
              <a:t>，</a:t>
            </a:r>
            <a:r>
              <a:rPr kumimoji="1" lang="en-US" altLang="zh-CN" sz="2000" b="1" dirty="0">
                <a:solidFill>
                  <a:srgbClr val="0000CC"/>
                </a:solidFill>
                <a:latin typeface="Times New Roman" pitchFamily="18" charset="0"/>
                <a:ea typeface="楷体_GB2312" pitchFamily="49" charset="-122"/>
              </a:rPr>
              <a:t>-C≡N</a:t>
            </a:r>
            <a:r>
              <a:rPr kumimoji="1" lang="zh-CN" altLang="en-US" sz="2000" b="1" dirty="0">
                <a:solidFill>
                  <a:srgbClr val="0000CC"/>
                </a:solidFill>
                <a:latin typeface="Times New Roman" pitchFamily="18" charset="0"/>
                <a:ea typeface="楷体_GB2312" pitchFamily="49" charset="-122"/>
              </a:rPr>
              <a:t>等</a:t>
            </a:r>
            <a:endParaRPr kumimoji="1" lang="zh-CN" altLang="en-US" sz="2000" b="1" dirty="0">
              <a:solidFill>
                <a:srgbClr val="0000FF"/>
              </a:solidFill>
              <a:latin typeface="Times New Roman" pitchFamily="18" charset="0"/>
              <a:ea typeface="楷体_GB2312" pitchFamily="49" charset="-122"/>
            </a:endParaRPr>
          </a:p>
        </p:txBody>
      </p:sp>
      <p:sp>
        <p:nvSpPr>
          <p:cNvPr id="8" name="矩形 7"/>
          <p:cNvSpPr/>
          <p:nvPr/>
        </p:nvSpPr>
        <p:spPr>
          <a:xfrm>
            <a:off x="1523119" y="3589258"/>
            <a:ext cx="2449709" cy="646331"/>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zh-CN" altLang="en-US" b="1" dirty="0">
                <a:latin typeface="Adobe 楷体 Std R" pitchFamily="18" charset="-122"/>
                <a:ea typeface="Adobe 楷体 Std R" pitchFamily="18" charset="-122"/>
              </a:rPr>
              <a:t>聚氨基甲酸酯</a:t>
            </a:r>
            <a:r>
              <a:rPr lang="en-US" altLang="zh-CN" b="1" dirty="0">
                <a:latin typeface="Adobe 楷体 Std R" pitchFamily="18" charset="-122"/>
                <a:ea typeface="Adobe 楷体 Std R" pitchFamily="18" charset="-122"/>
              </a:rPr>
              <a:t>, </a:t>
            </a:r>
            <a:r>
              <a:rPr lang="zh-CN" altLang="en-US" b="1" dirty="0">
                <a:latin typeface="Adobe 楷体 Std R" pitchFamily="18" charset="-122"/>
                <a:ea typeface="Adobe 楷体 Std R" pitchFamily="18" charset="-122"/>
              </a:rPr>
              <a:t>聚氨酯</a:t>
            </a:r>
            <a:endParaRPr lang="en-US" altLang="zh-CN" b="1" dirty="0">
              <a:latin typeface="Adobe 楷体 Std R" pitchFamily="18" charset="-122"/>
              <a:ea typeface="Adobe 楷体 Std R" pitchFamily="18" charset="-122"/>
            </a:endParaRPr>
          </a:p>
          <a:p>
            <a:pPr algn="ctr"/>
            <a:r>
              <a:rPr lang="zh-CN" altLang="en-US" b="1" dirty="0">
                <a:latin typeface="Adobe 楷体 Std R" pitchFamily="18" charset="-122"/>
                <a:ea typeface="Adobe 楷体 Std R" pitchFamily="18" charset="-122"/>
              </a:rPr>
              <a:t>（</a:t>
            </a:r>
            <a:r>
              <a:rPr lang="en-US" altLang="zh-CN" b="1" dirty="0">
                <a:latin typeface="Adobe 楷体 Std R" pitchFamily="18" charset="-122"/>
                <a:ea typeface="Adobe 楷体 Std R" pitchFamily="18" charset="-122"/>
              </a:rPr>
              <a:t>Polyurethane , PU</a:t>
            </a:r>
            <a:r>
              <a:rPr lang="zh-CN" altLang="en-US" b="1" dirty="0">
                <a:latin typeface="Adobe 楷体 Std R" pitchFamily="18" charset="-122"/>
                <a:ea typeface="Adobe 楷体 Std R" pitchFamily="18" charset="-122"/>
              </a:rPr>
              <a:t>）</a:t>
            </a:r>
          </a:p>
        </p:txBody>
      </p:sp>
    </p:spTree>
    <p:extLst>
      <p:ext uri="{BB962C8B-B14F-4D97-AF65-F5344CB8AC3E}">
        <p14:creationId xmlns:p14="http://schemas.microsoft.com/office/powerpoint/2010/main" val="290398507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15</a:t>
            </a:fld>
            <a:endParaRPr lang="zh-CN" altLang="en-US"/>
          </a:p>
        </p:txBody>
      </p:sp>
      <p:sp>
        <p:nvSpPr>
          <p:cNvPr id="4100" name="Rectangle 5"/>
          <p:cNvSpPr>
            <a:spLocks noChangeArrowheads="1"/>
          </p:cNvSpPr>
          <p:nvPr/>
        </p:nvSpPr>
        <p:spPr bwMode="auto">
          <a:xfrm>
            <a:off x="263352" y="829062"/>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2.1 </a:t>
            </a:r>
            <a:r>
              <a:rPr lang="zh-CN" altLang="en-US" sz="2800" b="1" dirty="0">
                <a:solidFill>
                  <a:srgbClr val="CC3300"/>
                </a:solidFill>
                <a:latin typeface="Adobe 楷体 Std R" pitchFamily="18" charset="-122"/>
                <a:ea typeface="Adobe 楷体 Std R" pitchFamily="18" charset="-122"/>
              </a:rPr>
              <a:t>概述</a:t>
            </a:r>
          </a:p>
        </p:txBody>
      </p:sp>
      <p:sp>
        <p:nvSpPr>
          <p:cNvPr id="4101" name="矩形 10"/>
          <p:cNvSpPr>
            <a:spLocks noChangeArrowheads="1"/>
          </p:cNvSpPr>
          <p:nvPr/>
        </p:nvSpPr>
        <p:spPr bwMode="auto">
          <a:xfrm>
            <a:off x="2625690" y="14372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9" name="Rectangle 5"/>
          <p:cNvSpPr>
            <a:spLocks noChangeArrowheads="1"/>
          </p:cNvSpPr>
          <p:nvPr/>
        </p:nvSpPr>
        <p:spPr bwMode="auto">
          <a:xfrm>
            <a:off x="3935760" y="1170519"/>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Adobe 楷体 Std R" pitchFamily="18" charset="-122"/>
                <a:ea typeface="Adobe 楷体 Std R" pitchFamily="18" charset="-122"/>
              </a:rPr>
              <a:t>逐步聚合反应的</a:t>
            </a:r>
            <a:r>
              <a:rPr lang="zh-CN" altLang="en-US" sz="2800" b="1" dirty="0">
                <a:solidFill>
                  <a:srgbClr val="FF0000"/>
                </a:solidFill>
                <a:latin typeface="Adobe 楷体 Std R" pitchFamily="18" charset="-122"/>
                <a:ea typeface="Adobe 楷体 Std R" pitchFamily="18" charset="-122"/>
              </a:rPr>
              <a:t>种类 </a:t>
            </a:r>
            <a:r>
              <a:rPr lang="en-US" altLang="zh-CN" sz="2800" b="1" dirty="0">
                <a:solidFill>
                  <a:srgbClr val="FF0000"/>
                </a:solidFill>
                <a:latin typeface="Adobe 楷体 Std R" pitchFamily="18" charset="-122"/>
                <a:ea typeface="Adobe 楷体 Std R" pitchFamily="18" charset="-122"/>
              </a:rPr>
              <a:t>(I)</a:t>
            </a:r>
            <a:endParaRPr lang="zh-CN" altLang="en-US" sz="2800" b="1" dirty="0">
              <a:solidFill>
                <a:srgbClr val="FF0000"/>
              </a:solidFill>
              <a:latin typeface="Adobe 楷体 Std R" pitchFamily="18" charset="-122"/>
              <a:ea typeface="Adobe 楷体 Std R" pitchFamily="18" charset="-122"/>
            </a:endParaRPr>
          </a:p>
        </p:txBody>
      </p:sp>
      <p:sp>
        <p:nvSpPr>
          <p:cNvPr id="11" name="Rectangle 6"/>
          <p:cNvSpPr>
            <a:spLocks noChangeArrowheads="1"/>
          </p:cNvSpPr>
          <p:nvPr/>
        </p:nvSpPr>
        <p:spPr bwMode="auto">
          <a:xfrm>
            <a:off x="2409414" y="2035852"/>
            <a:ext cx="8065590" cy="529053"/>
          </a:xfrm>
          <a:prstGeom prst="rect">
            <a:avLst/>
          </a:prstGeom>
          <a:noFill/>
          <a:ln>
            <a:noFill/>
          </a:ln>
          <a:extLst/>
        </p:spPr>
        <p:txBody>
          <a:bodyPr/>
          <a:lstStyle/>
          <a:p>
            <a:pPr marL="457200" indent="-457200">
              <a:spcBef>
                <a:spcPts val="0"/>
              </a:spcBef>
              <a:buClr>
                <a:srgbClr val="A50021"/>
              </a:buClr>
              <a:buSzPct val="90000"/>
              <a:buFont typeface="Wingdings" panose="05000000000000000000" pitchFamily="2" charset="2"/>
              <a:buChar char="Ø"/>
              <a:defRPr/>
            </a:pPr>
            <a:r>
              <a:rPr lang="zh-CN" altLang="en-US" sz="2400" b="1" dirty="0">
                <a:solidFill>
                  <a:srgbClr val="FF0000"/>
                </a:solidFill>
                <a:latin typeface="Adobe 楷体 Std R" pitchFamily="18" charset="-122"/>
                <a:ea typeface="Adobe 楷体 Std R" pitchFamily="18" charset="-122"/>
              </a:rPr>
              <a:t>开环聚合</a:t>
            </a:r>
            <a:r>
              <a:rPr lang="en-US" altLang="zh-CN" sz="2400" b="1" dirty="0">
                <a:solidFill>
                  <a:srgbClr val="FF0000"/>
                </a:solidFill>
                <a:latin typeface="Adobe 楷体 Std R" pitchFamily="18" charset="-122"/>
                <a:ea typeface="Adobe 楷体 Std R" pitchFamily="18" charset="-122"/>
              </a:rPr>
              <a:t>(ROMP)</a:t>
            </a:r>
            <a:r>
              <a:rPr lang="zh-CN" altLang="en-US" sz="2400" b="1" dirty="0">
                <a:latin typeface="Adobe 楷体 Std R" pitchFamily="18" charset="-122"/>
                <a:ea typeface="Adobe 楷体 Std R" pitchFamily="18" charset="-122"/>
              </a:rPr>
              <a:t>：</a:t>
            </a:r>
            <a:r>
              <a:rPr lang="zh-CN" altLang="en-US" sz="2200" dirty="0">
                <a:latin typeface="Adobe 楷体 Std R" pitchFamily="18" charset="-122"/>
                <a:ea typeface="Adobe 楷体 Std R" pitchFamily="18" charset="-122"/>
              </a:rPr>
              <a:t>水、酸引发己内酰胺的开环制备尼龙</a:t>
            </a:r>
            <a:r>
              <a:rPr lang="en-US" altLang="zh-CN" sz="2200" dirty="0">
                <a:latin typeface="Adobe 楷体 Std R" pitchFamily="18" charset="-122"/>
                <a:ea typeface="Adobe 楷体 Std R" pitchFamily="18" charset="-122"/>
              </a:rPr>
              <a:t>-6</a:t>
            </a:r>
            <a:r>
              <a:rPr lang="zh-CN" altLang="en-US" sz="2200" dirty="0">
                <a:latin typeface="Adobe 楷体 Std R" pitchFamily="18" charset="-122"/>
                <a:ea typeface="Adobe 楷体 Std R" pitchFamily="18" charset="-122"/>
              </a:rPr>
              <a:t>。</a:t>
            </a:r>
          </a:p>
        </p:txBody>
      </p:sp>
      <p:graphicFrame>
        <p:nvGraphicFramePr>
          <p:cNvPr id="3" name="对象 2"/>
          <p:cNvGraphicFramePr>
            <a:graphicFrameLocks noChangeAspect="1"/>
          </p:cNvGraphicFramePr>
          <p:nvPr>
            <p:extLst>
              <p:ext uri="{D42A27DB-BD31-4B8C-83A1-F6EECF244321}">
                <p14:modId xmlns:p14="http://schemas.microsoft.com/office/powerpoint/2010/main" val="1584351697"/>
              </p:ext>
            </p:extLst>
          </p:nvPr>
        </p:nvGraphicFramePr>
        <p:xfrm>
          <a:off x="4179155" y="2708920"/>
          <a:ext cx="3252984" cy="945330"/>
        </p:xfrm>
        <a:graphic>
          <a:graphicData uri="http://schemas.openxmlformats.org/presentationml/2006/ole">
            <mc:AlternateContent xmlns:mc="http://schemas.openxmlformats.org/markup-compatibility/2006">
              <mc:Choice xmlns:v="urn:schemas-microsoft-com:vml" Requires="v">
                <p:oleObj spid="_x0000_s55647" name="CS ChemDraw Drawing" r:id="rId3" imgW="2365011" imgH="686910" progId="ChemDraw.Document.6.0">
                  <p:embed/>
                </p:oleObj>
              </mc:Choice>
              <mc:Fallback>
                <p:oleObj name="CS ChemDraw Drawing" r:id="rId3" imgW="2365011" imgH="686910" progId="ChemDraw.Document.6.0">
                  <p:embed/>
                  <p:pic>
                    <p:nvPicPr>
                      <p:cNvPr id="0" name=""/>
                      <p:cNvPicPr/>
                      <p:nvPr/>
                    </p:nvPicPr>
                    <p:blipFill>
                      <a:blip r:embed="rId4"/>
                      <a:stretch>
                        <a:fillRect/>
                      </a:stretch>
                    </p:blipFill>
                    <p:spPr>
                      <a:xfrm>
                        <a:off x="4179155" y="2708920"/>
                        <a:ext cx="3252984" cy="945330"/>
                      </a:xfrm>
                      <a:prstGeom prst="rect">
                        <a:avLst/>
                      </a:prstGeom>
                      <a:ln>
                        <a:solidFill>
                          <a:srgbClr val="0070C0"/>
                        </a:solidFill>
                      </a:ln>
                    </p:spPr>
                  </p:pic>
                </p:oleObj>
              </mc:Fallback>
            </mc:AlternateContent>
          </a:graphicData>
        </a:graphic>
      </p:graphicFrame>
      <p:sp>
        <p:nvSpPr>
          <p:cNvPr id="12" name="Rectangle 6"/>
          <p:cNvSpPr>
            <a:spLocks noChangeArrowheads="1"/>
          </p:cNvSpPr>
          <p:nvPr/>
        </p:nvSpPr>
        <p:spPr bwMode="auto">
          <a:xfrm>
            <a:off x="2351584" y="3861049"/>
            <a:ext cx="8065590" cy="529053"/>
          </a:xfrm>
          <a:prstGeom prst="rect">
            <a:avLst/>
          </a:prstGeom>
          <a:noFill/>
          <a:ln>
            <a:noFill/>
          </a:ln>
          <a:extLst/>
        </p:spPr>
        <p:txBody>
          <a:bodyPr/>
          <a:lstStyle/>
          <a:p>
            <a:pPr marL="457200" indent="-457200">
              <a:spcBef>
                <a:spcPts val="0"/>
              </a:spcBef>
              <a:buClr>
                <a:srgbClr val="A50021"/>
              </a:buClr>
              <a:buSzPct val="90000"/>
              <a:buFont typeface="Wingdings" panose="05000000000000000000" pitchFamily="2" charset="2"/>
              <a:buChar char="Ø"/>
              <a:defRPr/>
            </a:pPr>
            <a:r>
              <a:rPr lang="zh-CN" altLang="en-US" sz="2400" b="1" dirty="0">
                <a:solidFill>
                  <a:srgbClr val="FF0000"/>
                </a:solidFill>
                <a:latin typeface="Adobe 楷体 Std R" pitchFamily="18" charset="-122"/>
                <a:ea typeface="Adobe 楷体 Std R" pitchFamily="18" charset="-122"/>
              </a:rPr>
              <a:t>氧化偶联</a:t>
            </a:r>
            <a:r>
              <a:rPr lang="en-US" altLang="zh-CN" sz="2400" b="1" dirty="0">
                <a:solidFill>
                  <a:srgbClr val="FF0000"/>
                </a:solidFill>
                <a:latin typeface="Adobe 楷体 Std R" pitchFamily="18" charset="-122"/>
                <a:ea typeface="Adobe 楷体 Std R" pitchFamily="18" charset="-122"/>
              </a:rPr>
              <a:t>(Oxidative Coupling)</a:t>
            </a:r>
            <a:r>
              <a:rPr lang="zh-CN" altLang="en-US" sz="2400" b="1" dirty="0">
                <a:latin typeface="Adobe 楷体 Std R" pitchFamily="18" charset="-122"/>
                <a:ea typeface="Adobe 楷体 Std R" pitchFamily="18" charset="-122"/>
              </a:rPr>
              <a:t>：单体与氧气缩合</a:t>
            </a:r>
            <a:r>
              <a:rPr lang="zh-CN" altLang="en-US" sz="2200" dirty="0">
                <a:latin typeface="Adobe 楷体 Std R" pitchFamily="18" charset="-122"/>
                <a:ea typeface="Adobe 楷体 Std R" pitchFamily="18" charset="-122"/>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95567054"/>
              </p:ext>
            </p:extLst>
          </p:nvPr>
        </p:nvGraphicFramePr>
        <p:xfrm>
          <a:off x="4151784" y="4293097"/>
          <a:ext cx="2673350" cy="822325"/>
        </p:xfrm>
        <a:graphic>
          <a:graphicData uri="http://schemas.openxmlformats.org/presentationml/2006/ole">
            <mc:AlternateContent xmlns:mc="http://schemas.openxmlformats.org/markup-compatibility/2006">
              <mc:Choice xmlns:v="urn:schemas-microsoft-com:vml" Requires="v">
                <p:oleObj spid="_x0000_s55648" name="CS ChemDraw Drawing" r:id="rId5" imgW="2673244" imgH="821533" progId="ChemDraw.Document.6.0">
                  <p:embed/>
                </p:oleObj>
              </mc:Choice>
              <mc:Fallback>
                <p:oleObj name="CS ChemDraw Drawing" r:id="rId5" imgW="2673244" imgH="821533" progId="ChemDraw.Document.6.0">
                  <p:embed/>
                  <p:pic>
                    <p:nvPicPr>
                      <p:cNvPr id="0" name=""/>
                      <p:cNvPicPr/>
                      <p:nvPr/>
                    </p:nvPicPr>
                    <p:blipFill>
                      <a:blip r:embed="rId6"/>
                      <a:stretch>
                        <a:fillRect/>
                      </a:stretch>
                    </p:blipFill>
                    <p:spPr>
                      <a:xfrm>
                        <a:off x="4151784" y="4293097"/>
                        <a:ext cx="2673350" cy="822325"/>
                      </a:xfrm>
                      <a:prstGeom prst="rect">
                        <a:avLst/>
                      </a:prstGeom>
                    </p:spPr>
                  </p:pic>
                </p:oleObj>
              </mc:Fallback>
            </mc:AlternateContent>
          </a:graphicData>
        </a:graphic>
      </p:graphicFrame>
      <p:sp>
        <p:nvSpPr>
          <p:cNvPr id="10" name="矩形 9"/>
          <p:cNvSpPr/>
          <p:nvPr/>
        </p:nvSpPr>
        <p:spPr>
          <a:xfrm>
            <a:off x="2409414" y="5373216"/>
            <a:ext cx="4825360" cy="369332"/>
          </a:xfrm>
          <a:prstGeom prst="rect">
            <a:avLst/>
          </a:prstGeom>
        </p:spPr>
        <p:txBody>
          <a:bodyPr wrap="none">
            <a:spAutoFit/>
          </a:bodyPr>
          <a:lstStyle/>
          <a:p>
            <a:pPr marL="285750" indent="-285750">
              <a:buFont typeface="Wingdings" panose="05000000000000000000" pitchFamily="2" charset="2"/>
              <a:buChar char="Ø"/>
            </a:pPr>
            <a:r>
              <a:rPr kumimoji="1" lang="en-US" altLang="zh-CN" sz="1600" b="1" dirty="0">
                <a:solidFill>
                  <a:srgbClr val="FF3300"/>
                </a:solidFill>
              </a:rPr>
              <a:t> </a:t>
            </a:r>
            <a:r>
              <a:rPr kumimoji="1" lang="en-US" altLang="zh-CN" b="1" dirty="0">
                <a:solidFill>
                  <a:srgbClr val="FF3300"/>
                </a:solidFill>
              </a:rPr>
              <a:t>Diels-Alder</a:t>
            </a:r>
            <a:r>
              <a:rPr kumimoji="1" lang="zh-CN" altLang="zh-CN" b="1" dirty="0">
                <a:solidFill>
                  <a:srgbClr val="FF3300"/>
                </a:solidFill>
                <a:ea typeface="楷体_GB2312" pitchFamily="49" charset="-122"/>
              </a:rPr>
              <a:t>加成</a:t>
            </a:r>
            <a:r>
              <a:rPr kumimoji="1" lang="zh-CN" altLang="en-US" b="1" dirty="0">
                <a:solidFill>
                  <a:srgbClr val="FF3300"/>
                </a:solidFill>
                <a:ea typeface="楷体_GB2312" pitchFamily="49" charset="-122"/>
              </a:rPr>
              <a:t>聚合</a:t>
            </a:r>
            <a:r>
              <a:rPr kumimoji="1" lang="zh-CN" altLang="en-US" b="1" dirty="0">
                <a:solidFill>
                  <a:srgbClr val="0000FF"/>
                </a:solidFill>
                <a:ea typeface="楷体_GB2312" pitchFamily="49" charset="-122"/>
              </a:rPr>
              <a:t>：</a:t>
            </a:r>
            <a:r>
              <a:rPr kumimoji="1" lang="zh-CN" altLang="en-US" b="1" dirty="0">
                <a:solidFill>
                  <a:srgbClr val="0000CC"/>
                </a:solidFill>
                <a:ea typeface="楷体_GB2312" pitchFamily="49" charset="-122"/>
              </a:rPr>
              <a:t>单体含一对共轭双键</a:t>
            </a:r>
            <a:endParaRPr lang="zh-CN" altLang="en-US" dirty="0"/>
          </a:p>
        </p:txBody>
      </p:sp>
      <p:graphicFrame>
        <p:nvGraphicFramePr>
          <p:cNvPr id="13" name="对象 12"/>
          <p:cNvGraphicFramePr>
            <a:graphicFrameLocks noChangeAspect="1"/>
          </p:cNvGraphicFramePr>
          <p:nvPr>
            <p:extLst>
              <p:ext uri="{D42A27DB-BD31-4B8C-83A1-F6EECF244321}">
                <p14:modId xmlns:p14="http://schemas.microsoft.com/office/powerpoint/2010/main" val="500100985"/>
              </p:ext>
            </p:extLst>
          </p:nvPr>
        </p:nvGraphicFramePr>
        <p:xfrm>
          <a:off x="2711624" y="5742549"/>
          <a:ext cx="6697662" cy="885825"/>
        </p:xfrm>
        <a:graphic>
          <a:graphicData uri="http://schemas.openxmlformats.org/presentationml/2006/ole">
            <mc:AlternateContent xmlns:mc="http://schemas.openxmlformats.org/markup-compatibility/2006">
              <mc:Choice xmlns:v="urn:schemas-microsoft-com:vml" Requires="v">
                <p:oleObj spid="_x0000_s55649" name="CS ChemDraw Drawing" r:id="rId7" imgW="4455160" imgH="589280" progId="ChemDraw.Document.6.0">
                  <p:embed/>
                </p:oleObj>
              </mc:Choice>
              <mc:Fallback>
                <p:oleObj name="CS ChemDraw Drawing" r:id="rId7" imgW="4455160" imgH="589280" progId="ChemDraw.Document.6.0">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624" y="5742549"/>
                        <a:ext cx="6697662" cy="88582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9129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16</a:t>
            </a:fld>
            <a:endParaRPr lang="zh-CN" altLang="en-US"/>
          </a:p>
        </p:txBody>
      </p:sp>
      <p:sp>
        <p:nvSpPr>
          <p:cNvPr id="4100" name="Rectangle 5"/>
          <p:cNvSpPr>
            <a:spLocks noChangeArrowheads="1"/>
          </p:cNvSpPr>
          <p:nvPr/>
        </p:nvSpPr>
        <p:spPr bwMode="auto">
          <a:xfrm>
            <a:off x="326485" y="87642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2.1 </a:t>
            </a:r>
            <a:r>
              <a:rPr lang="zh-CN" altLang="en-US" sz="2800" b="1" dirty="0">
                <a:solidFill>
                  <a:srgbClr val="CC3300"/>
                </a:solidFill>
                <a:latin typeface="Adobe 楷体 Std R" pitchFamily="18" charset="-122"/>
                <a:ea typeface="Adobe 楷体 Std R" pitchFamily="18" charset="-122"/>
              </a:rPr>
              <a:t>概述</a:t>
            </a:r>
          </a:p>
        </p:txBody>
      </p:sp>
      <p:sp>
        <p:nvSpPr>
          <p:cNvPr id="4101" name="矩形 10"/>
          <p:cNvSpPr>
            <a:spLocks noChangeArrowheads="1"/>
          </p:cNvSpPr>
          <p:nvPr/>
        </p:nvSpPr>
        <p:spPr bwMode="auto">
          <a:xfrm>
            <a:off x="2495600" y="146751"/>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9" name="Rectangle 5"/>
          <p:cNvSpPr>
            <a:spLocks noChangeArrowheads="1"/>
          </p:cNvSpPr>
          <p:nvPr/>
        </p:nvSpPr>
        <p:spPr bwMode="auto">
          <a:xfrm>
            <a:off x="4067039" y="1352938"/>
            <a:ext cx="77896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b="1" dirty="0">
                <a:latin typeface="Adobe 楷体 Std R" pitchFamily="18" charset="-122"/>
                <a:ea typeface="Adobe 楷体 Std R" pitchFamily="18" charset="-122"/>
              </a:rPr>
              <a:t>逐步聚合反应的</a:t>
            </a:r>
            <a:r>
              <a:rPr lang="zh-CN" altLang="en-US" b="1" dirty="0">
                <a:solidFill>
                  <a:srgbClr val="FF0000"/>
                </a:solidFill>
                <a:latin typeface="Adobe 楷体 Std R" pitchFamily="18" charset="-122"/>
                <a:ea typeface="Adobe 楷体 Std R" pitchFamily="18" charset="-122"/>
              </a:rPr>
              <a:t>种类 </a:t>
            </a:r>
            <a:r>
              <a:rPr lang="en-US" altLang="zh-CN" b="1" dirty="0">
                <a:solidFill>
                  <a:srgbClr val="FF0000"/>
                </a:solidFill>
                <a:latin typeface="Adobe 楷体 Std R" pitchFamily="18" charset="-122"/>
                <a:ea typeface="Adobe 楷体 Std R" pitchFamily="18" charset="-122"/>
              </a:rPr>
              <a:t>(II) – </a:t>
            </a:r>
            <a:r>
              <a:rPr lang="zh-CN" altLang="en-US" b="1" dirty="0">
                <a:solidFill>
                  <a:srgbClr val="FF0000"/>
                </a:solidFill>
                <a:latin typeface="Adobe 楷体 Std R" pitchFamily="18" charset="-122"/>
                <a:ea typeface="Adobe 楷体 Std R" pitchFamily="18" charset="-122"/>
              </a:rPr>
              <a:t>动力学特征</a:t>
            </a:r>
          </a:p>
        </p:txBody>
      </p:sp>
      <p:sp>
        <p:nvSpPr>
          <p:cNvPr id="14" name="Rectangle 3"/>
          <p:cNvSpPr txBox="1">
            <a:spLocks noChangeArrowheads="1"/>
          </p:cNvSpPr>
          <p:nvPr/>
        </p:nvSpPr>
        <p:spPr>
          <a:xfrm>
            <a:off x="767408" y="2315262"/>
            <a:ext cx="8066087" cy="456580"/>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ingdings" pitchFamily="2" charset="2"/>
              <a:buNone/>
            </a:pPr>
            <a:r>
              <a:rPr kumimoji="1" lang="en-US" altLang="zh-CN" sz="2800" b="1" dirty="0">
                <a:solidFill>
                  <a:srgbClr val="FF3300"/>
                </a:solidFill>
                <a:latin typeface="Adobe 楷体 Std R" pitchFamily="18" charset="-122"/>
                <a:ea typeface="Adobe 楷体 Std R" pitchFamily="18" charset="-122"/>
              </a:rPr>
              <a:t>      </a:t>
            </a:r>
            <a:r>
              <a:rPr kumimoji="1" lang="zh-CN" altLang="en-US" sz="2800" b="1" dirty="0">
                <a:solidFill>
                  <a:srgbClr val="FF3300"/>
                </a:solidFill>
                <a:latin typeface="Adobe 楷体 Std R" pitchFamily="18" charset="-122"/>
                <a:ea typeface="Adobe 楷体 Std R" pitchFamily="18" charset="-122"/>
              </a:rPr>
              <a:t>逐步聚合还可以按以下方式分类：</a:t>
            </a:r>
          </a:p>
        </p:txBody>
      </p:sp>
      <p:sp>
        <p:nvSpPr>
          <p:cNvPr id="15" name="Text Box 4"/>
          <p:cNvSpPr txBox="1">
            <a:spLocks noChangeArrowheads="1"/>
          </p:cNvSpPr>
          <p:nvPr/>
        </p:nvSpPr>
        <p:spPr bwMode="auto">
          <a:xfrm>
            <a:off x="2036340" y="4451065"/>
            <a:ext cx="148911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逐步聚合</a:t>
            </a:r>
          </a:p>
        </p:txBody>
      </p:sp>
      <p:sp>
        <p:nvSpPr>
          <p:cNvPr id="16" name="Line 5"/>
          <p:cNvSpPr>
            <a:spLocks noChangeShapeType="1"/>
          </p:cNvSpPr>
          <p:nvPr/>
        </p:nvSpPr>
        <p:spPr bwMode="auto">
          <a:xfrm>
            <a:off x="3525454" y="4703476"/>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7" name="Line 6"/>
          <p:cNvSpPr>
            <a:spLocks noChangeShapeType="1"/>
          </p:cNvSpPr>
          <p:nvPr/>
        </p:nvSpPr>
        <p:spPr bwMode="auto">
          <a:xfrm flipV="1">
            <a:off x="3906455" y="4170077"/>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8" name="Line 7"/>
          <p:cNvSpPr>
            <a:spLocks noChangeShapeType="1"/>
          </p:cNvSpPr>
          <p:nvPr/>
        </p:nvSpPr>
        <p:spPr bwMode="auto">
          <a:xfrm>
            <a:off x="3906454" y="4170076"/>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9" name="Text Box 8"/>
          <p:cNvSpPr txBox="1">
            <a:spLocks noChangeArrowheads="1"/>
          </p:cNvSpPr>
          <p:nvPr/>
        </p:nvSpPr>
        <p:spPr bwMode="auto">
          <a:xfrm>
            <a:off x="4211254" y="3998627"/>
            <a:ext cx="21336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线形逐步聚合</a:t>
            </a:r>
          </a:p>
        </p:txBody>
      </p:sp>
      <p:sp>
        <p:nvSpPr>
          <p:cNvPr id="20" name="Line 9"/>
          <p:cNvSpPr>
            <a:spLocks noChangeShapeType="1"/>
          </p:cNvSpPr>
          <p:nvPr/>
        </p:nvSpPr>
        <p:spPr bwMode="auto">
          <a:xfrm>
            <a:off x="3906455" y="4703477"/>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1" name="Line 10"/>
          <p:cNvSpPr>
            <a:spLocks noChangeShapeType="1"/>
          </p:cNvSpPr>
          <p:nvPr/>
        </p:nvSpPr>
        <p:spPr bwMode="auto">
          <a:xfrm>
            <a:off x="3906454" y="5265451"/>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2" name="Text Box 11"/>
          <p:cNvSpPr txBox="1">
            <a:spLocks noChangeArrowheads="1"/>
          </p:cNvSpPr>
          <p:nvPr/>
        </p:nvSpPr>
        <p:spPr bwMode="auto">
          <a:xfrm>
            <a:off x="4211254" y="5068602"/>
            <a:ext cx="254952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非线形逐步聚合</a:t>
            </a:r>
          </a:p>
        </p:txBody>
      </p:sp>
      <p:sp>
        <p:nvSpPr>
          <p:cNvPr id="23" name="Line 13"/>
          <p:cNvSpPr>
            <a:spLocks noChangeShapeType="1"/>
          </p:cNvSpPr>
          <p:nvPr/>
        </p:nvSpPr>
        <p:spPr bwMode="auto">
          <a:xfrm flipV="1">
            <a:off x="6760779" y="3854164"/>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4" name="Line 14"/>
          <p:cNvSpPr>
            <a:spLocks noChangeShapeType="1"/>
          </p:cNvSpPr>
          <p:nvPr/>
        </p:nvSpPr>
        <p:spPr bwMode="auto">
          <a:xfrm>
            <a:off x="6760779" y="3854164"/>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5" name="Line 15"/>
          <p:cNvSpPr>
            <a:spLocks noChangeShapeType="1"/>
          </p:cNvSpPr>
          <p:nvPr/>
        </p:nvSpPr>
        <p:spPr bwMode="auto">
          <a:xfrm flipV="1">
            <a:off x="6757604" y="4230401"/>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6" name="Line 16"/>
          <p:cNvSpPr>
            <a:spLocks noChangeShapeType="1"/>
          </p:cNvSpPr>
          <p:nvPr/>
        </p:nvSpPr>
        <p:spPr bwMode="auto">
          <a:xfrm>
            <a:off x="6760779" y="4617751"/>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7" name="Text Box 17"/>
          <p:cNvSpPr txBox="1">
            <a:spLocks noChangeArrowheads="1"/>
          </p:cNvSpPr>
          <p:nvPr/>
        </p:nvSpPr>
        <p:spPr bwMode="auto">
          <a:xfrm>
            <a:off x="7063991" y="3609690"/>
            <a:ext cx="27432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平衡线形逐步聚合</a:t>
            </a:r>
          </a:p>
        </p:txBody>
      </p:sp>
      <p:sp>
        <p:nvSpPr>
          <p:cNvPr id="28" name="Text Box 18"/>
          <p:cNvSpPr txBox="1">
            <a:spLocks noChangeArrowheads="1"/>
          </p:cNvSpPr>
          <p:nvPr/>
        </p:nvSpPr>
        <p:spPr bwMode="auto">
          <a:xfrm>
            <a:off x="7078279" y="4390740"/>
            <a:ext cx="3094767"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不平衡线形逐步聚合</a:t>
            </a:r>
          </a:p>
        </p:txBody>
      </p:sp>
      <p:sp>
        <p:nvSpPr>
          <p:cNvPr id="29" name="Line 20"/>
          <p:cNvSpPr>
            <a:spLocks noChangeShapeType="1"/>
          </p:cNvSpPr>
          <p:nvPr/>
        </p:nvSpPr>
        <p:spPr bwMode="auto">
          <a:xfrm>
            <a:off x="6359141" y="4236751"/>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Tree>
    <p:extLst>
      <p:ext uri="{BB962C8B-B14F-4D97-AF65-F5344CB8AC3E}">
        <p14:creationId xmlns:p14="http://schemas.microsoft.com/office/powerpoint/2010/main" val="9608088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02398E3-7A27-17D7-3F12-0D8657D0F50F}"/>
              </a:ext>
            </a:extLst>
          </p:cNvPr>
          <p:cNvGrpSpPr>
            <a:grpSpLocks noChangeAspect="1"/>
          </p:cNvGrpSpPr>
          <p:nvPr/>
        </p:nvGrpSpPr>
        <p:grpSpPr>
          <a:xfrm>
            <a:off x="3777557" y="4075331"/>
            <a:ext cx="3508522" cy="2604897"/>
            <a:chOff x="6326215" y="4352864"/>
            <a:chExt cx="2854325" cy="2119190"/>
          </a:xfrm>
        </p:grpSpPr>
        <p:grpSp>
          <p:nvGrpSpPr>
            <p:cNvPr id="16" name="组合 15">
              <a:extLst>
                <a:ext uri="{FF2B5EF4-FFF2-40B4-BE49-F238E27FC236}">
                  <a16:creationId xmlns:a16="http://schemas.microsoft.com/office/drawing/2014/main" id="{F1A60297-ABD8-8BDC-CA54-A443E6224D36}"/>
                </a:ext>
              </a:extLst>
            </p:cNvPr>
            <p:cNvGrpSpPr/>
            <p:nvPr/>
          </p:nvGrpSpPr>
          <p:grpSpPr>
            <a:xfrm>
              <a:off x="6326215" y="4352864"/>
              <a:ext cx="2854325" cy="2119190"/>
              <a:chOff x="5030787" y="3990304"/>
              <a:chExt cx="2854325" cy="2119190"/>
            </a:xfrm>
          </p:grpSpPr>
          <p:pic>
            <p:nvPicPr>
              <p:cNvPr id="119" name="Picture 6" descr="F7">
                <a:extLst>
                  <a:ext uri="{FF2B5EF4-FFF2-40B4-BE49-F238E27FC236}">
                    <a16:creationId xmlns:a16="http://schemas.microsoft.com/office/drawing/2014/main" id="{B3798E4D-8710-7261-E551-A810A57C32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497"/>
              <a:stretch>
                <a:fillRect/>
              </a:stretch>
            </p:blipFill>
            <p:spPr bwMode="auto">
              <a:xfrm>
                <a:off x="5030787" y="4109776"/>
                <a:ext cx="2854325" cy="199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矩形 119">
                <a:extLst>
                  <a:ext uri="{FF2B5EF4-FFF2-40B4-BE49-F238E27FC236}">
                    <a16:creationId xmlns:a16="http://schemas.microsoft.com/office/drawing/2014/main" id="{874979C5-AB4F-B82D-69A1-A0DF5BD5B02E}"/>
                  </a:ext>
                </a:extLst>
              </p:cNvPr>
              <p:cNvSpPr/>
              <p:nvPr/>
            </p:nvSpPr>
            <p:spPr>
              <a:xfrm>
                <a:off x="5030787" y="3990304"/>
                <a:ext cx="1078611" cy="2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800"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8" name="椭圆 17">
              <a:extLst>
                <a:ext uri="{FF2B5EF4-FFF2-40B4-BE49-F238E27FC236}">
                  <a16:creationId xmlns:a16="http://schemas.microsoft.com/office/drawing/2014/main" id="{843D9C4F-2F72-8027-6041-9D4790A04BF7}"/>
                </a:ext>
              </a:extLst>
            </p:cNvPr>
            <p:cNvSpPr/>
            <p:nvPr/>
          </p:nvSpPr>
          <p:spPr>
            <a:xfrm rot="224100" flipV="1">
              <a:off x="8891531" y="4903527"/>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9" name="椭圆 18">
              <a:extLst>
                <a:ext uri="{FF2B5EF4-FFF2-40B4-BE49-F238E27FC236}">
                  <a16:creationId xmlns:a16="http://schemas.microsoft.com/office/drawing/2014/main" id="{AF7E2F5C-A13A-783F-672A-EC2417EAE798}"/>
                </a:ext>
              </a:extLst>
            </p:cNvPr>
            <p:cNvSpPr/>
            <p:nvPr/>
          </p:nvSpPr>
          <p:spPr>
            <a:xfrm rot="224100" flipV="1">
              <a:off x="8643923" y="5412686"/>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5" name="椭圆 44">
              <a:extLst>
                <a:ext uri="{FF2B5EF4-FFF2-40B4-BE49-F238E27FC236}">
                  <a16:creationId xmlns:a16="http://schemas.microsoft.com/office/drawing/2014/main" id="{B11378D7-42F2-E3A0-2187-353299378298}"/>
                </a:ext>
              </a:extLst>
            </p:cNvPr>
            <p:cNvSpPr/>
            <p:nvPr/>
          </p:nvSpPr>
          <p:spPr>
            <a:xfrm rot="224100" flipV="1">
              <a:off x="8543721" y="5141162"/>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0" name="椭圆 59">
              <a:extLst>
                <a:ext uri="{FF2B5EF4-FFF2-40B4-BE49-F238E27FC236}">
                  <a16:creationId xmlns:a16="http://schemas.microsoft.com/office/drawing/2014/main" id="{034F9EF4-AC0D-3B51-4319-68745DCB8A37}"/>
                </a:ext>
              </a:extLst>
            </p:cNvPr>
            <p:cNvSpPr/>
            <p:nvPr/>
          </p:nvSpPr>
          <p:spPr>
            <a:xfrm rot="224100" flipV="1">
              <a:off x="8456086" y="4737435"/>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2" name="椭圆 61">
              <a:extLst>
                <a:ext uri="{FF2B5EF4-FFF2-40B4-BE49-F238E27FC236}">
                  <a16:creationId xmlns:a16="http://schemas.microsoft.com/office/drawing/2014/main" id="{88F98FD1-DCB6-4E0E-0139-9BAD2085E6F0}"/>
                </a:ext>
              </a:extLst>
            </p:cNvPr>
            <p:cNvSpPr/>
            <p:nvPr/>
          </p:nvSpPr>
          <p:spPr>
            <a:xfrm rot="224100" flipV="1">
              <a:off x="7726216" y="4828592"/>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8" name="椭圆 67">
              <a:extLst>
                <a:ext uri="{FF2B5EF4-FFF2-40B4-BE49-F238E27FC236}">
                  <a16:creationId xmlns:a16="http://schemas.microsoft.com/office/drawing/2014/main" id="{A5B847DD-EB2B-9660-B327-6F0D7DBC9A5D}"/>
                </a:ext>
              </a:extLst>
            </p:cNvPr>
            <p:cNvSpPr/>
            <p:nvPr/>
          </p:nvSpPr>
          <p:spPr>
            <a:xfrm rot="224100" flipV="1">
              <a:off x="7717372" y="5148944"/>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86" name="椭圆 85">
              <a:extLst>
                <a:ext uri="{FF2B5EF4-FFF2-40B4-BE49-F238E27FC236}">
                  <a16:creationId xmlns:a16="http://schemas.microsoft.com/office/drawing/2014/main" id="{0C4C2C88-50D2-D583-16DD-D808EA217256}"/>
                </a:ext>
              </a:extLst>
            </p:cNvPr>
            <p:cNvSpPr/>
            <p:nvPr/>
          </p:nvSpPr>
          <p:spPr>
            <a:xfrm rot="224100" flipV="1">
              <a:off x="8137050" y="5202245"/>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89" name="椭圆 88">
              <a:extLst>
                <a:ext uri="{FF2B5EF4-FFF2-40B4-BE49-F238E27FC236}">
                  <a16:creationId xmlns:a16="http://schemas.microsoft.com/office/drawing/2014/main" id="{3D034A8B-0A04-23D4-2432-0FEE9B523568}"/>
                </a:ext>
              </a:extLst>
            </p:cNvPr>
            <p:cNvSpPr/>
            <p:nvPr/>
          </p:nvSpPr>
          <p:spPr>
            <a:xfrm rot="224100" flipV="1">
              <a:off x="7991646" y="551778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0" name="椭圆 89">
              <a:extLst>
                <a:ext uri="{FF2B5EF4-FFF2-40B4-BE49-F238E27FC236}">
                  <a16:creationId xmlns:a16="http://schemas.microsoft.com/office/drawing/2014/main" id="{3B58DB91-6C47-D758-B22B-69B0FED98E66}"/>
                </a:ext>
              </a:extLst>
            </p:cNvPr>
            <p:cNvSpPr/>
            <p:nvPr/>
          </p:nvSpPr>
          <p:spPr>
            <a:xfrm rot="224100" flipV="1">
              <a:off x="7577228" y="5606110"/>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1" name="椭圆 90">
              <a:extLst>
                <a:ext uri="{FF2B5EF4-FFF2-40B4-BE49-F238E27FC236}">
                  <a16:creationId xmlns:a16="http://schemas.microsoft.com/office/drawing/2014/main" id="{EB18F482-B86E-F6EA-0207-F2D5A2C58C2C}"/>
                </a:ext>
              </a:extLst>
            </p:cNvPr>
            <p:cNvSpPr/>
            <p:nvPr/>
          </p:nvSpPr>
          <p:spPr>
            <a:xfrm rot="224100" flipV="1">
              <a:off x="8460500" y="5815064"/>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2" name="椭圆 91">
              <a:extLst>
                <a:ext uri="{FF2B5EF4-FFF2-40B4-BE49-F238E27FC236}">
                  <a16:creationId xmlns:a16="http://schemas.microsoft.com/office/drawing/2014/main" id="{887BE015-A08B-B56F-D27C-7B97C06A4876}"/>
                </a:ext>
              </a:extLst>
            </p:cNvPr>
            <p:cNvSpPr/>
            <p:nvPr/>
          </p:nvSpPr>
          <p:spPr>
            <a:xfrm rot="224100" flipV="1">
              <a:off x="8864585" y="5870372"/>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3" name="椭圆 92">
              <a:extLst>
                <a:ext uri="{FF2B5EF4-FFF2-40B4-BE49-F238E27FC236}">
                  <a16:creationId xmlns:a16="http://schemas.microsoft.com/office/drawing/2014/main" id="{02803E8C-8D71-255F-C490-3B9E22E41AA0}"/>
                </a:ext>
              </a:extLst>
            </p:cNvPr>
            <p:cNvSpPr/>
            <p:nvPr/>
          </p:nvSpPr>
          <p:spPr>
            <a:xfrm rot="224100" flipV="1">
              <a:off x="8106074" y="5899465"/>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4" name="椭圆 93">
              <a:extLst>
                <a:ext uri="{FF2B5EF4-FFF2-40B4-BE49-F238E27FC236}">
                  <a16:creationId xmlns:a16="http://schemas.microsoft.com/office/drawing/2014/main" id="{B6039498-D261-694C-F8F0-CB3934B9FCDF}"/>
                </a:ext>
              </a:extLst>
            </p:cNvPr>
            <p:cNvSpPr/>
            <p:nvPr/>
          </p:nvSpPr>
          <p:spPr>
            <a:xfrm rot="224100" flipV="1">
              <a:off x="8029919" y="6184064"/>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5" name="椭圆 94">
              <a:extLst>
                <a:ext uri="{FF2B5EF4-FFF2-40B4-BE49-F238E27FC236}">
                  <a16:creationId xmlns:a16="http://schemas.microsoft.com/office/drawing/2014/main" id="{254A48EA-0534-B273-D36D-A8A54C0F4F52}"/>
                </a:ext>
              </a:extLst>
            </p:cNvPr>
            <p:cNvSpPr/>
            <p:nvPr/>
          </p:nvSpPr>
          <p:spPr>
            <a:xfrm rot="224100" flipV="1">
              <a:off x="7469206" y="5846263"/>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14" name="椭圆 113">
              <a:extLst>
                <a:ext uri="{FF2B5EF4-FFF2-40B4-BE49-F238E27FC236}">
                  <a16:creationId xmlns:a16="http://schemas.microsoft.com/office/drawing/2014/main" id="{65986FF8-EF2F-8B5E-50EA-B66CB5449429}"/>
                </a:ext>
              </a:extLst>
            </p:cNvPr>
            <p:cNvSpPr/>
            <p:nvPr/>
          </p:nvSpPr>
          <p:spPr>
            <a:xfrm rot="224100" flipV="1">
              <a:off x="7165085" y="5312191"/>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15" name="椭圆 114">
              <a:extLst>
                <a:ext uri="{FF2B5EF4-FFF2-40B4-BE49-F238E27FC236}">
                  <a16:creationId xmlns:a16="http://schemas.microsoft.com/office/drawing/2014/main" id="{F066C377-96F7-8BE7-DBC6-20C0D1BCED91}"/>
                </a:ext>
              </a:extLst>
            </p:cNvPr>
            <p:cNvSpPr/>
            <p:nvPr/>
          </p:nvSpPr>
          <p:spPr>
            <a:xfrm rot="224100" flipV="1">
              <a:off x="7013025" y="4876205"/>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16" name="椭圆 115">
              <a:extLst>
                <a:ext uri="{FF2B5EF4-FFF2-40B4-BE49-F238E27FC236}">
                  <a16:creationId xmlns:a16="http://schemas.microsoft.com/office/drawing/2014/main" id="{2A26A2CA-C74E-AD8C-C9C8-246E250F8106}"/>
                </a:ext>
              </a:extLst>
            </p:cNvPr>
            <p:cNvSpPr/>
            <p:nvPr/>
          </p:nvSpPr>
          <p:spPr>
            <a:xfrm rot="224100" flipV="1">
              <a:off x="6984747" y="5658905"/>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17" name="椭圆 116">
              <a:extLst>
                <a:ext uri="{FF2B5EF4-FFF2-40B4-BE49-F238E27FC236}">
                  <a16:creationId xmlns:a16="http://schemas.microsoft.com/office/drawing/2014/main" id="{2F1A7613-C3DE-CD15-87DA-6BE038573076}"/>
                </a:ext>
              </a:extLst>
            </p:cNvPr>
            <p:cNvSpPr/>
            <p:nvPr/>
          </p:nvSpPr>
          <p:spPr>
            <a:xfrm rot="224100" flipV="1">
              <a:off x="6989077" y="5917663"/>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18" name="椭圆 117">
              <a:extLst>
                <a:ext uri="{FF2B5EF4-FFF2-40B4-BE49-F238E27FC236}">
                  <a16:creationId xmlns:a16="http://schemas.microsoft.com/office/drawing/2014/main" id="{6B18FBD1-E7A9-3511-1AD6-04B02C780CC6}"/>
                </a:ext>
              </a:extLst>
            </p:cNvPr>
            <p:cNvSpPr/>
            <p:nvPr/>
          </p:nvSpPr>
          <p:spPr>
            <a:xfrm rot="224100" flipV="1">
              <a:off x="6606382" y="5618471"/>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5" name="Text Box 4"/>
          <p:cNvSpPr txBox="1">
            <a:spLocks noChangeArrowheads="1"/>
          </p:cNvSpPr>
          <p:nvPr/>
        </p:nvSpPr>
        <p:spPr bwMode="auto">
          <a:xfrm>
            <a:off x="4838243" y="803514"/>
            <a:ext cx="2265869" cy="523220"/>
          </a:xfrm>
          <a:prstGeom prst="rect">
            <a:avLst/>
          </a:prstGeom>
          <a:noFill/>
          <a:ln w="9525">
            <a:noFill/>
            <a:miter lim="800000"/>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auto" hangingPunct="1">
              <a:spcBef>
                <a:spcPct val="50000"/>
              </a:spcBef>
              <a:spcAft>
                <a:spcPts val="0"/>
              </a:spcAft>
              <a:defRPr/>
            </a:pPr>
            <a:r>
              <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mn-lt"/>
              </a:rPr>
              <a:t>逐步聚合</a:t>
            </a:r>
          </a:p>
        </p:txBody>
      </p:sp>
      <p:sp>
        <p:nvSpPr>
          <p:cNvPr id="9" name="Text Box 8"/>
          <p:cNvSpPr txBox="1">
            <a:spLocks noChangeArrowheads="1"/>
          </p:cNvSpPr>
          <p:nvPr/>
        </p:nvSpPr>
        <p:spPr bwMode="auto">
          <a:xfrm>
            <a:off x="1825042" y="1972042"/>
            <a:ext cx="2144662" cy="461665"/>
          </a:xfrm>
          <a:prstGeom prst="rect">
            <a:avLst/>
          </a:prstGeom>
          <a:noFill/>
          <a:ln w="9525">
            <a:noFill/>
            <a:miter lim="800000"/>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auto" hangingPunct="1">
              <a:spcBef>
                <a:spcPct val="50000"/>
              </a:spcBef>
              <a:spcAft>
                <a:spcPts val="0"/>
              </a:spcAft>
              <a:defRPr/>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mn-lt"/>
              </a:rPr>
              <a:t>线型</a:t>
            </a:r>
            <a:r>
              <a:rPr kumimoji="1"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lt"/>
              </a:rPr>
              <a:t>逐步聚合</a:t>
            </a:r>
          </a:p>
        </p:txBody>
      </p:sp>
      <p:sp>
        <p:nvSpPr>
          <p:cNvPr id="12" name="Text Box 11"/>
          <p:cNvSpPr txBox="1">
            <a:spLocks noChangeArrowheads="1"/>
          </p:cNvSpPr>
          <p:nvPr/>
        </p:nvSpPr>
        <p:spPr bwMode="auto">
          <a:xfrm>
            <a:off x="6729677" y="1970182"/>
            <a:ext cx="2430269" cy="461665"/>
          </a:xfrm>
          <a:prstGeom prst="rect">
            <a:avLst/>
          </a:prstGeom>
          <a:noFill/>
          <a:ln w="9525">
            <a:noFill/>
            <a:miter lim="800000"/>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auto" hangingPunct="1">
              <a:spcBef>
                <a:spcPct val="50000"/>
              </a:spcBef>
              <a:spcAft>
                <a:spcPts val="0"/>
              </a:spcAft>
              <a:defRPr/>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mn-lt"/>
              </a:rPr>
              <a:t>非线型</a:t>
            </a:r>
            <a:r>
              <a:rPr kumimoji="1" lang="zh-CN" altLang="en-US" sz="2400" dirty="0">
                <a:latin typeface="Times New Roman" panose="02020603050405020304" pitchFamily="18" charset="0"/>
                <a:ea typeface="黑体" panose="02010609060101010101" pitchFamily="49" charset="-122"/>
                <a:cs typeface="Times New Roman" panose="02020603050405020304" pitchFamily="18" charset="0"/>
                <a:sym typeface="+mn-lt"/>
              </a:rPr>
              <a:t>逐步聚合</a:t>
            </a:r>
          </a:p>
        </p:txBody>
      </p:sp>
      <p:sp>
        <p:nvSpPr>
          <p:cNvPr id="26" name="文本框 25"/>
          <p:cNvSpPr txBox="1"/>
          <p:nvPr/>
        </p:nvSpPr>
        <p:spPr>
          <a:xfrm>
            <a:off x="1970718" y="1074087"/>
            <a:ext cx="2212465" cy="461665"/>
          </a:xfrm>
          <a:prstGeom prst="rect">
            <a:avLst/>
          </a:prstGeom>
          <a:noFill/>
        </p:spPr>
        <p:txBody>
          <a:bodyPr wrap="none" rtlCol="0">
            <a:spAutoFit/>
          </a:bodyPr>
          <a:lstStyle/>
          <a:p>
            <a:pPr eaLnBrk="1" fontAlgn="auto" hangingPunct="1">
              <a:spcBef>
                <a:spcPts val="0"/>
              </a:spcBef>
              <a:spcAft>
                <a:spcPts val="0"/>
              </a:spcAft>
              <a:defRPr/>
            </a:pP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单体官能度 </a:t>
            </a:r>
            <a:r>
              <a:rPr lang="en-US" altLang="zh-CN" sz="2400" b="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f</a:t>
            </a:r>
            <a:r>
              <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=2</a:t>
            </a:r>
            <a:endParaRPr lang="zh-CN" altLang="en-US"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7" name="文本框 26"/>
          <p:cNvSpPr txBox="1"/>
          <p:nvPr/>
        </p:nvSpPr>
        <p:spPr>
          <a:xfrm>
            <a:off x="7022132" y="1090268"/>
            <a:ext cx="2361544" cy="461665"/>
          </a:xfrm>
          <a:prstGeom prst="rect">
            <a:avLst/>
          </a:prstGeom>
          <a:noFill/>
        </p:spPr>
        <p:txBody>
          <a:bodyPr wrap="none" rtlCol="0">
            <a:spAutoFit/>
          </a:bodyPr>
          <a:lstStyle/>
          <a:p>
            <a:pPr eaLnBrk="1" fontAlgn="auto" hangingPunct="1">
              <a:spcBef>
                <a:spcPts val="0"/>
              </a:spcBef>
              <a:spcAft>
                <a:spcPts val="0"/>
              </a:spcAft>
              <a:defRPr/>
            </a:pP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单体官能度 </a:t>
            </a:r>
            <a:r>
              <a:rPr lang="en-US" altLang="zh-CN" sz="2400" b="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f</a:t>
            </a:r>
            <a:r>
              <a:rPr lang="zh-CN" altLang="en-US" sz="2400" b="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zh-CN" altLang="en-US"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3</a:t>
            </a:r>
            <a:endParaRPr lang="zh-CN" altLang="en-US"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40" name="Picture 6" descr="F7"/>
          <p:cNvPicPr>
            <a:picLocks noChangeAspect="1" noChangeArrowheads="1"/>
          </p:cNvPicPr>
          <p:nvPr/>
        </p:nvPicPr>
        <p:blipFill rotWithShape="1">
          <a:blip r:embed="rId2">
            <a:extLst>
              <a:ext uri="{28A0092B-C50C-407E-A947-70E740481C1C}">
                <a14:useLocalDpi xmlns:a14="http://schemas.microsoft.com/office/drawing/2010/main" val="0"/>
              </a:ext>
            </a:extLst>
          </a:blip>
          <a:srcRect t="3070" b="89660"/>
          <a:stretch>
            <a:fillRect/>
          </a:stretch>
        </p:blipFill>
        <p:spPr bwMode="auto">
          <a:xfrm>
            <a:off x="1273604" y="4787733"/>
            <a:ext cx="2854325" cy="40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直接箭头连接符 48"/>
          <p:cNvCxnSpPr>
            <a:cxnSpLocks/>
          </p:cNvCxnSpPr>
          <p:nvPr/>
        </p:nvCxnSpPr>
        <p:spPr>
          <a:xfrm>
            <a:off x="2550611" y="2492896"/>
            <a:ext cx="0" cy="944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左大括号 51"/>
          <p:cNvSpPr/>
          <p:nvPr/>
        </p:nvSpPr>
        <p:spPr>
          <a:xfrm rot="5400000">
            <a:off x="7681665" y="908510"/>
            <a:ext cx="657929" cy="4149489"/>
          </a:xfrm>
          <a:prstGeom prst="leftBrace">
            <a:avLst>
              <a:gd name="adj1" fmla="val 34504"/>
              <a:gd name="adj2" fmla="val 4318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defRPr/>
            </a:pPr>
            <a:endParaRPr lang="zh-CN" altLang="en-US" sz="1800" b="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nvGrpSpPr>
          <p:cNvPr id="327" name="组合 326"/>
          <p:cNvGrpSpPr/>
          <p:nvPr/>
        </p:nvGrpSpPr>
        <p:grpSpPr>
          <a:xfrm>
            <a:off x="961143" y="1063531"/>
            <a:ext cx="584580" cy="288322"/>
            <a:chOff x="1578385" y="2589697"/>
            <a:chExt cx="584580" cy="288322"/>
          </a:xfrm>
        </p:grpSpPr>
        <p:cxnSp>
          <p:nvCxnSpPr>
            <p:cNvPr id="328" name="直接连接符 327"/>
            <p:cNvCxnSpPr/>
            <p:nvPr/>
          </p:nvCxnSpPr>
          <p:spPr>
            <a:xfrm rot="10800000">
              <a:off x="1714022" y="2732981"/>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文本框 328"/>
            <p:cNvSpPr txBox="1"/>
            <p:nvPr/>
          </p:nvSpPr>
          <p:spPr>
            <a:xfrm>
              <a:off x="1578385" y="2589697"/>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30" name="文本框 329"/>
            <p:cNvSpPr txBox="1"/>
            <p:nvPr/>
          </p:nvSpPr>
          <p:spPr>
            <a:xfrm>
              <a:off x="2009077" y="2601020"/>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31" name="组合 330"/>
          <p:cNvGrpSpPr/>
          <p:nvPr/>
        </p:nvGrpSpPr>
        <p:grpSpPr>
          <a:xfrm>
            <a:off x="608334" y="1324642"/>
            <a:ext cx="599634" cy="279785"/>
            <a:chOff x="1578385" y="2586911"/>
            <a:chExt cx="599634" cy="279785"/>
          </a:xfrm>
        </p:grpSpPr>
        <p:cxnSp>
          <p:nvCxnSpPr>
            <p:cNvPr id="332" name="直接连接符 331"/>
            <p:cNvCxnSpPr/>
            <p:nvPr/>
          </p:nvCxnSpPr>
          <p:spPr>
            <a:xfrm rot="10800000">
              <a:off x="1714022" y="2732981"/>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文本框 332"/>
            <p:cNvSpPr txBox="1"/>
            <p:nvPr/>
          </p:nvSpPr>
          <p:spPr>
            <a:xfrm>
              <a:off x="1578385" y="2589697"/>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34" name="文本框 333"/>
            <p:cNvSpPr txBox="1"/>
            <p:nvPr/>
          </p:nvSpPr>
          <p:spPr>
            <a:xfrm>
              <a:off x="2011307" y="2586911"/>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35" name="组合 334"/>
          <p:cNvGrpSpPr/>
          <p:nvPr/>
        </p:nvGrpSpPr>
        <p:grpSpPr>
          <a:xfrm>
            <a:off x="1315350" y="1324168"/>
            <a:ext cx="596570" cy="280259"/>
            <a:chOff x="1578385" y="2589697"/>
            <a:chExt cx="596570" cy="280259"/>
          </a:xfrm>
        </p:grpSpPr>
        <p:cxnSp>
          <p:nvCxnSpPr>
            <p:cNvPr id="336" name="直接连接符 335"/>
            <p:cNvCxnSpPr/>
            <p:nvPr/>
          </p:nvCxnSpPr>
          <p:spPr>
            <a:xfrm rot="10800000">
              <a:off x="1714022" y="2732981"/>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文本框 336"/>
            <p:cNvSpPr txBox="1"/>
            <p:nvPr/>
          </p:nvSpPr>
          <p:spPr>
            <a:xfrm>
              <a:off x="1578385" y="2589697"/>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38" name="文本框 337"/>
            <p:cNvSpPr txBox="1"/>
            <p:nvPr/>
          </p:nvSpPr>
          <p:spPr>
            <a:xfrm>
              <a:off x="2021067" y="2592957"/>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22" name="组合 21">
            <a:extLst>
              <a:ext uri="{FF2B5EF4-FFF2-40B4-BE49-F238E27FC236}">
                <a16:creationId xmlns:a16="http://schemas.microsoft.com/office/drawing/2014/main" id="{B87F4913-C622-1AB9-311A-EF9919EAFFB1}"/>
              </a:ext>
            </a:extLst>
          </p:cNvPr>
          <p:cNvGrpSpPr/>
          <p:nvPr/>
        </p:nvGrpSpPr>
        <p:grpSpPr>
          <a:xfrm>
            <a:off x="9200689" y="965498"/>
            <a:ext cx="2887499" cy="1754820"/>
            <a:chOff x="1695915" y="4557583"/>
            <a:chExt cx="2887499" cy="1754820"/>
          </a:xfrm>
        </p:grpSpPr>
        <p:grpSp>
          <p:nvGrpSpPr>
            <p:cNvPr id="319" name="组合 318"/>
            <p:cNvGrpSpPr/>
            <p:nvPr/>
          </p:nvGrpSpPr>
          <p:grpSpPr>
            <a:xfrm>
              <a:off x="3106373" y="4578233"/>
              <a:ext cx="760338" cy="766205"/>
              <a:chOff x="1578385" y="2340303"/>
              <a:chExt cx="760338" cy="766205"/>
            </a:xfrm>
          </p:grpSpPr>
          <p:grpSp>
            <p:nvGrpSpPr>
              <p:cNvPr id="320" name="组合 319"/>
              <p:cNvGrpSpPr/>
              <p:nvPr/>
            </p:nvGrpSpPr>
            <p:grpSpPr>
              <a:xfrm rot="10800000">
                <a:off x="1714022" y="2461892"/>
                <a:ext cx="360000" cy="535013"/>
                <a:chOff x="1714022" y="2461892"/>
                <a:chExt cx="360000" cy="535013"/>
              </a:xfrm>
            </p:grpSpPr>
            <p:cxnSp>
              <p:nvCxnSpPr>
                <p:cNvPr id="324" name="直接连接符 323"/>
                <p:cNvCxnSpPr/>
                <p:nvPr/>
              </p:nvCxnSpPr>
              <p:spPr>
                <a:xfrm>
                  <a:off x="1786022" y="2725816"/>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rot="3600000">
                  <a:off x="1572608" y="2605892"/>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直接连接符 325"/>
                <p:cNvCxnSpPr/>
                <p:nvPr/>
              </p:nvCxnSpPr>
              <p:spPr>
                <a:xfrm rot="7200000">
                  <a:off x="1570022" y="2852905"/>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1" name="文本框 320"/>
              <p:cNvSpPr txBox="1"/>
              <p:nvPr/>
            </p:nvSpPr>
            <p:spPr>
              <a:xfrm>
                <a:off x="1578385" y="2589697"/>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22" name="文本框 321"/>
              <p:cNvSpPr txBox="1"/>
              <p:nvPr/>
            </p:nvSpPr>
            <p:spPr>
              <a:xfrm>
                <a:off x="2172011" y="2340303"/>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23" name="文本框 322"/>
              <p:cNvSpPr txBox="1"/>
              <p:nvPr/>
            </p:nvSpPr>
            <p:spPr>
              <a:xfrm>
                <a:off x="2172011" y="2829509"/>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39" name="组合 338"/>
            <p:cNvGrpSpPr/>
            <p:nvPr/>
          </p:nvGrpSpPr>
          <p:grpSpPr>
            <a:xfrm>
              <a:off x="2072340" y="4557583"/>
              <a:ext cx="747514" cy="766205"/>
              <a:chOff x="1578385" y="2340303"/>
              <a:chExt cx="747514" cy="766205"/>
            </a:xfrm>
          </p:grpSpPr>
          <p:grpSp>
            <p:nvGrpSpPr>
              <p:cNvPr id="340" name="组合 339"/>
              <p:cNvGrpSpPr/>
              <p:nvPr/>
            </p:nvGrpSpPr>
            <p:grpSpPr>
              <a:xfrm rot="10800000">
                <a:off x="1714022" y="2461892"/>
                <a:ext cx="360000" cy="535013"/>
                <a:chOff x="1714022" y="2461892"/>
                <a:chExt cx="360000" cy="535013"/>
              </a:xfrm>
            </p:grpSpPr>
            <p:cxnSp>
              <p:nvCxnSpPr>
                <p:cNvPr id="344" name="直接连接符 343"/>
                <p:cNvCxnSpPr/>
                <p:nvPr/>
              </p:nvCxnSpPr>
              <p:spPr>
                <a:xfrm>
                  <a:off x="1786022" y="2725816"/>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rot="3600000">
                  <a:off x="1572608" y="2605892"/>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rot="7200000">
                  <a:off x="1570022" y="2852905"/>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1" name="文本框 340"/>
              <p:cNvSpPr txBox="1"/>
              <p:nvPr/>
            </p:nvSpPr>
            <p:spPr>
              <a:xfrm>
                <a:off x="1578385" y="2589697"/>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42" name="文本框 341"/>
              <p:cNvSpPr txBox="1"/>
              <p:nvPr/>
            </p:nvSpPr>
            <p:spPr>
              <a:xfrm>
                <a:off x="2172011" y="2340303"/>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43" name="文本框 342"/>
              <p:cNvSpPr txBox="1"/>
              <p:nvPr/>
            </p:nvSpPr>
            <p:spPr>
              <a:xfrm>
                <a:off x="2172011" y="2829509"/>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47" name="组合 346"/>
            <p:cNvGrpSpPr/>
            <p:nvPr/>
          </p:nvGrpSpPr>
          <p:grpSpPr>
            <a:xfrm>
              <a:off x="3883086" y="5450655"/>
              <a:ext cx="700328" cy="836813"/>
              <a:chOff x="3694969" y="3596770"/>
              <a:chExt cx="700328" cy="836813"/>
            </a:xfrm>
          </p:grpSpPr>
          <p:cxnSp>
            <p:nvCxnSpPr>
              <p:cNvPr id="348" name="直接连接符 347"/>
              <p:cNvCxnSpPr/>
              <p:nvPr/>
            </p:nvCxnSpPr>
            <p:spPr>
              <a:xfrm flipH="1">
                <a:off x="3851508" y="4006575"/>
                <a:ext cx="36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文本框 348"/>
              <p:cNvSpPr txBox="1"/>
              <p:nvPr/>
            </p:nvSpPr>
            <p:spPr>
              <a:xfrm>
                <a:off x="3694969" y="3868076"/>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50" name="文本框 349"/>
              <p:cNvSpPr txBox="1"/>
              <p:nvPr/>
            </p:nvSpPr>
            <p:spPr>
              <a:xfrm>
                <a:off x="4228585" y="3868076"/>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51" name="文本框 350"/>
              <p:cNvSpPr txBox="1"/>
              <p:nvPr/>
            </p:nvSpPr>
            <p:spPr>
              <a:xfrm>
                <a:off x="3961777" y="4156584"/>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52" name="直接连接符 351"/>
              <p:cNvCxnSpPr/>
              <p:nvPr/>
            </p:nvCxnSpPr>
            <p:spPr>
              <a:xfrm flipH="1" flipV="1">
                <a:off x="4031508" y="3828631"/>
                <a:ext cx="0" cy="36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3" name="文本框 352"/>
              <p:cNvSpPr txBox="1"/>
              <p:nvPr/>
            </p:nvSpPr>
            <p:spPr>
              <a:xfrm>
                <a:off x="3961777" y="3596770"/>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54" name="组合 353"/>
            <p:cNvGrpSpPr/>
            <p:nvPr/>
          </p:nvGrpSpPr>
          <p:grpSpPr>
            <a:xfrm>
              <a:off x="1695915" y="5475590"/>
              <a:ext cx="687504" cy="836813"/>
              <a:chOff x="3694969" y="3596770"/>
              <a:chExt cx="687504" cy="836813"/>
            </a:xfrm>
          </p:grpSpPr>
          <p:cxnSp>
            <p:nvCxnSpPr>
              <p:cNvPr id="355" name="直接连接符 354"/>
              <p:cNvCxnSpPr/>
              <p:nvPr/>
            </p:nvCxnSpPr>
            <p:spPr>
              <a:xfrm flipH="1">
                <a:off x="3851508" y="4006575"/>
                <a:ext cx="36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6" name="文本框 355"/>
              <p:cNvSpPr txBox="1"/>
              <p:nvPr/>
            </p:nvSpPr>
            <p:spPr>
              <a:xfrm>
                <a:off x="3694969" y="3868076"/>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57" name="文本框 356"/>
              <p:cNvSpPr txBox="1"/>
              <p:nvPr/>
            </p:nvSpPr>
            <p:spPr>
              <a:xfrm>
                <a:off x="4228585" y="3868076"/>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58" name="文本框 357"/>
              <p:cNvSpPr txBox="1"/>
              <p:nvPr/>
            </p:nvSpPr>
            <p:spPr>
              <a:xfrm>
                <a:off x="3961777" y="4156584"/>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59" name="直接连接符 358"/>
              <p:cNvCxnSpPr/>
              <p:nvPr/>
            </p:nvCxnSpPr>
            <p:spPr>
              <a:xfrm flipH="1" flipV="1">
                <a:off x="4031508" y="3828631"/>
                <a:ext cx="0" cy="36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文本框 359"/>
              <p:cNvSpPr txBox="1"/>
              <p:nvPr/>
            </p:nvSpPr>
            <p:spPr>
              <a:xfrm>
                <a:off x="3961777" y="3596770"/>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361" name="组合 360"/>
            <p:cNvGrpSpPr/>
            <p:nvPr/>
          </p:nvGrpSpPr>
          <p:grpSpPr>
            <a:xfrm>
              <a:off x="2797069" y="5462078"/>
              <a:ext cx="700328" cy="836813"/>
              <a:chOff x="3694969" y="3596770"/>
              <a:chExt cx="700328" cy="836813"/>
            </a:xfrm>
          </p:grpSpPr>
          <p:cxnSp>
            <p:nvCxnSpPr>
              <p:cNvPr id="362" name="直接连接符 361"/>
              <p:cNvCxnSpPr/>
              <p:nvPr/>
            </p:nvCxnSpPr>
            <p:spPr>
              <a:xfrm flipH="1">
                <a:off x="3851508" y="4006575"/>
                <a:ext cx="36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3" name="文本框 362"/>
              <p:cNvSpPr txBox="1"/>
              <p:nvPr/>
            </p:nvSpPr>
            <p:spPr>
              <a:xfrm>
                <a:off x="3694969" y="3868076"/>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64" name="文本框 363"/>
              <p:cNvSpPr txBox="1"/>
              <p:nvPr/>
            </p:nvSpPr>
            <p:spPr>
              <a:xfrm>
                <a:off x="4228585" y="3868076"/>
                <a:ext cx="166712"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A</a:t>
                </a:r>
                <a:endParaRPr lang="zh-CN" altLang="en-US" sz="1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65" name="文本框 364"/>
              <p:cNvSpPr txBox="1"/>
              <p:nvPr/>
            </p:nvSpPr>
            <p:spPr>
              <a:xfrm>
                <a:off x="3961777" y="4156584"/>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66" name="直接连接符 365"/>
              <p:cNvCxnSpPr/>
              <p:nvPr/>
            </p:nvCxnSpPr>
            <p:spPr>
              <a:xfrm flipH="1" flipV="1">
                <a:off x="4031508" y="3828631"/>
                <a:ext cx="0" cy="36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7" name="文本框 366"/>
              <p:cNvSpPr txBox="1"/>
              <p:nvPr/>
            </p:nvSpPr>
            <p:spPr>
              <a:xfrm>
                <a:off x="3961777" y="3596770"/>
                <a:ext cx="153888" cy="276999"/>
              </a:xfrm>
              <a:prstGeom prst="rect">
                <a:avLst/>
              </a:prstGeom>
              <a:noFill/>
            </p:spPr>
            <p:txBody>
              <a:bodyPr wrap="none" lIns="0" tIns="0" rIns="0" bIns="0" rtlCol="0">
                <a:spAutoFit/>
              </a:bodyPr>
              <a:lstStyle/>
              <a:p>
                <a:pPr eaLnBrk="1" fontAlgn="auto" hangingPunct="1">
                  <a:spcBef>
                    <a:spcPts val="0"/>
                  </a:spcBef>
                  <a:spcAft>
                    <a:spcPts val="0"/>
                  </a:spcAft>
                  <a:defRPr/>
                </a:pPr>
                <a:r>
                  <a:rPr lang="en-US" altLang="zh-CN"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zh-CN" altLang="en-US" sz="1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sp>
        <p:nvSpPr>
          <p:cNvPr id="7" name="左大括号 6">
            <a:extLst>
              <a:ext uri="{FF2B5EF4-FFF2-40B4-BE49-F238E27FC236}">
                <a16:creationId xmlns:a16="http://schemas.microsoft.com/office/drawing/2014/main" id="{4473BBF9-E1EE-4CCC-6B28-51F811987CC6}"/>
              </a:ext>
            </a:extLst>
          </p:cNvPr>
          <p:cNvSpPr/>
          <p:nvPr/>
        </p:nvSpPr>
        <p:spPr>
          <a:xfrm rot="5400000">
            <a:off x="5085669" y="-1239226"/>
            <a:ext cx="657929" cy="5694057"/>
          </a:xfrm>
          <a:prstGeom prst="leftBrace">
            <a:avLst>
              <a:gd name="adj1" fmla="val 34504"/>
              <a:gd name="adj2" fmla="val 397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defRPr/>
            </a:pPr>
            <a:endParaRPr lang="zh-CN" altLang="en-US" sz="1800" b="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nvGrpSpPr>
          <p:cNvPr id="23" name="组合 22">
            <a:extLst>
              <a:ext uri="{FF2B5EF4-FFF2-40B4-BE49-F238E27FC236}">
                <a16:creationId xmlns:a16="http://schemas.microsoft.com/office/drawing/2014/main" id="{69AA5D00-F781-BCC8-3C2B-7F1F31CCEB6B}"/>
              </a:ext>
            </a:extLst>
          </p:cNvPr>
          <p:cNvGrpSpPr/>
          <p:nvPr/>
        </p:nvGrpSpPr>
        <p:grpSpPr>
          <a:xfrm>
            <a:off x="7523872" y="5352146"/>
            <a:ext cx="912166" cy="913513"/>
            <a:chOff x="6579028" y="6338770"/>
            <a:chExt cx="912166" cy="913513"/>
          </a:xfrm>
        </p:grpSpPr>
        <p:sp>
          <p:nvSpPr>
            <p:cNvPr id="368" name="椭圆 367"/>
            <p:cNvSpPr/>
            <p:nvPr/>
          </p:nvSpPr>
          <p:spPr>
            <a:xfrm rot="10800000" flipV="1">
              <a:off x="6879544" y="6338770"/>
              <a:ext cx="144000" cy="144000"/>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w="19050">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 name="矩形 3"/>
            <p:cNvSpPr/>
            <p:nvPr/>
          </p:nvSpPr>
          <p:spPr>
            <a:xfrm>
              <a:off x="6579028" y="6605952"/>
              <a:ext cx="912166" cy="646331"/>
            </a:xfrm>
            <a:prstGeom prst="rect">
              <a:avLst/>
            </a:prstGeom>
          </p:spPr>
          <p:txBody>
            <a:bodyPr wrap="square">
              <a:spAutoFit/>
            </a:bodyPr>
            <a:lstStyle/>
            <a:p>
              <a:pPr eaLnBrk="1" fontAlgn="auto" hangingPunct="1">
                <a:spcBef>
                  <a:spcPts val="0"/>
                </a:spcBef>
                <a:spcAft>
                  <a:spcPts val="0"/>
                </a:spcAft>
                <a:defRPr/>
              </a:pPr>
              <a:r>
                <a:rPr lang="zh-CN" altLang="en-US" sz="18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交联点</a:t>
              </a:r>
              <a:endParaRPr lang="en-US" altLang="zh-CN" sz="18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eaLnBrk="1" fontAlgn="auto" hangingPunct="1">
                <a:spcBef>
                  <a:spcPts val="0"/>
                </a:spcBef>
                <a:spcAft>
                  <a:spcPts val="0"/>
                </a:spcAft>
                <a:defRPr/>
              </a:pPr>
              <a:r>
                <a:rPr lang="zh-CN" altLang="en-US" sz="18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支化点</a:t>
              </a:r>
              <a:endParaRPr lang="en-US" altLang="zh-CN" sz="18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4" name="文本框 23">
            <a:extLst>
              <a:ext uri="{FF2B5EF4-FFF2-40B4-BE49-F238E27FC236}">
                <a16:creationId xmlns:a16="http://schemas.microsoft.com/office/drawing/2014/main" id="{4D2E40E4-9586-45CD-864A-CB9B5C70AF62}"/>
              </a:ext>
            </a:extLst>
          </p:cNvPr>
          <p:cNvSpPr txBox="1"/>
          <p:nvPr/>
        </p:nvSpPr>
        <p:spPr>
          <a:xfrm>
            <a:off x="1300805" y="3429000"/>
            <a:ext cx="2412472" cy="769441"/>
          </a:xfrm>
          <a:prstGeom prst="rect">
            <a:avLst/>
          </a:prstGeom>
          <a:noFill/>
        </p:spPr>
        <p:txBody>
          <a:bodyPr wrap="square" rtlCol="0">
            <a:spAutoFit/>
          </a:bodyPr>
          <a:lstStyle/>
          <a:p>
            <a:pPr algn="ctr">
              <a:defRPr/>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线型</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聚合物</a:t>
            </a:r>
            <a:endPar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algn="ctr" eaLnBrk="1" fontAlgn="auto" hangingPunct="1">
              <a:spcBef>
                <a:spcPts val="0"/>
              </a:spcBef>
              <a:spcAft>
                <a:spcPts val="0"/>
              </a:spcAft>
              <a:defRPr/>
            </a:pPr>
            <a:r>
              <a:rPr lang="en-US" altLang="zh-CN"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linear polymer</a:t>
            </a:r>
            <a:endParaRPr lang="zh-CN" altLang="en-US"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29" name="直接箭头连接符 48">
            <a:extLst>
              <a:ext uri="{FF2B5EF4-FFF2-40B4-BE49-F238E27FC236}">
                <a16:creationId xmlns:a16="http://schemas.microsoft.com/office/drawing/2014/main" id="{90111807-2997-0C64-1A1D-12CBE6E7A122}"/>
              </a:ext>
            </a:extLst>
          </p:cNvPr>
          <p:cNvCxnSpPr>
            <a:cxnSpLocks/>
          </p:cNvCxnSpPr>
          <p:nvPr/>
        </p:nvCxnSpPr>
        <p:spPr>
          <a:xfrm flipH="1">
            <a:off x="6843110" y="5459214"/>
            <a:ext cx="975965"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48">
            <a:extLst>
              <a:ext uri="{FF2B5EF4-FFF2-40B4-BE49-F238E27FC236}">
                <a16:creationId xmlns:a16="http://schemas.microsoft.com/office/drawing/2014/main" id="{0939987F-1679-8FBA-5EC6-89FC08A4FACF}"/>
              </a:ext>
            </a:extLst>
          </p:cNvPr>
          <p:cNvCxnSpPr>
            <a:cxnSpLocks/>
          </p:cNvCxnSpPr>
          <p:nvPr/>
        </p:nvCxnSpPr>
        <p:spPr>
          <a:xfrm flipV="1">
            <a:off x="8080469" y="5095162"/>
            <a:ext cx="587892" cy="27011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灯片编号占位符 12">
            <a:extLst>
              <a:ext uri="{FF2B5EF4-FFF2-40B4-BE49-F238E27FC236}">
                <a16:creationId xmlns:a16="http://schemas.microsoft.com/office/drawing/2014/main" id="{FF1FD835-DC9B-5803-6FF9-346C64C5167B}"/>
              </a:ext>
            </a:extLst>
          </p:cNvPr>
          <p:cNvSpPr>
            <a:spLocks noGrp="1"/>
          </p:cNvSpPr>
          <p:nvPr>
            <p:ph type="sldNum" sz="quarter" idx="12"/>
          </p:nvPr>
        </p:nvSpPr>
        <p:spPr/>
        <p:txBody>
          <a:bodyPr/>
          <a:lstStyle/>
          <a:p>
            <a:fld id="{87E74E24-34C6-4B75-BB24-120062CA964C}" type="slidenum">
              <a:rPr lang="zh-CN" altLang="en-US" smtClean="0">
                <a:latin typeface="Times New Roman" panose="02020603050405020304" pitchFamily="18" charset="0"/>
                <a:ea typeface="黑体" panose="02010609060101010101" pitchFamily="49" charset="-122"/>
                <a:cs typeface="Times New Roman" panose="02020603050405020304" pitchFamily="18" charset="0"/>
              </a:rPr>
              <a:t>17</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7CE1D334-1F9A-A7EC-8626-1B0957FE1E85}"/>
              </a:ext>
            </a:extLst>
          </p:cNvPr>
          <p:cNvSpPr txBox="1"/>
          <p:nvPr/>
        </p:nvSpPr>
        <p:spPr>
          <a:xfrm>
            <a:off x="7665485" y="3454713"/>
            <a:ext cx="4291528" cy="769441"/>
          </a:xfrm>
          <a:prstGeom prst="rect">
            <a:avLst/>
          </a:prstGeom>
          <a:noFill/>
        </p:spPr>
        <p:txBody>
          <a:bodyPr wrap="square" rtlCol="0">
            <a:spAutoFit/>
          </a:bodyPr>
          <a:lstStyle/>
          <a:p>
            <a:pPr algn="ctr" eaLnBrk="1" fontAlgn="auto" hangingPunct="1">
              <a:spcBef>
                <a:spcPts val="0"/>
              </a:spcBef>
              <a:spcAft>
                <a:spcPts val="0"/>
              </a:spcAft>
              <a:defRPr/>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树枝状和超支化</a:t>
            </a:r>
            <a:r>
              <a:rPr lang="zh-CN" altLang="en-US"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聚合物</a:t>
            </a:r>
            <a:endPar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algn="ctr" eaLnBrk="1" fontAlgn="auto" hangingPunct="1">
              <a:spcBef>
                <a:spcPts val="0"/>
              </a:spcBef>
              <a:spcAft>
                <a:spcPts val="0"/>
              </a:spcAft>
              <a:defRPr/>
            </a:pPr>
            <a:r>
              <a:rPr lang="en-US" altLang="zh-CN"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Dendritic and hyperbranched</a:t>
            </a:r>
            <a:r>
              <a:rPr lang="zh-CN" altLang="en-US"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polymer</a:t>
            </a:r>
            <a:endParaRPr lang="zh-CN" altLang="en-US"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nvGrpSpPr>
          <p:cNvPr id="400" name="组合 399">
            <a:extLst>
              <a:ext uri="{FF2B5EF4-FFF2-40B4-BE49-F238E27FC236}">
                <a16:creationId xmlns:a16="http://schemas.microsoft.com/office/drawing/2014/main" id="{B0D59360-64A2-01AB-8365-5FD987464832}"/>
              </a:ext>
            </a:extLst>
          </p:cNvPr>
          <p:cNvGrpSpPr/>
          <p:nvPr/>
        </p:nvGrpSpPr>
        <p:grpSpPr>
          <a:xfrm>
            <a:off x="8427539" y="4387225"/>
            <a:ext cx="2748297" cy="2025148"/>
            <a:chOff x="4617172" y="4349703"/>
            <a:chExt cx="2748297" cy="2025148"/>
          </a:xfrm>
        </p:grpSpPr>
        <p:grpSp>
          <p:nvGrpSpPr>
            <p:cNvPr id="14" name="组合 13">
              <a:extLst>
                <a:ext uri="{FF2B5EF4-FFF2-40B4-BE49-F238E27FC236}">
                  <a16:creationId xmlns:a16="http://schemas.microsoft.com/office/drawing/2014/main" id="{0E9E368C-3984-9441-DC1C-A78501A309F3}"/>
                </a:ext>
              </a:extLst>
            </p:cNvPr>
            <p:cNvGrpSpPr/>
            <p:nvPr/>
          </p:nvGrpSpPr>
          <p:grpSpPr>
            <a:xfrm>
              <a:off x="6102682" y="5442516"/>
              <a:ext cx="1262787" cy="928882"/>
              <a:chOff x="7067554" y="5820219"/>
              <a:chExt cx="1262787" cy="928882"/>
            </a:xfrm>
          </p:grpSpPr>
          <p:cxnSp>
            <p:nvCxnSpPr>
              <p:cNvPr id="15" name="直接连接符 94">
                <a:extLst>
                  <a:ext uri="{FF2B5EF4-FFF2-40B4-BE49-F238E27FC236}">
                    <a16:creationId xmlns:a16="http://schemas.microsoft.com/office/drawing/2014/main" id="{25E45440-FDFC-672A-B41F-E6655BCC6111}"/>
                  </a:ext>
                </a:extLst>
              </p:cNvPr>
              <p:cNvCxnSpPr/>
              <p:nvPr/>
            </p:nvCxnSpPr>
            <p:spPr>
              <a:xfrm rot="2351092">
                <a:off x="7067554" y="5820219"/>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0" name="直接连接符 88">
                <a:extLst>
                  <a:ext uri="{FF2B5EF4-FFF2-40B4-BE49-F238E27FC236}">
                    <a16:creationId xmlns:a16="http://schemas.microsoft.com/office/drawing/2014/main" id="{1C774E4A-5EAD-0D97-A3FA-A8494D1CA2BE}"/>
                  </a:ext>
                </a:extLst>
              </p:cNvPr>
              <p:cNvCxnSpPr/>
              <p:nvPr/>
            </p:nvCxnSpPr>
            <p:spPr>
              <a:xfrm rot="2351092">
                <a:off x="7187026" y="5947042"/>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1" name="组合 20">
                <a:extLst>
                  <a:ext uri="{FF2B5EF4-FFF2-40B4-BE49-F238E27FC236}">
                    <a16:creationId xmlns:a16="http://schemas.microsoft.com/office/drawing/2014/main" id="{1BB29B71-F925-B0FC-1209-982A42DE752D}"/>
                  </a:ext>
                </a:extLst>
              </p:cNvPr>
              <p:cNvGrpSpPr/>
              <p:nvPr/>
            </p:nvGrpSpPr>
            <p:grpSpPr>
              <a:xfrm rot="21375900">
                <a:off x="7203596" y="5848308"/>
                <a:ext cx="219908" cy="87971"/>
                <a:chOff x="5622066" y="3129758"/>
                <a:chExt cx="180004" cy="72008"/>
              </a:xfrm>
            </p:grpSpPr>
            <p:cxnSp>
              <p:nvCxnSpPr>
                <p:cNvPr id="69" name="直接连接符 92">
                  <a:extLst>
                    <a:ext uri="{FF2B5EF4-FFF2-40B4-BE49-F238E27FC236}">
                      <a16:creationId xmlns:a16="http://schemas.microsoft.com/office/drawing/2014/main" id="{496735E9-E9F8-704F-6EA1-81A1C7853C2B}"/>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D30162ED-6762-8742-6E06-F7FE53831D5A}"/>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5" name="椭圆 24">
                <a:extLst>
                  <a:ext uri="{FF2B5EF4-FFF2-40B4-BE49-F238E27FC236}">
                    <a16:creationId xmlns:a16="http://schemas.microsoft.com/office/drawing/2014/main" id="{5F56E3C4-4222-108B-8B86-922C0DE911BB}"/>
                  </a:ext>
                </a:extLst>
              </p:cNvPr>
              <p:cNvSpPr/>
              <p:nvPr/>
            </p:nvSpPr>
            <p:spPr>
              <a:xfrm rot="6054274">
                <a:off x="7234622" y="608184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8" name="椭圆 27">
                <a:extLst>
                  <a:ext uri="{FF2B5EF4-FFF2-40B4-BE49-F238E27FC236}">
                    <a16:creationId xmlns:a16="http://schemas.microsoft.com/office/drawing/2014/main" id="{B94935A0-BE73-BD7B-7C61-5A86810CDF3B}"/>
                  </a:ext>
                </a:extLst>
              </p:cNvPr>
              <p:cNvSpPr/>
              <p:nvPr/>
            </p:nvSpPr>
            <p:spPr>
              <a:xfrm rot="21375900">
                <a:off x="7417087" y="5835761"/>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0" name="直接连接符 113">
                <a:extLst>
                  <a:ext uri="{FF2B5EF4-FFF2-40B4-BE49-F238E27FC236}">
                    <a16:creationId xmlns:a16="http://schemas.microsoft.com/office/drawing/2014/main" id="{372C7028-4853-FA81-BBAE-3623D82224D0}"/>
                  </a:ext>
                </a:extLst>
              </p:cNvPr>
              <p:cNvCxnSpPr/>
              <p:nvPr/>
            </p:nvCxnSpPr>
            <p:spPr>
              <a:xfrm rot="2351092">
                <a:off x="7483366" y="5954549"/>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1" name="直接连接符 114">
                <a:extLst>
                  <a:ext uri="{FF2B5EF4-FFF2-40B4-BE49-F238E27FC236}">
                    <a16:creationId xmlns:a16="http://schemas.microsoft.com/office/drawing/2014/main" id="{E621946D-B812-AFE4-5963-198027AFBF67}"/>
                  </a:ext>
                </a:extLst>
              </p:cNvPr>
              <p:cNvCxnSpPr/>
              <p:nvPr/>
            </p:nvCxnSpPr>
            <p:spPr>
              <a:xfrm rot="2351092">
                <a:off x="7602838" y="6081372"/>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33" name="组合 32">
                <a:extLst>
                  <a:ext uri="{FF2B5EF4-FFF2-40B4-BE49-F238E27FC236}">
                    <a16:creationId xmlns:a16="http://schemas.microsoft.com/office/drawing/2014/main" id="{64007A9D-BA42-F3C9-E04E-E9B1D499681F}"/>
                  </a:ext>
                </a:extLst>
              </p:cNvPr>
              <p:cNvGrpSpPr/>
              <p:nvPr/>
            </p:nvGrpSpPr>
            <p:grpSpPr>
              <a:xfrm rot="21375900">
                <a:off x="7619408" y="5982638"/>
                <a:ext cx="219908" cy="87971"/>
                <a:chOff x="5622066" y="3129758"/>
                <a:chExt cx="180004" cy="72008"/>
              </a:xfrm>
            </p:grpSpPr>
            <p:cxnSp>
              <p:nvCxnSpPr>
                <p:cNvPr id="66" name="直接连接符 118">
                  <a:extLst>
                    <a:ext uri="{FF2B5EF4-FFF2-40B4-BE49-F238E27FC236}">
                      <a16:creationId xmlns:a16="http://schemas.microsoft.com/office/drawing/2014/main" id="{AAE7E943-5DE0-2926-B907-2AD573ADA8B7}"/>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67" name="椭圆 66">
                  <a:extLst>
                    <a:ext uri="{FF2B5EF4-FFF2-40B4-BE49-F238E27FC236}">
                      <a16:creationId xmlns:a16="http://schemas.microsoft.com/office/drawing/2014/main" id="{4F15EC04-E095-10CA-FE8A-64A902B3E27A}"/>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34" name="椭圆 33">
                <a:extLst>
                  <a:ext uri="{FF2B5EF4-FFF2-40B4-BE49-F238E27FC236}">
                    <a16:creationId xmlns:a16="http://schemas.microsoft.com/office/drawing/2014/main" id="{C968BE6D-D543-2952-91BD-2351811349FA}"/>
                  </a:ext>
                </a:extLst>
              </p:cNvPr>
              <p:cNvSpPr/>
              <p:nvPr/>
            </p:nvSpPr>
            <p:spPr>
              <a:xfrm rot="6054274">
                <a:off x="7650434" y="621617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5" name="椭圆 34">
                <a:extLst>
                  <a:ext uri="{FF2B5EF4-FFF2-40B4-BE49-F238E27FC236}">
                    <a16:creationId xmlns:a16="http://schemas.microsoft.com/office/drawing/2014/main" id="{13F30902-EAAF-C8FF-6637-2E666E224702}"/>
                  </a:ext>
                </a:extLst>
              </p:cNvPr>
              <p:cNvSpPr/>
              <p:nvPr/>
            </p:nvSpPr>
            <p:spPr>
              <a:xfrm rot="21375900">
                <a:off x="7832899" y="5970091"/>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6" name="直接连接符 121">
                <a:extLst>
                  <a:ext uri="{FF2B5EF4-FFF2-40B4-BE49-F238E27FC236}">
                    <a16:creationId xmlns:a16="http://schemas.microsoft.com/office/drawing/2014/main" id="{F049AC80-C5AC-8646-D3CC-1F191008B704}"/>
                  </a:ext>
                </a:extLst>
              </p:cNvPr>
              <p:cNvCxnSpPr/>
              <p:nvPr/>
            </p:nvCxnSpPr>
            <p:spPr>
              <a:xfrm rot="4825945">
                <a:off x="7212236" y="6254830"/>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7" name="直接连接符 122">
                <a:extLst>
                  <a:ext uri="{FF2B5EF4-FFF2-40B4-BE49-F238E27FC236}">
                    <a16:creationId xmlns:a16="http://schemas.microsoft.com/office/drawing/2014/main" id="{8BA4EDC4-7E6F-FA43-D51F-9176EEBE7E1E}"/>
                  </a:ext>
                </a:extLst>
              </p:cNvPr>
              <p:cNvCxnSpPr/>
              <p:nvPr/>
            </p:nvCxnSpPr>
            <p:spPr>
              <a:xfrm rot="4825945">
                <a:off x="7181908" y="6400318"/>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38" name="组合 37">
                <a:extLst>
                  <a:ext uri="{FF2B5EF4-FFF2-40B4-BE49-F238E27FC236}">
                    <a16:creationId xmlns:a16="http://schemas.microsoft.com/office/drawing/2014/main" id="{87EE030C-41D6-E799-E90E-5A85092A41C8}"/>
                  </a:ext>
                </a:extLst>
              </p:cNvPr>
              <p:cNvGrpSpPr/>
              <p:nvPr/>
            </p:nvGrpSpPr>
            <p:grpSpPr>
              <a:xfrm rot="2250753">
                <a:off x="7261545" y="6369230"/>
                <a:ext cx="219908" cy="87971"/>
                <a:chOff x="5622066" y="3129758"/>
                <a:chExt cx="180004" cy="72008"/>
              </a:xfrm>
            </p:grpSpPr>
            <p:cxnSp>
              <p:nvCxnSpPr>
                <p:cNvPr id="64" name="直接连接符 126">
                  <a:extLst>
                    <a:ext uri="{FF2B5EF4-FFF2-40B4-BE49-F238E27FC236}">
                      <a16:creationId xmlns:a16="http://schemas.microsoft.com/office/drawing/2014/main" id="{4435B052-2BA9-3604-0FB4-987EE59BDFE8}"/>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65" name="椭圆 64">
                  <a:extLst>
                    <a:ext uri="{FF2B5EF4-FFF2-40B4-BE49-F238E27FC236}">
                      <a16:creationId xmlns:a16="http://schemas.microsoft.com/office/drawing/2014/main" id="{6B1A9E0E-D201-FE02-5F12-174E38C5A347}"/>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39" name="椭圆 38">
                <a:extLst>
                  <a:ext uri="{FF2B5EF4-FFF2-40B4-BE49-F238E27FC236}">
                    <a16:creationId xmlns:a16="http://schemas.microsoft.com/office/drawing/2014/main" id="{7F469D10-233D-05FF-C596-5742B5CB6DFC}"/>
                  </a:ext>
                </a:extLst>
              </p:cNvPr>
              <p:cNvSpPr/>
              <p:nvPr/>
            </p:nvSpPr>
            <p:spPr>
              <a:xfrm rot="8529127">
                <a:off x="7147268" y="6521780"/>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1" name="椭圆 40">
                <a:extLst>
                  <a:ext uri="{FF2B5EF4-FFF2-40B4-BE49-F238E27FC236}">
                    <a16:creationId xmlns:a16="http://schemas.microsoft.com/office/drawing/2014/main" id="{7B973400-1F44-994E-67F0-AD39D07455FC}"/>
                  </a:ext>
                </a:extLst>
              </p:cNvPr>
              <p:cNvSpPr/>
              <p:nvPr/>
            </p:nvSpPr>
            <p:spPr>
              <a:xfrm rot="2250753">
                <a:off x="7446702" y="6457059"/>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42" name="直接连接符 153">
                <a:extLst>
                  <a:ext uri="{FF2B5EF4-FFF2-40B4-BE49-F238E27FC236}">
                    <a16:creationId xmlns:a16="http://schemas.microsoft.com/office/drawing/2014/main" id="{34F07921-1517-206E-1204-97DACE4BE19C}"/>
                  </a:ext>
                </a:extLst>
              </p:cNvPr>
              <p:cNvCxnSpPr/>
              <p:nvPr/>
            </p:nvCxnSpPr>
            <p:spPr>
              <a:xfrm rot="2351092">
                <a:off x="7892837" y="6092667"/>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43" name="直接连接符 154">
                <a:extLst>
                  <a:ext uri="{FF2B5EF4-FFF2-40B4-BE49-F238E27FC236}">
                    <a16:creationId xmlns:a16="http://schemas.microsoft.com/office/drawing/2014/main" id="{C579F12A-8DA7-3501-826F-57B972FC6A2E}"/>
                  </a:ext>
                </a:extLst>
              </p:cNvPr>
              <p:cNvCxnSpPr/>
              <p:nvPr/>
            </p:nvCxnSpPr>
            <p:spPr>
              <a:xfrm rot="2351092">
                <a:off x="8012309" y="6219490"/>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44" name="组合 43">
                <a:extLst>
                  <a:ext uri="{FF2B5EF4-FFF2-40B4-BE49-F238E27FC236}">
                    <a16:creationId xmlns:a16="http://schemas.microsoft.com/office/drawing/2014/main" id="{51690E65-D44F-C7FB-CFF5-73CE1DBEB076}"/>
                  </a:ext>
                </a:extLst>
              </p:cNvPr>
              <p:cNvGrpSpPr/>
              <p:nvPr/>
            </p:nvGrpSpPr>
            <p:grpSpPr>
              <a:xfrm rot="21375900">
                <a:off x="8028879" y="6120756"/>
                <a:ext cx="219908" cy="87971"/>
                <a:chOff x="5622066" y="3129758"/>
                <a:chExt cx="180004" cy="72008"/>
              </a:xfrm>
            </p:grpSpPr>
            <p:cxnSp>
              <p:nvCxnSpPr>
                <p:cNvPr id="61" name="直接连接符 158">
                  <a:extLst>
                    <a:ext uri="{FF2B5EF4-FFF2-40B4-BE49-F238E27FC236}">
                      <a16:creationId xmlns:a16="http://schemas.microsoft.com/office/drawing/2014/main" id="{B4AA15AF-B664-DCD7-8F85-F5319F6C64FE}"/>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63" name="椭圆 62">
                  <a:extLst>
                    <a:ext uri="{FF2B5EF4-FFF2-40B4-BE49-F238E27FC236}">
                      <a16:creationId xmlns:a16="http://schemas.microsoft.com/office/drawing/2014/main" id="{77775750-5D61-7463-4849-F0840253856D}"/>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46" name="椭圆 45">
                <a:extLst>
                  <a:ext uri="{FF2B5EF4-FFF2-40B4-BE49-F238E27FC236}">
                    <a16:creationId xmlns:a16="http://schemas.microsoft.com/office/drawing/2014/main" id="{A47845E6-32B3-A44B-7971-B0F780B6CF75}"/>
                  </a:ext>
                </a:extLst>
              </p:cNvPr>
              <p:cNvSpPr/>
              <p:nvPr/>
            </p:nvSpPr>
            <p:spPr>
              <a:xfrm rot="6054274">
                <a:off x="8059905" y="6354292"/>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7" name="椭圆 46">
                <a:extLst>
                  <a:ext uri="{FF2B5EF4-FFF2-40B4-BE49-F238E27FC236}">
                    <a16:creationId xmlns:a16="http://schemas.microsoft.com/office/drawing/2014/main" id="{8CBBAA08-1840-77CC-1560-AE3E1C6EA395}"/>
                  </a:ext>
                </a:extLst>
              </p:cNvPr>
              <p:cNvSpPr/>
              <p:nvPr/>
            </p:nvSpPr>
            <p:spPr>
              <a:xfrm rot="21375900">
                <a:off x="8242370" y="6108209"/>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48" name="直接连接符 161">
                <a:extLst>
                  <a:ext uri="{FF2B5EF4-FFF2-40B4-BE49-F238E27FC236}">
                    <a16:creationId xmlns:a16="http://schemas.microsoft.com/office/drawing/2014/main" id="{506EFD52-F50F-2993-D883-01B6C35BDDF4}"/>
                  </a:ext>
                </a:extLst>
              </p:cNvPr>
              <p:cNvCxnSpPr/>
              <p:nvPr/>
            </p:nvCxnSpPr>
            <p:spPr>
              <a:xfrm rot="4423209">
                <a:off x="7644663" y="6383578"/>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50" name="直接连接符 162">
                <a:extLst>
                  <a:ext uri="{FF2B5EF4-FFF2-40B4-BE49-F238E27FC236}">
                    <a16:creationId xmlns:a16="http://schemas.microsoft.com/office/drawing/2014/main" id="{46A2ADCF-BD06-5DA9-1DC7-EDF5F604DE60}"/>
                  </a:ext>
                </a:extLst>
              </p:cNvPr>
              <p:cNvCxnSpPr/>
              <p:nvPr/>
            </p:nvCxnSpPr>
            <p:spPr>
              <a:xfrm rot="4423209">
                <a:off x="7639031" y="6533494"/>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51" name="组合 50">
                <a:extLst>
                  <a:ext uri="{FF2B5EF4-FFF2-40B4-BE49-F238E27FC236}">
                    <a16:creationId xmlns:a16="http://schemas.microsoft.com/office/drawing/2014/main" id="{1E988E66-766E-458D-213E-BD8CCF376306}"/>
                  </a:ext>
                </a:extLst>
              </p:cNvPr>
              <p:cNvGrpSpPr/>
              <p:nvPr/>
            </p:nvGrpSpPr>
            <p:grpSpPr>
              <a:xfrm rot="1848017">
                <a:off x="7711995" y="6488558"/>
                <a:ext cx="219908" cy="87971"/>
                <a:chOff x="5622066" y="3129758"/>
                <a:chExt cx="180004" cy="72008"/>
              </a:xfrm>
            </p:grpSpPr>
            <p:cxnSp>
              <p:nvCxnSpPr>
                <p:cNvPr id="56" name="直接连接符 166">
                  <a:extLst>
                    <a:ext uri="{FF2B5EF4-FFF2-40B4-BE49-F238E27FC236}">
                      <a16:creationId xmlns:a16="http://schemas.microsoft.com/office/drawing/2014/main" id="{0655671A-DD79-FAD3-BDCE-056CD84B733E}"/>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59" name="椭圆 58">
                  <a:extLst>
                    <a:ext uri="{FF2B5EF4-FFF2-40B4-BE49-F238E27FC236}">
                      <a16:creationId xmlns:a16="http://schemas.microsoft.com/office/drawing/2014/main" id="{2BD0C5DD-0901-DDAE-0079-447F2CAB14A5}"/>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53" name="椭圆 52">
                <a:extLst>
                  <a:ext uri="{FF2B5EF4-FFF2-40B4-BE49-F238E27FC236}">
                    <a16:creationId xmlns:a16="http://schemas.microsoft.com/office/drawing/2014/main" id="{A10A0F15-7DEE-9926-5AF4-7718DAD6EBE9}"/>
                  </a:ext>
                </a:extLst>
              </p:cNvPr>
              <p:cNvSpPr/>
              <p:nvPr/>
            </p:nvSpPr>
            <p:spPr>
              <a:xfrm rot="8126391">
                <a:off x="7616784" y="6661130"/>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5" name="椭圆 54">
                <a:extLst>
                  <a:ext uri="{FF2B5EF4-FFF2-40B4-BE49-F238E27FC236}">
                    <a16:creationId xmlns:a16="http://schemas.microsoft.com/office/drawing/2014/main" id="{D2D5A7A0-1D86-ADBE-CE0F-64DB070178D7}"/>
                  </a:ext>
                </a:extLst>
              </p:cNvPr>
              <p:cNvSpPr/>
              <p:nvPr/>
            </p:nvSpPr>
            <p:spPr>
              <a:xfrm rot="1848017">
                <a:off x="7906602" y="6561855"/>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71" name="组合 70">
              <a:extLst>
                <a:ext uri="{FF2B5EF4-FFF2-40B4-BE49-F238E27FC236}">
                  <a16:creationId xmlns:a16="http://schemas.microsoft.com/office/drawing/2014/main" id="{00635338-475C-0B50-73E9-38FD1D49FC9B}"/>
                </a:ext>
              </a:extLst>
            </p:cNvPr>
            <p:cNvGrpSpPr/>
            <p:nvPr/>
          </p:nvGrpSpPr>
          <p:grpSpPr>
            <a:xfrm>
              <a:off x="5842625" y="4354201"/>
              <a:ext cx="1521237" cy="1048915"/>
              <a:chOff x="6807497" y="4731904"/>
              <a:chExt cx="1521237" cy="1048915"/>
            </a:xfrm>
          </p:grpSpPr>
          <p:grpSp>
            <p:nvGrpSpPr>
              <p:cNvPr id="72" name="组合 71">
                <a:extLst>
                  <a:ext uri="{FF2B5EF4-FFF2-40B4-BE49-F238E27FC236}">
                    <a16:creationId xmlns:a16="http://schemas.microsoft.com/office/drawing/2014/main" id="{ADE835F5-4D84-AECD-EE6D-DF3BB10D70D0}"/>
                  </a:ext>
                </a:extLst>
              </p:cNvPr>
              <p:cNvGrpSpPr/>
              <p:nvPr/>
            </p:nvGrpSpPr>
            <p:grpSpPr>
              <a:xfrm>
                <a:off x="6807497" y="5691910"/>
                <a:ext cx="295657" cy="88909"/>
                <a:chOff x="5622066" y="3129758"/>
                <a:chExt cx="242007" cy="72776"/>
              </a:xfrm>
            </p:grpSpPr>
            <p:grpSp>
              <p:nvGrpSpPr>
                <p:cNvPr id="130" name="组合 129">
                  <a:extLst>
                    <a:ext uri="{FF2B5EF4-FFF2-40B4-BE49-F238E27FC236}">
                      <a16:creationId xmlns:a16="http://schemas.microsoft.com/office/drawing/2014/main" id="{390153CD-6F51-BB32-6131-8A331AF46186}"/>
                    </a:ext>
                  </a:extLst>
                </p:cNvPr>
                <p:cNvGrpSpPr/>
                <p:nvPr/>
              </p:nvGrpSpPr>
              <p:grpSpPr>
                <a:xfrm>
                  <a:off x="5622066" y="3129758"/>
                  <a:ext cx="180004" cy="72008"/>
                  <a:chOff x="5622066" y="3129758"/>
                  <a:chExt cx="180004" cy="72008"/>
                </a:xfrm>
              </p:grpSpPr>
              <p:cxnSp>
                <p:nvCxnSpPr>
                  <p:cNvPr id="132" name="直接连接符 59">
                    <a:extLst>
                      <a:ext uri="{FF2B5EF4-FFF2-40B4-BE49-F238E27FC236}">
                        <a16:creationId xmlns:a16="http://schemas.microsoft.com/office/drawing/2014/main" id="{39FFED15-89A2-1324-B255-B38AC2EA515D}"/>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33" name="椭圆 132">
                    <a:extLst>
                      <a:ext uri="{FF2B5EF4-FFF2-40B4-BE49-F238E27FC236}">
                        <a16:creationId xmlns:a16="http://schemas.microsoft.com/office/drawing/2014/main" id="{D5B7FA80-02B6-3EB2-B0D6-FD8ED68F5E7E}"/>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31" name="椭圆 130">
                  <a:extLst>
                    <a:ext uri="{FF2B5EF4-FFF2-40B4-BE49-F238E27FC236}">
                      <a16:creationId xmlns:a16="http://schemas.microsoft.com/office/drawing/2014/main" id="{79E8B2E6-51D0-750D-DDE9-7067C257844B}"/>
                    </a:ext>
                  </a:extLst>
                </p:cNvPr>
                <p:cNvSpPr/>
                <p:nvPr/>
              </p:nvSpPr>
              <p:spPr>
                <a:xfrm rot="19024808">
                  <a:off x="5792065" y="3130526"/>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cxnSp>
            <p:nvCxnSpPr>
              <p:cNvPr id="73" name="直接连接符 211">
                <a:extLst>
                  <a:ext uri="{FF2B5EF4-FFF2-40B4-BE49-F238E27FC236}">
                    <a16:creationId xmlns:a16="http://schemas.microsoft.com/office/drawing/2014/main" id="{B3DC5862-5FF0-A588-9EE1-F791065D0314}"/>
                  </a:ext>
                </a:extLst>
              </p:cNvPr>
              <p:cNvCxnSpPr/>
              <p:nvPr/>
            </p:nvCxnSpPr>
            <p:spPr>
              <a:xfrm rot="19248908" flipV="1">
                <a:off x="7065947" y="5660786"/>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74" name="直接连接符 212">
                <a:extLst>
                  <a:ext uri="{FF2B5EF4-FFF2-40B4-BE49-F238E27FC236}">
                    <a16:creationId xmlns:a16="http://schemas.microsoft.com/office/drawing/2014/main" id="{817B2B68-8B78-47D3-58B6-A3DE0334B005}"/>
                  </a:ext>
                </a:extLst>
              </p:cNvPr>
              <p:cNvCxnSpPr/>
              <p:nvPr/>
            </p:nvCxnSpPr>
            <p:spPr>
              <a:xfrm rot="19248908" flipV="1">
                <a:off x="7185419" y="5408241"/>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75" name="组合 74">
                <a:extLst>
                  <a:ext uri="{FF2B5EF4-FFF2-40B4-BE49-F238E27FC236}">
                    <a16:creationId xmlns:a16="http://schemas.microsoft.com/office/drawing/2014/main" id="{C155B978-2CA2-23E2-92B5-2530C402B2F0}"/>
                  </a:ext>
                </a:extLst>
              </p:cNvPr>
              <p:cNvGrpSpPr/>
              <p:nvPr/>
            </p:nvGrpSpPr>
            <p:grpSpPr>
              <a:xfrm rot="224100" flipV="1">
                <a:off x="7201989" y="5544726"/>
                <a:ext cx="219908" cy="87971"/>
                <a:chOff x="5622066" y="3129758"/>
                <a:chExt cx="180004" cy="72008"/>
              </a:xfrm>
            </p:grpSpPr>
            <p:cxnSp>
              <p:nvCxnSpPr>
                <p:cNvPr id="121" name="直接连接符 216">
                  <a:extLst>
                    <a:ext uri="{FF2B5EF4-FFF2-40B4-BE49-F238E27FC236}">
                      <a16:creationId xmlns:a16="http://schemas.microsoft.com/office/drawing/2014/main" id="{87DA3643-B22C-29B3-90B7-5CDBB8DD71BF}"/>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29" name="椭圆 128">
                  <a:extLst>
                    <a:ext uri="{FF2B5EF4-FFF2-40B4-BE49-F238E27FC236}">
                      <a16:creationId xmlns:a16="http://schemas.microsoft.com/office/drawing/2014/main" id="{340A42E4-B5F7-1EB1-4D2F-5E7FF1FABEB1}"/>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76" name="椭圆 75">
                <a:extLst>
                  <a:ext uri="{FF2B5EF4-FFF2-40B4-BE49-F238E27FC236}">
                    <a16:creationId xmlns:a16="http://schemas.microsoft.com/office/drawing/2014/main" id="{42030064-0E34-8375-2FA5-34E471CD990A}"/>
                  </a:ext>
                </a:extLst>
              </p:cNvPr>
              <p:cNvSpPr/>
              <p:nvPr/>
            </p:nvSpPr>
            <p:spPr>
              <a:xfrm rot="15545726" flipV="1">
                <a:off x="7233015" y="5311190"/>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77" name="椭圆 76">
                <a:extLst>
                  <a:ext uri="{FF2B5EF4-FFF2-40B4-BE49-F238E27FC236}">
                    <a16:creationId xmlns:a16="http://schemas.microsoft.com/office/drawing/2014/main" id="{3871CD38-4B18-F114-60F2-0BD43643DFFD}"/>
                  </a:ext>
                </a:extLst>
              </p:cNvPr>
              <p:cNvSpPr/>
              <p:nvPr/>
            </p:nvSpPr>
            <p:spPr>
              <a:xfrm rot="224100" flipV="1">
                <a:off x="7415480" y="5557273"/>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78" name="直接连接符 204">
                <a:extLst>
                  <a:ext uri="{FF2B5EF4-FFF2-40B4-BE49-F238E27FC236}">
                    <a16:creationId xmlns:a16="http://schemas.microsoft.com/office/drawing/2014/main" id="{605AFF89-5A68-B7EB-CA9B-55F7CB66BCBA}"/>
                  </a:ext>
                </a:extLst>
              </p:cNvPr>
              <p:cNvCxnSpPr/>
              <p:nvPr/>
            </p:nvCxnSpPr>
            <p:spPr>
              <a:xfrm rot="19248908" flipV="1">
                <a:off x="7481759" y="5526455"/>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79" name="直接连接符 205">
                <a:extLst>
                  <a:ext uri="{FF2B5EF4-FFF2-40B4-BE49-F238E27FC236}">
                    <a16:creationId xmlns:a16="http://schemas.microsoft.com/office/drawing/2014/main" id="{1E9B4651-9E48-7C42-E301-3EF63861E548}"/>
                  </a:ext>
                </a:extLst>
              </p:cNvPr>
              <p:cNvCxnSpPr/>
              <p:nvPr/>
            </p:nvCxnSpPr>
            <p:spPr>
              <a:xfrm rot="19248908" flipV="1">
                <a:off x="7601231" y="5273910"/>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80" name="组合 79">
                <a:extLst>
                  <a:ext uri="{FF2B5EF4-FFF2-40B4-BE49-F238E27FC236}">
                    <a16:creationId xmlns:a16="http://schemas.microsoft.com/office/drawing/2014/main" id="{EA0BC49C-36B4-AEF7-6D9B-A0A137298E89}"/>
                  </a:ext>
                </a:extLst>
              </p:cNvPr>
              <p:cNvGrpSpPr/>
              <p:nvPr/>
            </p:nvGrpSpPr>
            <p:grpSpPr>
              <a:xfrm rot="224100" flipV="1">
                <a:off x="7617801" y="5410395"/>
                <a:ext cx="219908" cy="87971"/>
                <a:chOff x="5622066" y="3129758"/>
                <a:chExt cx="180004" cy="72008"/>
              </a:xfrm>
            </p:grpSpPr>
            <p:cxnSp>
              <p:nvCxnSpPr>
                <p:cNvPr id="112" name="直接连接符 209">
                  <a:extLst>
                    <a:ext uri="{FF2B5EF4-FFF2-40B4-BE49-F238E27FC236}">
                      <a16:creationId xmlns:a16="http://schemas.microsoft.com/office/drawing/2014/main" id="{49668B52-7B6D-51A2-8DE1-123313B1EF39}"/>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13" name="椭圆 112">
                  <a:extLst>
                    <a:ext uri="{FF2B5EF4-FFF2-40B4-BE49-F238E27FC236}">
                      <a16:creationId xmlns:a16="http://schemas.microsoft.com/office/drawing/2014/main" id="{64549E1E-4949-F7E8-7547-75EA5F886870}"/>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81" name="椭圆 80">
                <a:extLst>
                  <a:ext uri="{FF2B5EF4-FFF2-40B4-BE49-F238E27FC236}">
                    <a16:creationId xmlns:a16="http://schemas.microsoft.com/office/drawing/2014/main" id="{A5CD1563-125E-EBC9-7677-615E954BDA6F}"/>
                  </a:ext>
                </a:extLst>
              </p:cNvPr>
              <p:cNvSpPr/>
              <p:nvPr/>
            </p:nvSpPr>
            <p:spPr>
              <a:xfrm rot="15545726" flipV="1">
                <a:off x="7648827" y="5176859"/>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82" name="椭圆 81">
                <a:extLst>
                  <a:ext uri="{FF2B5EF4-FFF2-40B4-BE49-F238E27FC236}">
                    <a16:creationId xmlns:a16="http://schemas.microsoft.com/office/drawing/2014/main" id="{455E5EA5-D8A7-E975-8D26-CA87B138D6EA}"/>
                  </a:ext>
                </a:extLst>
              </p:cNvPr>
              <p:cNvSpPr/>
              <p:nvPr/>
            </p:nvSpPr>
            <p:spPr>
              <a:xfrm rot="224100" flipV="1">
                <a:off x="7831292" y="5422942"/>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83" name="直接连接符 197">
                <a:extLst>
                  <a:ext uri="{FF2B5EF4-FFF2-40B4-BE49-F238E27FC236}">
                    <a16:creationId xmlns:a16="http://schemas.microsoft.com/office/drawing/2014/main" id="{07436BC6-CBE8-A36D-4727-1DA5AFA339D2}"/>
                  </a:ext>
                </a:extLst>
              </p:cNvPr>
              <p:cNvCxnSpPr/>
              <p:nvPr/>
            </p:nvCxnSpPr>
            <p:spPr>
              <a:xfrm rot="16774055" flipV="1">
                <a:off x="7210629" y="5226174"/>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84" name="直接连接符 198">
                <a:extLst>
                  <a:ext uri="{FF2B5EF4-FFF2-40B4-BE49-F238E27FC236}">
                    <a16:creationId xmlns:a16="http://schemas.microsoft.com/office/drawing/2014/main" id="{31D84D35-4AA2-ED29-6A42-658D43A9E041}"/>
                  </a:ext>
                </a:extLst>
              </p:cNvPr>
              <p:cNvCxnSpPr/>
              <p:nvPr/>
            </p:nvCxnSpPr>
            <p:spPr>
              <a:xfrm rot="16774055" flipV="1">
                <a:off x="7180301" y="4954963"/>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85" name="组合 84">
                <a:extLst>
                  <a:ext uri="{FF2B5EF4-FFF2-40B4-BE49-F238E27FC236}">
                    <a16:creationId xmlns:a16="http://schemas.microsoft.com/office/drawing/2014/main" id="{C150D59D-68EB-E68E-00E3-CFD01609A4EC}"/>
                  </a:ext>
                </a:extLst>
              </p:cNvPr>
              <p:cNvGrpSpPr/>
              <p:nvPr/>
            </p:nvGrpSpPr>
            <p:grpSpPr>
              <a:xfrm rot="19349247" flipV="1">
                <a:off x="7259938" y="5023803"/>
                <a:ext cx="219908" cy="87971"/>
                <a:chOff x="5622066" y="3129758"/>
                <a:chExt cx="180004" cy="72008"/>
              </a:xfrm>
            </p:grpSpPr>
            <p:cxnSp>
              <p:nvCxnSpPr>
                <p:cNvPr id="110" name="直接连接符 202">
                  <a:extLst>
                    <a:ext uri="{FF2B5EF4-FFF2-40B4-BE49-F238E27FC236}">
                      <a16:creationId xmlns:a16="http://schemas.microsoft.com/office/drawing/2014/main" id="{9A14149B-47A3-20A2-6D09-F3B52EFB8478}"/>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11" name="椭圆 110">
                  <a:extLst>
                    <a:ext uri="{FF2B5EF4-FFF2-40B4-BE49-F238E27FC236}">
                      <a16:creationId xmlns:a16="http://schemas.microsoft.com/office/drawing/2014/main" id="{29422D0F-BBCB-EF16-BE53-A87CD890143A}"/>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87" name="椭圆 86">
                <a:extLst>
                  <a:ext uri="{FF2B5EF4-FFF2-40B4-BE49-F238E27FC236}">
                    <a16:creationId xmlns:a16="http://schemas.microsoft.com/office/drawing/2014/main" id="{479AD7C6-2F40-D820-B554-D48C462D4074}"/>
                  </a:ext>
                </a:extLst>
              </p:cNvPr>
              <p:cNvSpPr/>
              <p:nvPr/>
            </p:nvSpPr>
            <p:spPr>
              <a:xfrm rot="13070873" flipV="1">
                <a:off x="7145661" y="4871253"/>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88" name="椭圆 87">
                <a:extLst>
                  <a:ext uri="{FF2B5EF4-FFF2-40B4-BE49-F238E27FC236}">
                    <a16:creationId xmlns:a16="http://schemas.microsoft.com/office/drawing/2014/main" id="{6EEEAD69-36FD-A11B-F31C-B252AE0FD9A2}"/>
                  </a:ext>
                </a:extLst>
              </p:cNvPr>
              <p:cNvSpPr/>
              <p:nvPr/>
            </p:nvSpPr>
            <p:spPr>
              <a:xfrm rot="19349247" flipV="1">
                <a:off x="7445095" y="493597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96" name="直接连接符 190">
                <a:extLst>
                  <a:ext uri="{FF2B5EF4-FFF2-40B4-BE49-F238E27FC236}">
                    <a16:creationId xmlns:a16="http://schemas.microsoft.com/office/drawing/2014/main" id="{331DCBE4-42D3-A738-CE46-88F331D12000}"/>
                  </a:ext>
                </a:extLst>
              </p:cNvPr>
              <p:cNvCxnSpPr/>
              <p:nvPr/>
            </p:nvCxnSpPr>
            <p:spPr>
              <a:xfrm rot="19248908" flipV="1">
                <a:off x="7891230" y="5388337"/>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97" name="直接连接符 191">
                <a:extLst>
                  <a:ext uri="{FF2B5EF4-FFF2-40B4-BE49-F238E27FC236}">
                    <a16:creationId xmlns:a16="http://schemas.microsoft.com/office/drawing/2014/main" id="{947A7F61-202A-8808-3010-3E9EC49D8D77}"/>
                  </a:ext>
                </a:extLst>
              </p:cNvPr>
              <p:cNvCxnSpPr/>
              <p:nvPr/>
            </p:nvCxnSpPr>
            <p:spPr>
              <a:xfrm rot="19248908" flipV="1">
                <a:off x="8010702" y="5135792"/>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98" name="组合 97">
                <a:extLst>
                  <a:ext uri="{FF2B5EF4-FFF2-40B4-BE49-F238E27FC236}">
                    <a16:creationId xmlns:a16="http://schemas.microsoft.com/office/drawing/2014/main" id="{F4E41F81-DD5E-A323-D42D-945BE90F4BEB}"/>
                  </a:ext>
                </a:extLst>
              </p:cNvPr>
              <p:cNvGrpSpPr/>
              <p:nvPr/>
            </p:nvGrpSpPr>
            <p:grpSpPr>
              <a:xfrm rot="224100" flipV="1">
                <a:off x="8027272" y="5272277"/>
                <a:ext cx="219908" cy="87971"/>
                <a:chOff x="5622066" y="3129758"/>
                <a:chExt cx="180004" cy="72008"/>
              </a:xfrm>
            </p:grpSpPr>
            <p:cxnSp>
              <p:nvCxnSpPr>
                <p:cNvPr id="108" name="直接连接符 195">
                  <a:extLst>
                    <a:ext uri="{FF2B5EF4-FFF2-40B4-BE49-F238E27FC236}">
                      <a16:creationId xmlns:a16="http://schemas.microsoft.com/office/drawing/2014/main" id="{DD11FC74-718A-2611-F965-FAFF498B7DE2}"/>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09" name="椭圆 108">
                  <a:extLst>
                    <a:ext uri="{FF2B5EF4-FFF2-40B4-BE49-F238E27FC236}">
                      <a16:creationId xmlns:a16="http://schemas.microsoft.com/office/drawing/2014/main" id="{DC3C3E14-7A60-5D1E-E8D3-C9521443C794}"/>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99" name="椭圆 98">
                <a:extLst>
                  <a:ext uri="{FF2B5EF4-FFF2-40B4-BE49-F238E27FC236}">
                    <a16:creationId xmlns:a16="http://schemas.microsoft.com/office/drawing/2014/main" id="{9F88C52E-CEF6-6294-D1C0-6204CACBFB1F}"/>
                  </a:ext>
                </a:extLst>
              </p:cNvPr>
              <p:cNvSpPr/>
              <p:nvPr/>
            </p:nvSpPr>
            <p:spPr>
              <a:xfrm rot="15545726" flipV="1">
                <a:off x="8058298" y="5038741"/>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00" name="椭圆 99">
                <a:extLst>
                  <a:ext uri="{FF2B5EF4-FFF2-40B4-BE49-F238E27FC236}">
                    <a16:creationId xmlns:a16="http://schemas.microsoft.com/office/drawing/2014/main" id="{DCD3B331-05E8-3757-9A5A-96711197B74A}"/>
                  </a:ext>
                </a:extLst>
              </p:cNvPr>
              <p:cNvSpPr/>
              <p:nvPr/>
            </p:nvSpPr>
            <p:spPr>
              <a:xfrm rot="224100" flipV="1">
                <a:off x="8240763" y="528482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01" name="直接连接符 183">
                <a:extLst>
                  <a:ext uri="{FF2B5EF4-FFF2-40B4-BE49-F238E27FC236}">
                    <a16:creationId xmlns:a16="http://schemas.microsoft.com/office/drawing/2014/main" id="{57228112-9A07-8B0D-F7FC-9145C5C2A8B3}"/>
                  </a:ext>
                </a:extLst>
              </p:cNvPr>
              <p:cNvCxnSpPr/>
              <p:nvPr/>
            </p:nvCxnSpPr>
            <p:spPr>
              <a:xfrm rot="17176791" flipV="1">
                <a:off x="7643056" y="5097427"/>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02" name="直接连接符 184">
                <a:extLst>
                  <a:ext uri="{FF2B5EF4-FFF2-40B4-BE49-F238E27FC236}">
                    <a16:creationId xmlns:a16="http://schemas.microsoft.com/office/drawing/2014/main" id="{FF9E37E9-F42C-112F-2DA3-2FD33E199202}"/>
                  </a:ext>
                </a:extLst>
              </p:cNvPr>
              <p:cNvCxnSpPr/>
              <p:nvPr/>
            </p:nvCxnSpPr>
            <p:spPr>
              <a:xfrm rot="17176791" flipV="1">
                <a:off x="7637424" y="4821788"/>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03" name="组合 102">
                <a:extLst>
                  <a:ext uri="{FF2B5EF4-FFF2-40B4-BE49-F238E27FC236}">
                    <a16:creationId xmlns:a16="http://schemas.microsoft.com/office/drawing/2014/main" id="{04F05AC0-781C-B181-C314-6CE812B990C5}"/>
                  </a:ext>
                </a:extLst>
              </p:cNvPr>
              <p:cNvGrpSpPr/>
              <p:nvPr/>
            </p:nvGrpSpPr>
            <p:grpSpPr>
              <a:xfrm rot="19751983" flipV="1">
                <a:off x="7710388" y="4904476"/>
                <a:ext cx="219908" cy="87971"/>
                <a:chOff x="5622066" y="3129758"/>
                <a:chExt cx="180004" cy="72008"/>
              </a:xfrm>
            </p:grpSpPr>
            <p:cxnSp>
              <p:nvCxnSpPr>
                <p:cNvPr id="106" name="直接连接符 188">
                  <a:extLst>
                    <a:ext uri="{FF2B5EF4-FFF2-40B4-BE49-F238E27FC236}">
                      <a16:creationId xmlns:a16="http://schemas.microsoft.com/office/drawing/2014/main" id="{5E414277-A11E-A044-C120-D71297C1CF4A}"/>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07" name="椭圆 106">
                  <a:extLst>
                    <a:ext uri="{FF2B5EF4-FFF2-40B4-BE49-F238E27FC236}">
                      <a16:creationId xmlns:a16="http://schemas.microsoft.com/office/drawing/2014/main" id="{76614182-5B77-89E2-3C90-7A4E60BC1367}"/>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04" name="椭圆 103">
                <a:extLst>
                  <a:ext uri="{FF2B5EF4-FFF2-40B4-BE49-F238E27FC236}">
                    <a16:creationId xmlns:a16="http://schemas.microsoft.com/office/drawing/2014/main" id="{B5AEB9D0-6A50-9D23-0A6B-3732E5E9CFB4}"/>
                  </a:ext>
                </a:extLst>
              </p:cNvPr>
              <p:cNvSpPr/>
              <p:nvPr/>
            </p:nvSpPr>
            <p:spPr>
              <a:xfrm rot="13473609" flipV="1">
                <a:off x="7615177" y="473190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05" name="椭圆 104">
                <a:extLst>
                  <a:ext uri="{FF2B5EF4-FFF2-40B4-BE49-F238E27FC236}">
                    <a16:creationId xmlns:a16="http://schemas.microsoft.com/office/drawing/2014/main" id="{07D97FBB-A824-2CC5-E929-C91E6EC7AEA4}"/>
                  </a:ext>
                </a:extLst>
              </p:cNvPr>
              <p:cNvSpPr/>
              <p:nvPr/>
            </p:nvSpPr>
            <p:spPr>
              <a:xfrm rot="19751983" flipV="1">
                <a:off x="7904995" y="4831179"/>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134" name="组合 133">
              <a:extLst>
                <a:ext uri="{FF2B5EF4-FFF2-40B4-BE49-F238E27FC236}">
                  <a16:creationId xmlns:a16="http://schemas.microsoft.com/office/drawing/2014/main" id="{69A93FC3-1966-ACC1-C67D-D9CA19948F22}"/>
                </a:ext>
              </a:extLst>
            </p:cNvPr>
            <p:cNvGrpSpPr/>
            <p:nvPr/>
          </p:nvGrpSpPr>
          <p:grpSpPr>
            <a:xfrm>
              <a:off x="4617243" y="5445969"/>
              <a:ext cx="1262787" cy="928882"/>
              <a:chOff x="5582115" y="5823672"/>
              <a:chExt cx="1262787" cy="928882"/>
            </a:xfrm>
          </p:grpSpPr>
          <p:cxnSp>
            <p:nvCxnSpPr>
              <p:cNvPr id="135" name="直接连接符 268">
                <a:extLst>
                  <a:ext uri="{FF2B5EF4-FFF2-40B4-BE49-F238E27FC236}">
                    <a16:creationId xmlns:a16="http://schemas.microsoft.com/office/drawing/2014/main" id="{60321AAF-25A9-6AC0-C302-70A1A77AD19B}"/>
                  </a:ext>
                </a:extLst>
              </p:cNvPr>
              <p:cNvCxnSpPr/>
              <p:nvPr/>
            </p:nvCxnSpPr>
            <p:spPr>
              <a:xfrm rot="19248908" flipH="1">
                <a:off x="6668979" y="5823672"/>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36" name="直接连接符 269">
                <a:extLst>
                  <a:ext uri="{FF2B5EF4-FFF2-40B4-BE49-F238E27FC236}">
                    <a16:creationId xmlns:a16="http://schemas.microsoft.com/office/drawing/2014/main" id="{3E548F51-87B1-25F0-1979-9C322D4FB505}"/>
                  </a:ext>
                </a:extLst>
              </p:cNvPr>
              <p:cNvCxnSpPr/>
              <p:nvPr/>
            </p:nvCxnSpPr>
            <p:spPr>
              <a:xfrm rot="19248908" flipH="1">
                <a:off x="6589056" y="5950495"/>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37" name="组合 136">
                <a:extLst>
                  <a:ext uri="{FF2B5EF4-FFF2-40B4-BE49-F238E27FC236}">
                    <a16:creationId xmlns:a16="http://schemas.microsoft.com/office/drawing/2014/main" id="{31B9A66D-8388-17F4-ED5B-0CD30DD44F87}"/>
                  </a:ext>
                </a:extLst>
              </p:cNvPr>
              <p:cNvGrpSpPr/>
              <p:nvPr/>
            </p:nvGrpSpPr>
            <p:grpSpPr>
              <a:xfrm rot="224100" flipH="1">
                <a:off x="6488952" y="5851761"/>
                <a:ext cx="219908" cy="87971"/>
                <a:chOff x="5622066" y="3129758"/>
                <a:chExt cx="180004" cy="72008"/>
              </a:xfrm>
            </p:grpSpPr>
            <p:cxnSp>
              <p:nvCxnSpPr>
                <p:cNvPr id="182" name="直接连接符 273">
                  <a:extLst>
                    <a:ext uri="{FF2B5EF4-FFF2-40B4-BE49-F238E27FC236}">
                      <a16:creationId xmlns:a16="http://schemas.microsoft.com/office/drawing/2014/main" id="{12229052-D9A2-17EC-8525-BA94A8DCD102}"/>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83" name="椭圆 182">
                  <a:extLst>
                    <a:ext uri="{FF2B5EF4-FFF2-40B4-BE49-F238E27FC236}">
                      <a16:creationId xmlns:a16="http://schemas.microsoft.com/office/drawing/2014/main" id="{96ED2DB3-0F59-85B7-244A-48335C6BD16B}"/>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38" name="椭圆 137">
                <a:extLst>
                  <a:ext uri="{FF2B5EF4-FFF2-40B4-BE49-F238E27FC236}">
                    <a16:creationId xmlns:a16="http://schemas.microsoft.com/office/drawing/2014/main" id="{CD08AB34-118A-5720-5CA6-0F725936152C}"/>
                  </a:ext>
                </a:extLst>
              </p:cNvPr>
              <p:cNvSpPr/>
              <p:nvPr/>
            </p:nvSpPr>
            <p:spPr>
              <a:xfrm rot="15545726" flipH="1">
                <a:off x="6589863" y="6085297"/>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39" name="椭圆 138">
                <a:extLst>
                  <a:ext uri="{FF2B5EF4-FFF2-40B4-BE49-F238E27FC236}">
                    <a16:creationId xmlns:a16="http://schemas.microsoft.com/office/drawing/2014/main" id="{E2704CA7-6CCD-7FFE-99DF-8280D444CB9D}"/>
                  </a:ext>
                </a:extLst>
              </p:cNvPr>
              <p:cNvSpPr/>
              <p:nvPr/>
            </p:nvSpPr>
            <p:spPr>
              <a:xfrm rot="224100" flipH="1">
                <a:off x="6407398" y="583921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40" name="直接连接符 261">
                <a:extLst>
                  <a:ext uri="{FF2B5EF4-FFF2-40B4-BE49-F238E27FC236}">
                    <a16:creationId xmlns:a16="http://schemas.microsoft.com/office/drawing/2014/main" id="{27D4CDD7-DAE9-5461-8A7C-EB3BC12A0D48}"/>
                  </a:ext>
                </a:extLst>
              </p:cNvPr>
              <p:cNvCxnSpPr/>
              <p:nvPr/>
            </p:nvCxnSpPr>
            <p:spPr>
              <a:xfrm rot="19248908" flipH="1">
                <a:off x="6253167" y="5958002"/>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1" name="直接连接符 262">
                <a:extLst>
                  <a:ext uri="{FF2B5EF4-FFF2-40B4-BE49-F238E27FC236}">
                    <a16:creationId xmlns:a16="http://schemas.microsoft.com/office/drawing/2014/main" id="{BC2A3F60-AF5B-9D63-E48D-F0BA9E2DD7BA}"/>
                  </a:ext>
                </a:extLst>
              </p:cNvPr>
              <p:cNvCxnSpPr/>
              <p:nvPr/>
            </p:nvCxnSpPr>
            <p:spPr>
              <a:xfrm rot="19248908" flipH="1">
                <a:off x="6173244" y="6084825"/>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42" name="组合 141">
                <a:extLst>
                  <a:ext uri="{FF2B5EF4-FFF2-40B4-BE49-F238E27FC236}">
                    <a16:creationId xmlns:a16="http://schemas.microsoft.com/office/drawing/2014/main" id="{570DD96F-5235-C382-8301-5681885CE8C7}"/>
                  </a:ext>
                </a:extLst>
              </p:cNvPr>
              <p:cNvGrpSpPr/>
              <p:nvPr/>
            </p:nvGrpSpPr>
            <p:grpSpPr>
              <a:xfrm rot="224100" flipH="1">
                <a:off x="6073140" y="5986091"/>
                <a:ext cx="219908" cy="87971"/>
                <a:chOff x="5622066" y="3129758"/>
                <a:chExt cx="180004" cy="72008"/>
              </a:xfrm>
            </p:grpSpPr>
            <p:cxnSp>
              <p:nvCxnSpPr>
                <p:cNvPr id="180" name="直接连接符 266">
                  <a:extLst>
                    <a:ext uri="{FF2B5EF4-FFF2-40B4-BE49-F238E27FC236}">
                      <a16:creationId xmlns:a16="http://schemas.microsoft.com/office/drawing/2014/main" id="{80CFCA28-E5B4-D5A9-67B4-69D204E550F0}"/>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81" name="椭圆 180">
                  <a:extLst>
                    <a:ext uri="{FF2B5EF4-FFF2-40B4-BE49-F238E27FC236}">
                      <a16:creationId xmlns:a16="http://schemas.microsoft.com/office/drawing/2014/main" id="{55C084EA-6652-3570-54C0-9055AE51F50E}"/>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43" name="椭圆 142">
                <a:extLst>
                  <a:ext uri="{FF2B5EF4-FFF2-40B4-BE49-F238E27FC236}">
                    <a16:creationId xmlns:a16="http://schemas.microsoft.com/office/drawing/2014/main" id="{4A87AE9F-B93C-370A-5969-91958E1E3198}"/>
                  </a:ext>
                </a:extLst>
              </p:cNvPr>
              <p:cNvSpPr/>
              <p:nvPr/>
            </p:nvSpPr>
            <p:spPr>
              <a:xfrm rot="15545726" flipH="1">
                <a:off x="6174051" y="6219627"/>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44" name="椭圆 143">
                <a:extLst>
                  <a:ext uri="{FF2B5EF4-FFF2-40B4-BE49-F238E27FC236}">
                    <a16:creationId xmlns:a16="http://schemas.microsoft.com/office/drawing/2014/main" id="{01D42D3D-6FBB-16DC-AE0A-88E6CB614B77}"/>
                  </a:ext>
                </a:extLst>
              </p:cNvPr>
              <p:cNvSpPr/>
              <p:nvPr/>
            </p:nvSpPr>
            <p:spPr>
              <a:xfrm rot="224100" flipH="1">
                <a:off x="5991586" y="597354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45" name="直接连接符 254">
                <a:extLst>
                  <a:ext uri="{FF2B5EF4-FFF2-40B4-BE49-F238E27FC236}">
                    <a16:creationId xmlns:a16="http://schemas.microsoft.com/office/drawing/2014/main" id="{CF2D5D06-B506-4156-4478-EE740873A81C}"/>
                  </a:ext>
                </a:extLst>
              </p:cNvPr>
              <p:cNvCxnSpPr/>
              <p:nvPr/>
            </p:nvCxnSpPr>
            <p:spPr>
              <a:xfrm rot="16774055" flipH="1">
                <a:off x="6524297" y="6258283"/>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6" name="直接连接符 255">
                <a:extLst>
                  <a:ext uri="{FF2B5EF4-FFF2-40B4-BE49-F238E27FC236}">
                    <a16:creationId xmlns:a16="http://schemas.microsoft.com/office/drawing/2014/main" id="{1DFEAC5A-E8A1-DDAE-32E2-764DC6825176}"/>
                  </a:ext>
                </a:extLst>
              </p:cNvPr>
              <p:cNvCxnSpPr/>
              <p:nvPr/>
            </p:nvCxnSpPr>
            <p:spPr>
              <a:xfrm rot="16774055" flipH="1">
                <a:off x="6594174" y="6403771"/>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47" name="组合 146">
                <a:extLst>
                  <a:ext uri="{FF2B5EF4-FFF2-40B4-BE49-F238E27FC236}">
                    <a16:creationId xmlns:a16="http://schemas.microsoft.com/office/drawing/2014/main" id="{7F9DFB4F-D788-5047-3322-085C21E80C48}"/>
                  </a:ext>
                </a:extLst>
              </p:cNvPr>
              <p:cNvGrpSpPr/>
              <p:nvPr/>
            </p:nvGrpSpPr>
            <p:grpSpPr>
              <a:xfrm rot="19349247" flipH="1">
                <a:off x="6431003" y="6372683"/>
                <a:ext cx="219908" cy="87971"/>
                <a:chOff x="5622066" y="3129758"/>
                <a:chExt cx="180004" cy="72008"/>
              </a:xfrm>
            </p:grpSpPr>
            <p:cxnSp>
              <p:nvCxnSpPr>
                <p:cNvPr id="178" name="直接连接符 259">
                  <a:extLst>
                    <a:ext uri="{FF2B5EF4-FFF2-40B4-BE49-F238E27FC236}">
                      <a16:creationId xmlns:a16="http://schemas.microsoft.com/office/drawing/2014/main" id="{B59FE9A5-6331-BADA-4CC1-01D132D30E4A}"/>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79" name="椭圆 178">
                  <a:extLst>
                    <a:ext uri="{FF2B5EF4-FFF2-40B4-BE49-F238E27FC236}">
                      <a16:creationId xmlns:a16="http://schemas.microsoft.com/office/drawing/2014/main" id="{A7014BDE-6715-1761-D0ED-DA6C6DF1A014}"/>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48" name="椭圆 147">
                <a:extLst>
                  <a:ext uri="{FF2B5EF4-FFF2-40B4-BE49-F238E27FC236}">
                    <a16:creationId xmlns:a16="http://schemas.microsoft.com/office/drawing/2014/main" id="{6E984176-D240-CA87-8869-592D3DC74AA0}"/>
                  </a:ext>
                </a:extLst>
              </p:cNvPr>
              <p:cNvSpPr/>
              <p:nvPr/>
            </p:nvSpPr>
            <p:spPr>
              <a:xfrm rot="13070873" flipH="1">
                <a:off x="6677217" y="6525233"/>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49" name="椭圆 148">
                <a:extLst>
                  <a:ext uri="{FF2B5EF4-FFF2-40B4-BE49-F238E27FC236}">
                    <a16:creationId xmlns:a16="http://schemas.microsoft.com/office/drawing/2014/main" id="{B50DC24F-BB46-8A83-1AEE-E35E2C8CEDD1}"/>
                  </a:ext>
                </a:extLst>
              </p:cNvPr>
              <p:cNvSpPr/>
              <p:nvPr/>
            </p:nvSpPr>
            <p:spPr>
              <a:xfrm rot="19349247" flipH="1">
                <a:off x="6377782" y="6460512"/>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50" name="直接连接符 247">
                <a:extLst>
                  <a:ext uri="{FF2B5EF4-FFF2-40B4-BE49-F238E27FC236}">
                    <a16:creationId xmlns:a16="http://schemas.microsoft.com/office/drawing/2014/main" id="{D03227B5-8273-C3DC-9C59-955454B4287A}"/>
                  </a:ext>
                </a:extLst>
              </p:cNvPr>
              <p:cNvCxnSpPr/>
              <p:nvPr/>
            </p:nvCxnSpPr>
            <p:spPr>
              <a:xfrm rot="19248908" flipH="1">
                <a:off x="5843696" y="6096120"/>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51" name="直接连接符 248">
                <a:extLst>
                  <a:ext uri="{FF2B5EF4-FFF2-40B4-BE49-F238E27FC236}">
                    <a16:creationId xmlns:a16="http://schemas.microsoft.com/office/drawing/2014/main" id="{2A516F3C-0906-D103-E66B-B7887701BB2D}"/>
                  </a:ext>
                </a:extLst>
              </p:cNvPr>
              <p:cNvCxnSpPr/>
              <p:nvPr/>
            </p:nvCxnSpPr>
            <p:spPr>
              <a:xfrm rot="19248908" flipH="1">
                <a:off x="5763773" y="6222943"/>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52" name="组合 151">
                <a:extLst>
                  <a:ext uri="{FF2B5EF4-FFF2-40B4-BE49-F238E27FC236}">
                    <a16:creationId xmlns:a16="http://schemas.microsoft.com/office/drawing/2014/main" id="{864FDF19-0979-2A32-7F0F-BA7FDE71FAED}"/>
                  </a:ext>
                </a:extLst>
              </p:cNvPr>
              <p:cNvGrpSpPr/>
              <p:nvPr/>
            </p:nvGrpSpPr>
            <p:grpSpPr>
              <a:xfrm rot="224100" flipH="1">
                <a:off x="5663669" y="6124209"/>
                <a:ext cx="219908" cy="87971"/>
                <a:chOff x="5622066" y="3129758"/>
                <a:chExt cx="180004" cy="72008"/>
              </a:xfrm>
            </p:grpSpPr>
            <p:cxnSp>
              <p:nvCxnSpPr>
                <p:cNvPr id="176" name="直接连接符 252">
                  <a:extLst>
                    <a:ext uri="{FF2B5EF4-FFF2-40B4-BE49-F238E27FC236}">
                      <a16:creationId xmlns:a16="http://schemas.microsoft.com/office/drawing/2014/main" id="{926D6749-87B2-31C1-5DB5-63AA786366F3}"/>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77" name="椭圆 176">
                  <a:extLst>
                    <a:ext uri="{FF2B5EF4-FFF2-40B4-BE49-F238E27FC236}">
                      <a16:creationId xmlns:a16="http://schemas.microsoft.com/office/drawing/2014/main" id="{3DD4E42E-7142-1996-C14E-D354617CAFDE}"/>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53" name="椭圆 152">
                <a:extLst>
                  <a:ext uri="{FF2B5EF4-FFF2-40B4-BE49-F238E27FC236}">
                    <a16:creationId xmlns:a16="http://schemas.microsoft.com/office/drawing/2014/main" id="{88DE73C1-0D79-4EDE-FB11-57915D859A66}"/>
                  </a:ext>
                </a:extLst>
              </p:cNvPr>
              <p:cNvSpPr/>
              <p:nvPr/>
            </p:nvSpPr>
            <p:spPr>
              <a:xfrm rot="15545726" flipH="1">
                <a:off x="5764580" y="6357745"/>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61" name="椭圆 160">
                <a:extLst>
                  <a:ext uri="{FF2B5EF4-FFF2-40B4-BE49-F238E27FC236}">
                    <a16:creationId xmlns:a16="http://schemas.microsoft.com/office/drawing/2014/main" id="{3F0974BC-113D-15F4-3D00-C9E2E1DB53DF}"/>
                  </a:ext>
                </a:extLst>
              </p:cNvPr>
              <p:cNvSpPr/>
              <p:nvPr/>
            </p:nvSpPr>
            <p:spPr>
              <a:xfrm rot="224100" flipH="1">
                <a:off x="5582115" y="6111662"/>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69" name="直接连接符 240">
                <a:extLst>
                  <a:ext uri="{FF2B5EF4-FFF2-40B4-BE49-F238E27FC236}">
                    <a16:creationId xmlns:a16="http://schemas.microsoft.com/office/drawing/2014/main" id="{79F71CF3-EE43-44C8-6FB1-04113AE759E0}"/>
                  </a:ext>
                </a:extLst>
              </p:cNvPr>
              <p:cNvCxnSpPr/>
              <p:nvPr/>
            </p:nvCxnSpPr>
            <p:spPr>
              <a:xfrm rot="17176791" flipH="1">
                <a:off x="6091869" y="6387031"/>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70" name="直接连接符 241">
                <a:extLst>
                  <a:ext uri="{FF2B5EF4-FFF2-40B4-BE49-F238E27FC236}">
                    <a16:creationId xmlns:a16="http://schemas.microsoft.com/office/drawing/2014/main" id="{4496CEB9-53F4-A218-9A53-7BCC08554459}"/>
                  </a:ext>
                </a:extLst>
              </p:cNvPr>
              <p:cNvCxnSpPr/>
              <p:nvPr/>
            </p:nvCxnSpPr>
            <p:spPr>
              <a:xfrm rot="17176791" flipH="1">
                <a:off x="6137050" y="6536947"/>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171" name="组合 170">
                <a:extLst>
                  <a:ext uri="{FF2B5EF4-FFF2-40B4-BE49-F238E27FC236}">
                    <a16:creationId xmlns:a16="http://schemas.microsoft.com/office/drawing/2014/main" id="{1BE57C0A-57A2-F933-0C81-595D036D2D61}"/>
                  </a:ext>
                </a:extLst>
              </p:cNvPr>
              <p:cNvGrpSpPr/>
              <p:nvPr/>
            </p:nvGrpSpPr>
            <p:grpSpPr>
              <a:xfrm rot="19751983" flipH="1">
                <a:off x="5980551" y="6492011"/>
                <a:ext cx="219908" cy="87971"/>
                <a:chOff x="5622066" y="3129758"/>
                <a:chExt cx="180004" cy="72008"/>
              </a:xfrm>
            </p:grpSpPr>
            <p:cxnSp>
              <p:nvCxnSpPr>
                <p:cNvPr id="174" name="直接连接符 245">
                  <a:extLst>
                    <a:ext uri="{FF2B5EF4-FFF2-40B4-BE49-F238E27FC236}">
                      <a16:creationId xmlns:a16="http://schemas.microsoft.com/office/drawing/2014/main" id="{E4BA3684-5203-05C3-33F7-FDBDE7C83087}"/>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75" name="椭圆 174">
                  <a:extLst>
                    <a:ext uri="{FF2B5EF4-FFF2-40B4-BE49-F238E27FC236}">
                      <a16:creationId xmlns:a16="http://schemas.microsoft.com/office/drawing/2014/main" id="{DA247BDB-72D8-CB9A-6698-5BC923197DA8}"/>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172" name="椭圆 171">
                <a:extLst>
                  <a:ext uri="{FF2B5EF4-FFF2-40B4-BE49-F238E27FC236}">
                    <a16:creationId xmlns:a16="http://schemas.microsoft.com/office/drawing/2014/main" id="{0E59D714-83FF-BEC4-3DDE-F7549A9AEA48}"/>
                  </a:ext>
                </a:extLst>
              </p:cNvPr>
              <p:cNvSpPr/>
              <p:nvPr/>
            </p:nvSpPr>
            <p:spPr>
              <a:xfrm rot="13473609" flipH="1">
                <a:off x="6207700" y="6664583"/>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73" name="椭圆 172">
                <a:extLst>
                  <a:ext uri="{FF2B5EF4-FFF2-40B4-BE49-F238E27FC236}">
                    <a16:creationId xmlns:a16="http://schemas.microsoft.com/office/drawing/2014/main" id="{BB1C0F09-02D4-9E10-802A-17F86F33CDC2}"/>
                  </a:ext>
                </a:extLst>
              </p:cNvPr>
              <p:cNvSpPr/>
              <p:nvPr/>
            </p:nvSpPr>
            <p:spPr>
              <a:xfrm rot="19751983" flipH="1">
                <a:off x="5917882" y="6565308"/>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nvGrpSpPr>
            <p:cNvPr id="219" name="组合 218">
              <a:extLst>
                <a:ext uri="{FF2B5EF4-FFF2-40B4-BE49-F238E27FC236}">
                  <a16:creationId xmlns:a16="http://schemas.microsoft.com/office/drawing/2014/main" id="{E1D5D96F-7526-E286-11FC-1627C6A4902D}"/>
                </a:ext>
              </a:extLst>
            </p:cNvPr>
            <p:cNvGrpSpPr/>
            <p:nvPr/>
          </p:nvGrpSpPr>
          <p:grpSpPr>
            <a:xfrm>
              <a:off x="4617172" y="4349703"/>
              <a:ext cx="1262787" cy="928882"/>
              <a:chOff x="5582044" y="4727406"/>
              <a:chExt cx="1262787" cy="928882"/>
            </a:xfrm>
          </p:grpSpPr>
          <p:cxnSp>
            <p:nvCxnSpPr>
              <p:cNvPr id="220" name="直接连接符 309">
                <a:extLst>
                  <a:ext uri="{FF2B5EF4-FFF2-40B4-BE49-F238E27FC236}">
                    <a16:creationId xmlns:a16="http://schemas.microsoft.com/office/drawing/2014/main" id="{D203E121-E132-067F-E324-FCE419AAFD4F}"/>
                  </a:ext>
                </a:extLst>
              </p:cNvPr>
              <p:cNvCxnSpPr/>
              <p:nvPr/>
            </p:nvCxnSpPr>
            <p:spPr>
              <a:xfrm rot="2351092" flipH="1" flipV="1">
                <a:off x="6668908" y="5656288"/>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21" name="直接连接符 310">
                <a:extLst>
                  <a:ext uri="{FF2B5EF4-FFF2-40B4-BE49-F238E27FC236}">
                    <a16:creationId xmlns:a16="http://schemas.microsoft.com/office/drawing/2014/main" id="{794ABFC7-8DCA-2E80-F7F4-4FBE880833C3}"/>
                  </a:ext>
                </a:extLst>
              </p:cNvPr>
              <p:cNvCxnSpPr/>
              <p:nvPr/>
            </p:nvCxnSpPr>
            <p:spPr>
              <a:xfrm rot="2351092" flipH="1" flipV="1">
                <a:off x="6588985" y="5403743"/>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22" name="组合 221">
                <a:extLst>
                  <a:ext uri="{FF2B5EF4-FFF2-40B4-BE49-F238E27FC236}">
                    <a16:creationId xmlns:a16="http://schemas.microsoft.com/office/drawing/2014/main" id="{F7A38156-6AED-372B-2887-52167FAFB079}"/>
                  </a:ext>
                </a:extLst>
              </p:cNvPr>
              <p:cNvGrpSpPr/>
              <p:nvPr/>
            </p:nvGrpSpPr>
            <p:grpSpPr>
              <a:xfrm rot="21375900" flipH="1" flipV="1">
                <a:off x="6488881" y="5540228"/>
                <a:ext cx="219908" cy="87971"/>
                <a:chOff x="5622066" y="3129758"/>
                <a:chExt cx="180004" cy="72008"/>
              </a:xfrm>
            </p:grpSpPr>
            <p:cxnSp>
              <p:nvCxnSpPr>
                <p:cNvPr id="394" name="直接连接符 314">
                  <a:extLst>
                    <a:ext uri="{FF2B5EF4-FFF2-40B4-BE49-F238E27FC236}">
                      <a16:creationId xmlns:a16="http://schemas.microsoft.com/office/drawing/2014/main" id="{3B0EC3D2-A8DF-2213-BCFB-65E53F5023E1}"/>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95" name="椭圆 394">
                  <a:extLst>
                    <a:ext uri="{FF2B5EF4-FFF2-40B4-BE49-F238E27FC236}">
                      <a16:creationId xmlns:a16="http://schemas.microsoft.com/office/drawing/2014/main" id="{38E157E6-9828-4B8B-602A-4666C2C04981}"/>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23" name="椭圆 222">
                <a:extLst>
                  <a:ext uri="{FF2B5EF4-FFF2-40B4-BE49-F238E27FC236}">
                    <a16:creationId xmlns:a16="http://schemas.microsoft.com/office/drawing/2014/main" id="{47F9D9DA-0FD1-7530-1E21-C1DC3354357B}"/>
                  </a:ext>
                </a:extLst>
              </p:cNvPr>
              <p:cNvSpPr/>
              <p:nvPr/>
            </p:nvSpPr>
            <p:spPr>
              <a:xfrm rot="6054274" flipH="1" flipV="1">
                <a:off x="6589792" y="5306692"/>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24" name="椭圆 223">
                <a:extLst>
                  <a:ext uri="{FF2B5EF4-FFF2-40B4-BE49-F238E27FC236}">
                    <a16:creationId xmlns:a16="http://schemas.microsoft.com/office/drawing/2014/main" id="{683A096A-5690-2080-294B-9684C631210B}"/>
                  </a:ext>
                </a:extLst>
              </p:cNvPr>
              <p:cNvSpPr/>
              <p:nvPr/>
            </p:nvSpPr>
            <p:spPr>
              <a:xfrm rot="21375900" flipH="1" flipV="1">
                <a:off x="6407327" y="5552775"/>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225" name="直接连接符 302">
                <a:extLst>
                  <a:ext uri="{FF2B5EF4-FFF2-40B4-BE49-F238E27FC236}">
                    <a16:creationId xmlns:a16="http://schemas.microsoft.com/office/drawing/2014/main" id="{C4566159-E94C-F5E9-528A-A68F5C862F84}"/>
                  </a:ext>
                </a:extLst>
              </p:cNvPr>
              <p:cNvCxnSpPr/>
              <p:nvPr/>
            </p:nvCxnSpPr>
            <p:spPr>
              <a:xfrm rot="2351092" flipH="1" flipV="1">
                <a:off x="6253096" y="5521957"/>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26" name="直接连接符 303">
                <a:extLst>
                  <a:ext uri="{FF2B5EF4-FFF2-40B4-BE49-F238E27FC236}">
                    <a16:creationId xmlns:a16="http://schemas.microsoft.com/office/drawing/2014/main" id="{ADB7105C-BEE1-E0DD-0100-026225BBDAEC}"/>
                  </a:ext>
                </a:extLst>
              </p:cNvPr>
              <p:cNvCxnSpPr/>
              <p:nvPr/>
            </p:nvCxnSpPr>
            <p:spPr>
              <a:xfrm rot="2351092" flipH="1" flipV="1">
                <a:off x="6173173" y="5269412"/>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27" name="组合 226">
                <a:extLst>
                  <a:ext uri="{FF2B5EF4-FFF2-40B4-BE49-F238E27FC236}">
                    <a16:creationId xmlns:a16="http://schemas.microsoft.com/office/drawing/2014/main" id="{F426442F-679B-9536-1D1E-21BC9702AC7F}"/>
                  </a:ext>
                </a:extLst>
              </p:cNvPr>
              <p:cNvGrpSpPr/>
              <p:nvPr/>
            </p:nvGrpSpPr>
            <p:grpSpPr>
              <a:xfrm rot="21375900" flipH="1" flipV="1">
                <a:off x="6073069" y="5405897"/>
                <a:ext cx="219908" cy="87971"/>
                <a:chOff x="5622066" y="3129758"/>
                <a:chExt cx="180004" cy="72008"/>
              </a:xfrm>
            </p:grpSpPr>
            <p:cxnSp>
              <p:nvCxnSpPr>
                <p:cNvPr id="392" name="直接连接符 307">
                  <a:extLst>
                    <a:ext uri="{FF2B5EF4-FFF2-40B4-BE49-F238E27FC236}">
                      <a16:creationId xmlns:a16="http://schemas.microsoft.com/office/drawing/2014/main" id="{056D42A4-125F-7D92-73B2-7B4263FD4F8B}"/>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93" name="椭圆 392">
                  <a:extLst>
                    <a:ext uri="{FF2B5EF4-FFF2-40B4-BE49-F238E27FC236}">
                      <a16:creationId xmlns:a16="http://schemas.microsoft.com/office/drawing/2014/main" id="{CCF8C9D9-6E82-E800-C145-594F433A52E2}"/>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28" name="椭圆 227">
                <a:extLst>
                  <a:ext uri="{FF2B5EF4-FFF2-40B4-BE49-F238E27FC236}">
                    <a16:creationId xmlns:a16="http://schemas.microsoft.com/office/drawing/2014/main" id="{1041AC64-10F9-5231-AB0E-8C6E657DE52D}"/>
                  </a:ext>
                </a:extLst>
              </p:cNvPr>
              <p:cNvSpPr/>
              <p:nvPr/>
            </p:nvSpPr>
            <p:spPr>
              <a:xfrm rot="6054274" flipH="1" flipV="1">
                <a:off x="6173980" y="5172361"/>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29" name="椭圆 228">
                <a:extLst>
                  <a:ext uri="{FF2B5EF4-FFF2-40B4-BE49-F238E27FC236}">
                    <a16:creationId xmlns:a16="http://schemas.microsoft.com/office/drawing/2014/main" id="{2BC8D1D3-FE02-0858-134D-742E6F46607F}"/>
                  </a:ext>
                </a:extLst>
              </p:cNvPr>
              <p:cNvSpPr/>
              <p:nvPr/>
            </p:nvSpPr>
            <p:spPr>
              <a:xfrm rot="21375900" flipH="1" flipV="1">
                <a:off x="5991515" y="5418444"/>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230" name="直接连接符 295">
                <a:extLst>
                  <a:ext uri="{FF2B5EF4-FFF2-40B4-BE49-F238E27FC236}">
                    <a16:creationId xmlns:a16="http://schemas.microsoft.com/office/drawing/2014/main" id="{468E12AD-4E10-1160-C35C-0D288704BB2E}"/>
                  </a:ext>
                </a:extLst>
              </p:cNvPr>
              <p:cNvCxnSpPr/>
              <p:nvPr/>
            </p:nvCxnSpPr>
            <p:spPr>
              <a:xfrm rot="4825945" flipH="1" flipV="1">
                <a:off x="6524226" y="5221676"/>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31" name="直接连接符 296">
                <a:extLst>
                  <a:ext uri="{FF2B5EF4-FFF2-40B4-BE49-F238E27FC236}">
                    <a16:creationId xmlns:a16="http://schemas.microsoft.com/office/drawing/2014/main" id="{77DAEEFF-B0DC-5F29-A710-0569DBCF607C}"/>
                  </a:ext>
                </a:extLst>
              </p:cNvPr>
              <p:cNvCxnSpPr/>
              <p:nvPr/>
            </p:nvCxnSpPr>
            <p:spPr>
              <a:xfrm rot="4825945" flipH="1" flipV="1">
                <a:off x="6594103" y="4950465"/>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32" name="组合 231">
                <a:extLst>
                  <a:ext uri="{FF2B5EF4-FFF2-40B4-BE49-F238E27FC236}">
                    <a16:creationId xmlns:a16="http://schemas.microsoft.com/office/drawing/2014/main" id="{F6A81541-80EE-0065-5F4C-DE1179276CAC}"/>
                  </a:ext>
                </a:extLst>
              </p:cNvPr>
              <p:cNvGrpSpPr/>
              <p:nvPr/>
            </p:nvGrpSpPr>
            <p:grpSpPr>
              <a:xfrm rot="2250753" flipH="1" flipV="1">
                <a:off x="6430932" y="5019305"/>
                <a:ext cx="219908" cy="87971"/>
                <a:chOff x="5622066" y="3129758"/>
                <a:chExt cx="180004" cy="72008"/>
              </a:xfrm>
            </p:grpSpPr>
            <p:cxnSp>
              <p:nvCxnSpPr>
                <p:cNvPr id="390" name="直接连接符 300">
                  <a:extLst>
                    <a:ext uri="{FF2B5EF4-FFF2-40B4-BE49-F238E27FC236}">
                      <a16:creationId xmlns:a16="http://schemas.microsoft.com/office/drawing/2014/main" id="{C2962336-0935-B93B-9976-B071128FA30E}"/>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91" name="椭圆 390">
                  <a:extLst>
                    <a:ext uri="{FF2B5EF4-FFF2-40B4-BE49-F238E27FC236}">
                      <a16:creationId xmlns:a16="http://schemas.microsoft.com/office/drawing/2014/main" id="{AAFFF196-FAEF-4EBB-A427-D160085F30D0}"/>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33" name="椭圆 232">
                <a:extLst>
                  <a:ext uri="{FF2B5EF4-FFF2-40B4-BE49-F238E27FC236}">
                    <a16:creationId xmlns:a16="http://schemas.microsoft.com/office/drawing/2014/main" id="{4EF37797-35FE-2FB3-D753-F32740FE3FF0}"/>
                  </a:ext>
                </a:extLst>
              </p:cNvPr>
              <p:cNvSpPr/>
              <p:nvPr/>
            </p:nvSpPr>
            <p:spPr>
              <a:xfrm rot="8529127" flipH="1" flipV="1">
                <a:off x="6677146" y="4866755"/>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34" name="椭圆 233">
                <a:extLst>
                  <a:ext uri="{FF2B5EF4-FFF2-40B4-BE49-F238E27FC236}">
                    <a16:creationId xmlns:a16="http://schemas.microsoft.com/office/drawing/2014/main" id="{C56EC2D2-9D6A-184B-9568-143A928DACB7}"/>
                  </a:ext>
                </a:extLst>
              </p:cNvPr>
              <p:cNvSpPr/>
              <p:nvPr/>
            </p:nvSpPr>
            <p:spPr>
              <a:xfrm rot="2250753" flipH="1" flipV="1">
                <a:off x="6377711" y="4931476"/>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235" name="直接连接符 288">
                <a:extLst>
                  <a:ext uri="{FF2B5EF4-FFF2-40B4-BE49-F238E27FC236}">
                    <a16:creationId xmlns:a16="http://schemas.microsoft.com/office/drawing/2014/main" id="{89908A0A-97D0-4918-115D-8A86097CD82C}"/>
                  </a:ext>
                </a:extLst>
              </p:cNvPr>
              <p:cNvCxnSpPr/>
              <p:nvPr/>
            </p:nvCxnSpPr>
            <p:spPr>
              <a:xfrm rot="2351092" flipH="1" flipV="1">
                <a:off x="5843625" y="5383839"/>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36" name="直接连接符 289">
                <a:extLst>
                  <a:ext uri="{FF2B5EF4-FFF2-40B4-BE49-F238E27FC236}">
                    <a16:creationId xmlns:a16="http://schemas.microsoft.com/office/drawing/2014/main" id="{133A7B51-4553-A1B9-10AD-BCB47BB17AB1}"/>
                  </a:ext>
                </a:extLst>
              </p:cNvPr>
              <p:cNvCxnSpPr/>
              <p:nvPr/>
            </p:nvCxnSpPr>
            <p:spPr>
              <a:xfrm rot="2351092" flipH="1" flipV="1">
                <a:off x="5763702" y="5131294"/>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37" name="组合 236">
                <a:extLst>
                  <a:ext uri="{FF2B5EF4-FFF2-40B4-BE49-F238E27FC236}">
                    <a16:creationId xmlns:a16="http://schemas.microsoft.com/office/drawing/2014/main" id="{9DF1AEFF-F150-3D8D-8C25-2E6ECA50070A}"/>
                  </a:ext>
                </a:extLst>
              </p:cNvPr>
              <p:cNvGrpSpPr/>
              <p:nvPr/>
            </p:nvGrpSpPr>
            <p:grpSpPr>
              <a:xfrm rot="21375900" flipH="1" flipV="1">
                <a:off x="5663598" y="5267779"/>
                <a:ext cx="219908" cy="87971"/>
                <a:chOff x="5622066" y="3129758"/>
                <a:chExt cx="180004" cy="72008"/>
              </a:xfrm>
            </p:grpSpPr>
            <p:cxnSp>
              <p:nvCxnSpPr>
                <p:cNvPr id="388" name="直接连接符 293">
                  <a:extLst>
                    <a:ext uri="{FF2B5EF4-FFF2-40B4-BE49-F238E27FC236}">
                      <a16:creationId xmlns:a16="http://schemas.microsoft.com/office/drawing/2014/main" id="{A1DA1A47-4ADE-DE31-0AFB-00737C4CE646}"/>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89" name="椭圆 388">
                  <a:extLst>
                    <a:ext uri="{FF2B5EF4-FFF2-40B4-BE49-F238E27FC236}">
                      <a16:creationId xmlns:a16="http://schemas.microsoft.com/office/drawing/2014/main" id="{2CD77276-6815-9AE1-0E23-59E6C17B1974}"/>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38" name="椭圆 237">
                <a:extLst>
                  <a:ext uri="{FF2B5EF4-FFF2-40B4-BE49-F238E27FC236}">
                    <a16:creationId xmlns:a16="http://schemas.microsoft.com/office/drawing/2014/main" id="{F0D16692-0D5B-AD14-2B68-F71925E0C04B}"/>
                  </a:ext>
                </a:extLst>
              </p:cNvPr>
              <p:cNvSpPr/>
              <p:nvPr/>
            </p:nvSpPr>
            <p:spPr>
              <a:xfrm rot="6054274" flipH="1" flipV="1">
                <a:off x="5764509" y="5034243"/>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39" name="椭圆 238">
                <a:extLst>
                  <a:ext uri="{FF2B5EF4-FFF2-40B4-BE49-F238E27FC236}">
                    <a16:creationId xmlns:a16="http://schemas.microsoft.com/office/drawing/2014/main" id="{B8C25921-7928-84E4-8C2A-6C281F0D9A9B}"/>
                  </a:ext>
                </a:extLst>
              </p:cNvPr>
              <p:cNvSpPr/>
              <p:nvPr/>
            </p:nvSpPr>
            <p:spPr>
              <a:xfrm rot="21375900" flipH="1" flipV="1">
                <a:off x="5582044" y="5280326"/>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240" name="直接连接符 281">
                <a:extLst>
                  <a:ext uri="{FF2B5EF4-FFF2-40B4-BE49-F238E27FC236}">
                    <a16:creationId xmlns:a16="http://schemas.microsoft.com/office/drawing/2014/main" id="{EB6EDD6A-A555-D272-BACD-DDEB9E9C81A3}"/>
                  </a:ext>
                </a:extLst>
              </p:cNvPr>
              <p:cNvCxnSpPr/>
              <p:nvPr/>
            </p:nvCxnSpPr>
            <p:spPr>
              <a:xfrm rot="4423209" flipH="1" flipV="1">
                <a:off x="6091798" y="5092929"/>
                <a:ext cx="175923"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76" name="直接连接符 282">
                <a:extLst>
                  <a:ext uri="{FF2B5EF4-FFF2-40B4-BE49-F238E27FC236}">
                    <a16:creationId xmlns:a16="http://schemas.microsoft.com/office/drawing/2014/main" id="{1E397006-3861-AD24-C94D-0531BBA3C41B}"/>
                  </a:ext>
                </a:extLst>
              </p:cNvPr>
              <p:cNvCxnSpPr/>
              <p:nvPr/>
            </p:nvCxnSpPr>
            <p:spPr>
              <a:xfrm rot="4423209" flipH="1" flipV="1">
                <a:off x="6136979" y="4817290"/>
                <a:ext cx="136374" cy="125722"/>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grpSp>
            <p:nvGrpSpPr>
              <p:cNvPr id="277" name="组合 276">
                <a:extLst>
                  <a:ext uri="{FF2B5EF4-FFF2-40B4-BE49-F238E27FC236}">
                    <a16:creationId xmlns:a16="http://schemas.microsoft.com/office/drawing/2014/main" id="{ECB8C5CD-F17D-E55B-6126-B6729412B360}"/>
                  </a:ext>
                </a:extLst>
              </p:cNvPr>
              <p:cNvGrpSpPr/>
              <p:nvPr/>
            </p:nvGrpSpPr>
            <p:grpSpPr>
              <a:xfrm rot="1848017" flipH="1" flipV="1">
                <a:off x="5980480" y="4899978"/>
                <a:ext cx="219908" cy="87971"/>
                <a:chOff x="5622066" y="3129758"/>
                <a:chExt cx="180004" cy="72008"/>
              </a:xfrm>
            </p:grpSpPr>
            <p:cxnSp>
              <p:nvCxnSpPr>
                <p:cNvPr id="280" name="直接连接符 286">
                  <a:extLst>
                    <a:ext uri="{FF2B5EF4-FFF2-40B4-BE49-F238E27FC236}">
                      <a16:creationId xmlns:a16="http://schemas.microsoft.com/office/drawing/2014/main" id="{DC897528-BD54-B331-E4D8-7487563B817E}"/>
                    </a:ext>
                  </a:extLst>
                </p:cNvPr>
                <p:cNvCxnSpPr/>
                <p:nvPr/>
              </p:nvCxnSpPr>
              <p:spPr>
                <a:xfrm>
                  <a:off x="5658070" y="3165762"/>
                  <a:ext cx="144000" cy="0"/>
                </a:xfrm>
                <a:prstGeom prst="line">
                  <a:avLst/>
                </a:prstGeom>
                <a:ln>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81" name="椭圆 280">
                  <a:extLst>
                    <a:ext uri="{FF2B5EF4-FFF2-40B4-BE49-F238E27FC236}">
                      <a16:creationId xmlns:a16="http://schemas.microsoft.com/office/drawing/2014/main" id="{2234C706-C78B-804C-FFA8-1668990567F3}"/>
                    </a:ext>
                  </a:extLst>
                </p:cNvPr>
                <p:cNvSpPr/>
                <p:nvPr/>
              </p:nvSpPr>
              <p:spPr>
                <a:xfrm>
                  <a:off x="5622066" y="3129758"/>
                  <a:ext cx="72008" cy="72008"/>
                </a:xfrm>
                <a:prstGeom prst="ellipse">
                  <a:avLst/>
                </a:prstGeom>
                <a:gradFill flip="none" rotWithShape="1">
                  <a:gsLst>
                    <a:gs pos="0">
                      <a:schemeClr val="accent4">
                        <a:lumMod val="15000"/>
                        <a:lumOff val="85000"/>
                      </a:schemeClr>
                    </a:gs>
                    <a:gs pos="35000">
                      <a:schemeClr val="accent4">
                        <a:lumMod val="96000"/>
                        <a:lumOff val="4000"/>
                      </a:schemeClr>
                    </a:gs>
                    <a:gs pos="100000">
                      <a:schemeClr val="accent4">
                        <a:lumMod val="50000"/>
                      </a:schemeClr>
                    </a:gs>
                  </a:gsLst>
                  <a:path path="circle">
                    <a:fillToRect l="50000" t="50000" r="50000" b="50000"/>
                  </a:path>
                  <a:tileRect/>
                </a:gradFill>
                <a:ln>
                  <a:solidFill>
                    <a:srgbClr val="FF0000"/>
                  </a:solidFill>
                </a:ln>
                <a:effectLst/>
                <a:scene3d>
                  <a:camera prst="orthographicFront"/>
                  <a:lightRig rig="brightRoom" dir="t"/>
                </a:scene3d>
                <a:sp3d prstMaterial="matte"/>
              </p:spPr>
              <p:style>
                <a:lnRef idx="0">
                  <a:schemeClr val="accent4"/>
                </a:lnRef>
                <a:fillRef idx="3">
                  <a:schemeClr val="accent4"/>
                </a:fillRef>
                <a:effectRef idx="3">
                  <a:schemeClr val="accent4"/>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78" name="椭圆 277">
                <a:extLst>
                  <a:ext uri="{FF2B5EF4-FFF2-40B4-BE49-F238E27FC236}">
                    <a16:creationId xmlns:a16="http://schemas.microsoft.com/office/drawing/2014/main" id="{F00EE86C-6627-CDB7-0D92-D95C2C8DB8F8}"/>
                  </a:ext>
                </a:extLst>
              </p:cNvPr>
              <p:cNvSpPr/>
              <p:nvPr/>
            </p:nvSpPr>
            <p:spPr>
              <a:xfrm rot="8126391" flipH="1" flipV="1">
                <a:off x="6207629" y="4727406"/>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79" name="椭圆 278">
                <a:extLst>
                  <a:ext uri="{FF2B5EF4-FFF2-40B4-BE49-F238E27FC236}">
                    <a16:creationId xmlns:a16="http://schemas.microsoft.com/office/drawing/2014/main" id="{D6AAD844-3E57-4728-07E0-60D42471E86F}"/>
                  </a:ext>
                </a:extLst>
              </p:cNvPr>
              <p:cNvSpPr/>
              <p:nvPr/>
            </p:nvSpPr>
            <p:spPr>
              <a:xfrm rot="1848017" flipH="1" flipV="1">
                <a:off x="5917811" y="4826681"/>
                <a:ext cx="87971" cy="87971"/>
              </a:xfrm>
              <a:prstGeom prst="ellipse">
                <a:avLst/>
              </a:prstGeom>
              <a:gradFill flip="none" rotWithShape="1">
                <a:gsLst>
                  <a:gs pos="0">
                    <a:srgbClr val="CCFFFF"/>
                  </a:gs>
                  <a:gs pos="49000">
                    <a:srgbClr val="7030A0"/>
                  </a:gs>
                  <a:gs pos="100000">
                    <a:srgbClr val="7030A0"/>
                  </a:gs>
                </a:gsLst>
                <a:path path="circle">
                  <a:fillToRect l="50000" t="50000" r="50000" b="50000"/>
                </a:path>
                <a:tileRect/>
              </a:gradFill>
              <a:ln/>
            </p:spPr>
            <p:style>
              <a:lnRef idx="0">
                <a:schemeClr val="accent5"/>
              </a:lnRef>
              <a:fillRef idx="3">
                <a:schemeClr val="accent5"/>
              </a:fillRef>
              <a:effectRef idx="3">
                <a:schemeClr val="accent5"/>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grpSp>
      <p:sp>
        <p:nvSpPr>
          <p:cNvPr id="17" name="文本框 16">
            <a:extLst>
              <a:ext uri="{FF2B5EF4-FFF2-40B4-BE49-F238E27FC236}">
                <a16:creationId xmlns:a16="http://schemas.microsoft.com/office/drawing/2014/main" id="{4B747768-F169-5AEF-BF2D-41733C242576}"/>
              </a:ext>
            </a:extLst>
          </p:cNvPr>
          <p:cNvSpPr txBox="1"/>
          <p:nvPr/>
        </p:nvSpPr>
        <p:spPr>
          <a:xfrm>
            <a:off x="3042258" y="120472"/>
            <a:ext cx="6112328" cy="707886"/>
          </a:xfrm>
          <a:prstGeom prst="rect">
            <a:avLst/>
          </a:prstGeom>
          <a:noFill/>
        </p:spPr>
        <p:txBody>
          <a:bodyPr wrap="square">
            <a:spAutoFit/>
          </a:bodyP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sym typeface="+mn-lt"/>
              </a:rPr>
              <a:t>线型与非线型逐步聚合</a:t>
            </a:r>
          </a:p>
        </p:txBody>
      </p:sp>
      <p:sp>
        <p:nvSpPr>
          <p:cNvPr id="122" name="文本框 121">
            <a:extLst>
              <a:ext uri="{FF2B5EF4-FFF2-40B4-BE49-F238E27FC236}">
                <a16:creationId xmlns:a16="http://schemas.microsoft.com/office/drawing/2014/main" id="{62371E7D-8EEA-708E-FC63-D5BCD1493B22}"/>
              </a:ext>
            </a:extLst>
          </p:cNvPr>
          <p:cNvSpPr txBox="1"/>
          <p:nvPr/>
        </p:nvSpPr>
        <p:spPr>
          <a:xfrm>
            <a:off x="4527198" y="3451463"/>
            <a:ext cx="3117556" cy="769441"/>
          </a:xfrm>
          <a:prstGeom prst="rect">
            <a:avLst/>
          </a:prstGeom>
          <a:noFill/>
        </p:spPr>
        <p:txBody>
          <a:bodyPr wrap="square" rtlCol="0">
            <a:spAutoFit/>
          </a:bodyPr>
          <a:lstStyle/>
          <a:p>
            <a:pPr algn="ctr">
              <a:defRPr/>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lt"/>
              </a:rPr>
              <a:t>体型</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聚合物</a:t>
            </a:r>
            <a:endParaRPr lang="en-US" altLang="zh-CN" sz="24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algn="ctr" eaLnBrk="1" fontAlgn="auto" hangingPunct="1">
              <a:spcBef>
                <a:spcPts val="0"/>
              </a:spcBef>
              <a:spcAft>
                <a:spcPts val="0"/>
              </a:spcAft>
              <a:defRPr/>
            </a:pPr>
            <a:r>
              <a:rPr lang="en-US" altLang="zh-CN"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Cross-linking</a:t>
            </a:r>
            <a:r>
              <a:rPr lang="zh-CN" altLang="en-US"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network</a:t>
            </a:r>
            <a:endParaRPr lang="zh-CN" altLang="en-US" sz="2000" b="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extLst>
      <p:ext uri="{BB962C8B-B14F-4D97-AF65-F5344CB8AC3E}">
        <p14:creationId xmlns:p14="http://schemas.microsoft.com/office/powerpoint/2010/main" val="58377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latin typeface="Times New Roman" panose="02020603050405020304" pitchFamily="18" charset="0"/>
                <a:ea typeface="黑体" panose="02010609060101010101" pitchFamily="49" charset="-122"/>
                <a:cs typeface="Times New Roman" panose="02020603050405020304" pitchFamily="18" charset="0"/>
              </a:rPr>
              <a:pPr>
                <a:defRPr/>
              </a:pPr>
              <a:t>18</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00" name="Rectangle 5"/>
          <p:cNvSpPr>
            <a:spLocks noChangeArrowheads="1"/>
          </p:cNvSpPr>
          <p:nvPr/>
        </p:nvSpPr>
        <p:spPr bwMode="auto">
          <a:xfrm>
            <a:off x="384175" y="802804"/>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4101" name="矩形 10"/>
          <p:cNvSpPr>
            <a:spLocks noChangeArrowheads="1"/>
          </p:cNvSpPr>
          <p:nvPr/>
        </p:nvSpPr>
        <p:spPr bwMode="auto">
          <a:xfrm>
            <a:off x="2567608" y="156473"/>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Chapter 2. Stepwise Polymerization</a:t>
            </a:r>
          </a:p>
        </p:txBody>
      </p:sp>
      <p:sp>
        <p:nvSpPr>
          <p:cNvPr id="9" name="Rectangle 5"/>
          <p:cNvSpPr>
            <a:spLocks noChangeArrowheads="1"/>
          </p:cNvSpPr>
          <p:nvPr/>
        </p:nvSpPr>
        <p:spPr bwMode="auto">
          <a:xfrm>
            <a:off x="4223792" y="1090999"/>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逐步聚合反应的</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种类 </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(II)</a:t>
            </a:r>
            <a:endPar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421160" y="1614874"/>
            <a:ext cx="11507488" cy="1274195"/>
          </a:xfrm>
          <a:prstGeom prst="rect">
            <a:avLst/>
          </a:prstGeom>
        </p:spPr>
        <p:txBody>
          <a:bodyPr wrap="square">
            <a:spAutoFit/>
          </a:bodyPr>
          <a:lstStyle/>
          <a:p>
            <a:pPr>
              <a:lnSpc>
                <a:spcPct val="90000"/>
              </a:lnSpc>
              <a:buFont typeface="Wingdings" pitchFamily="2" charset="2"/>
              <a:buNone/>
            </a:pP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）线形逐步聚合反应</a:t>
            </a:r>
          </a:p>
          <a:p>
            <a:pPr>
              <a:lnSpc>
                <a:spcPct val="90000"/>
              </a:lnSpc>
              <a:spcBef>
                <a:spcPct val="50000"/>
              </a:spcBef>
              <a:buFontTx/>
              <a:buNone/>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参与反应的每种单体只含</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两个功能基</a:t>
            </a: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，聚合产物分子链只会向两个方向增长，生成</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线形高分子</a:t>
            </a:r>
            <a:r>
              <a:rPr kumimoji="1"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0" name="Rectangle 3"/>
          <p:cNvSpPr txBox="1">
            <a:spLocks noChangeArrowheads="1"/>
          </p:cNvSpPr>
          <p:nvPr/>
        </p:nvSpPr>
        <p:spPr>
          <a:xfrm>
            <a:off x="1990451" y="2889069"/>
            <a:ext cx="9217024" cy="348438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Font typeface="Wingdings" pitchFamily="2" charset="2"/>
              <a:buNone/>
            </a:pP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 </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两功能基相同并可相互反应</a:t>
            </a: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：如二元醇聚合生成聚醚</a:t>
            </a:r>
          </a:p>
          <a:p>
            <a:pPr>
              <a:lnSpc>
                <a:spcPct val="80000"/>
              </a:lnSpc>
              <a:buFont typeface="Wingdings" pitchFamily="2" charset="2"/>
              <a:buNone/>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 HO-R-OH                H-(OR)</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-OH + (n-1) H</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p>
          <a:p>
            <a:pPr>
              <a:lnSpc>
                <a:spcPct val="80000"/>
              </a:lnSpc>
              <a:buFont typeface="Wingdings" pitchFamily="2" charset="2"/>
              <a:buNone/>
            </a:pPr>
            <a:endPar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80000"/>
              </a:lnSpc>
              <a:buFont typeface="Wingdings" pitchFamily="2" charset="2"/>
              <a:buNone/>
            </a:pP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b. </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两功能基相同</a:t>
            </a: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但相互不能反应，聚合反应只能在不同单</a:t>
            </a:r>
          </a:p>
          <a:p>
            <a:pPr>
              <a:lnSpc>
                <a:spcPct val="80000"/>
              </a:lnSpc>
              <a:buFont typeface="Wingdings" pitchFamily="2" charset="2"/>
              <a:buNone/>
            </a:pP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    体间进行</a:t>
            </a: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：如二元胺和二元羧酸聚合生成聚酰胺</a:t>
            </a:r>
          </a:p>
          <a:p>
            <a:pPr>
              <a:lnSpc>
                <a:spcPct val="80000"/>
              </a:lnSpc>
              <a:buFont typeface="Wingdings" pitchFamily="2" charset="2"/>
              <a:buNone/>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 H</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N-R-NH</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 n HOOC-R’-COOH             </a:t>
            </a:r>
          </a:p>
          <a:p>
            <a:pPr>
              <a:lnSpc>
                <a:spcPct val="80000"/>
              </a:lnSpc>
              <a:buFont typeface="Wingdings" pitchFamily="2" charset="2"/>
              <a:buNone/>
            </a:pP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H-(HNRNH-OCR’CO)</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-OH + (2n-1) H</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p>
          <a:p>
            <a:pPr>
              <a:lnSpc>
                <a:spcPct val="80000"/>
              </a:lnSpc>
              <a:buFont typeface="Wingdings" pitchFamily="2" charset="2"/>
              <a:buNone/>
            </a:pPr>
            <a:endPar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80000"/>
              </a:lnSpc>
              <a:buFont typeface="Wingdings" pitchFamily="2" charset="2"/>
              <a:buNone/>
            </a:pP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c. </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两功能基不同并可相互反应</a:t>
            </a: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：如羟基酸聚合生成聚酯</a:t>
            </a:r>
          </a:p>
          <a:p>
            <a:pPr>
              <a:lnSpc>
                <a:spcPct val="80000"/>
              </a:lnSpc>
              <a:buFont typeface="Wingdings" pitchFamily="2" charset="2"/>
              <a:buNone/>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 HO-R-COOH                H-(ORCO)</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n</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-OH + (n-1) H</a:t>
            </a:r>
            <a:r>
              <a:rPr kumimoji="1" lang="en-US" altLang="zh-CN" sz="2400" b="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r>
              <a:rPr kumimoji="1"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endPar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Line 4"/>
          <p:cNvSpPr>
            <a:spLocks noChangeShapeType="1"/>
          </p:cNvSpPr>
          <p:nvPr/>
        </p:nvSpPr>
        <p:spPr bwMode="auto">
          <a:xfrm>
            <a:off x="4762311" y="3422885"/>
            <a:ext cx="6858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Line 5"/>
          <p:cNvSpPr>
            <a:spLocks noChangeShapeType="1"/>
          </p:cNvSpPr>
          <p:nvPr/>
        </p:nvSpPr>
        <p:spPr bwMode="auto">
          <a:xfrm>
            <a:off x="7715061" y="4862748"/>
            <a:ext cx="6858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Line 6"/>
          <p:cNvSpPr>
            <a:spLocks noChangeShapeType="1"/>
          </p:cNvSpPr>
          <p:nvPr/>
        </p:nvSpPr>
        <p:spPr bwMode="auto">
          <a:xfrm>
            <a:off x="4943872" y="6373458"/>
            <a:ext cx="6858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4483025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latin typeface="Times New Roman" panose="02020603050405020304" pitchFamily="18" charset="0"/>
                <a:ea typeface="黑体" panose="02010609060101010101" pitchFamily="49" charset="-122"/>
                <a:cs typeface="Times New Roman" panose="02020603050405020304" pitchFamily="18" charset="0"/>
              </a:rPr>
              <a:pPr>
                <a:defRPr/>
              </a:pPr>
              <a:t>19</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00" name="Rectangle 5"/>
          <p:cNvSpPr>
            <a:spLocks noChangeArrowheads="1"/>
          </p:cNvSpPr>
          <p:nvPr/>
        </p:nvSpPr>
        <p:spPr bwMode="auto">
          <a:xfrm>
            <a:off x="463957" y="900717"/>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4101" name="矩形 10"/>
          <p:cNvSpPr>
            <a:spLocks noChangeArrowheads="1"/>
          </p:cNvSpPr>
          <p:nvPr/>
        </p:nvSpPr>
        <p:spPr bwMode="auto">
          <a:xfrm>
            <a:off x="2589971" y="15400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Chapter 2. Stepwise Polymerization</a:t>
            </a:r>
          </a:p>
        </p:txBody>
      </p:sp>
      <p:sp>
        <p:nvSpPr>
          <p:cNvPr id="9" name="Rectangle 5"/>
          <p:cNvSpPr>
            <a:spLocks noChangeArrowheads="1"/>
          </p:cNvSpPr>
          <p:nvPr/>
        </p:nvSpPr>
        <p:spPr bwMode="auto">
          <a:xfrm>
            <a:off x="4067039" y="1263031"/>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逐步聚合反应的</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种类 </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(II)</a:t>
            </a:r>
            <a:endPar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538886" y="1713546"/>
            <a:ext cx="11521279" cy="1274195"/>
          </a:xfrm>
          <a:prstGeom prst="rect">
            <a:avLst/>
          </a:prstGeom>
        </p:spPr>
        <p:txBody>
          <a:bodyPr wrap="square">
            <a:spAutoFit/>
          </a:bodyPr>
          <a:lstStyle/>
          <a:p>
            <a:pPr>
              <a:lnSpc>
                <a:spcPct val="90000"/>
              </a:lnSpc>
              <a:buFont typeface="Wingdings" pitchFamily="2" charset="2"/>
              <a:buNone/>
            </a:pP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）线形逐步聚合反应</a:t>
            </a:r>
          </a:p>
          <a:p>
            <a:pPr>
              <a:lnSpc>
                <a:spcPct val="90000"/>
              </a:lnSpc>
              <a:spcBef>
                <a:spcPct val="50000"/>
              </a:spcBef>
              <a:buFontTx/>
              <a:buNone/>
            </a:pP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参与反应的每种单体只含</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两个功能基</a:t>
            </a:r>
            <a:r>
              <a:rPr kumimoji="1"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，聚合产物分子链只会向两个方向增长，生成</a:t>
            </a:r>
            <a:r>
              <a:rPr kumimoji="1" lang="zh-CN" altLang="en-US" sz="24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线形高分子</a:t>
            </a:r>
            <a:r>
              <a:rPr kumimoji="1"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1" name="Rectangle 3"/>
          <p:cNvSpPr txBox="1">
            <a:spLocks noChangeArrowheads="1"/>
          </p:cNvSpPr>
          <p:nvPr/>
        </p:nvSpPr>
        <p:spPr>
          <a:xfrm>
            <a:off x="563888" y="3159466"/>
            <a:ext cx="11305256" cy="3267472"/>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kumimoji="1" lang="zh-CN" altLang="en-US" sz="22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200" b="1" dirty="0" err="1">
                <a:solidFill>
                  <a:srgbClr val="FF3300"/>
                </a:solidFill>
                <a:latin typeface="Times New Roman" panose="02020603050405020304" pitchFamily="18" charset="0"/>
                <a:ea typeface="黑体" panose="02010609060101010101" pitchFamily="49" charset="-122"/>
                <a:cs typeface="Times New Roman" panose="02020603050405020304" pitchFamily="18" charset="0"/>
              </a:rPr>
              <a:t>i</a:t>
            </a:r>
            <a:r>
              <a:rPr kumimoji="1" lang="zh-CN" altLang="en-US" sz="22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zh-CN" sz="22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平衡</a:t>
            </a:r>
            <a:r>
              <a:rPr kumimoji="1" lang="zh-CN" altLang="en-US" sz="22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线形逐步聚合反应</a:t>
            </a:r>
          </a:p>
          <a:p>
            <a:pPr>
              <a:spcBef>
                <a:spcPct val="50000"/>
              </a:spcBef>
              <a:buFontTx/>
              <a:buNone/>
            </a:pPr>
            <a:r>
              <a:rPr kumimoji="1"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指聚合过程中生成的聚合物分子可被反应中伴生的小分子降解，单体分子与聚合物分子之间存在</a:t>
            </a:r>
            <a:r>
              <a:rPr kumimoji="1" lang="zh-CN" altLang="en-US" sz="22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可逆平衡</a:t>
            </a:r>
            <a:r>
              <a:rPr kumimoji="1"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的逐步聚合反应。 </a:t>
            </a:r>
          </a:p>
          <a:p>
            <a:pPr>
              <a:buFont typeface="Wingdings" pitchFamily="2" charset="2"/>
              <a:buNone/>
            </a:pPr>
            <a:r>
              <a:rPr kumimoji="1"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如聚酯化反应：</a:t>
            </a:r>
          </a:p>
        </p:txBody>
      </p:sp>
      <p:graphicFrame>
        <p:nvGraphicFramePr>
          <p:cNvPr id="12" name="Object 7"/>
          <p:cNvGraphicFramePr>
            <a:graphicFrameLocks noChangeAspect="1"/>
          </p:cNvGraphicFramePr>
          <p:nvPr>
            <p:extLst>
              <p:ext uri="{D42A27DB-BD31-4B8C-83A1-F6EECF244321}">
                <p14:modId xmlns:p14="http://schemas.microsoft.com/office/powerpoint/2010/main" val="1627015504"/>
              </p:ext>
            </p:extLst>
          </p:nvPr>
        </p:nvGraphicFramePr>
        <p:xfrm>
          <a:off x="3791744" y="4945800"/>
          <a:ext cx="6911975" cy="1116013"/>
        </p:xfrm>
        <a:graphic>
          <a:graphicData uri="http://schemas.openxmlformats.org/presentationml/2006/ole">
            <mc:AlternateContent xmlns:mc="http://schemas.openxmlformats.org/markup-compatibility/2006">
              <mc:Choice xmlns:v="urn:schemas-microsoft-com:vml" Requires="v">
                <p:oleObj spid="_x0000_s56437" name="CS ChemDraw Drawing" r:id="rId3" imgW="4221360" imgH="680400" progId="ChemDraw.Document.6.0">
                  <p:embed/>
                </p:oleObj>
              </mc:Choice>
              <mc:Fallback>
                <p:oleObj name="CS ChemDraw Drawing" r:id="rId3" imgW="4221360" imgH="68040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744" y="4945800"/>
                        <a:ext cx="69119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4314499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1384" y="357443"/>
            <a:ext cx="8496944" cy="523220"/>
          </a:xfrm>
          <a:prstGeom prst="rect">
            <a:avLst/>
          </a:prstGeom>
          <a:noFill/>
          <a:scene3d>
            <a:camera prst="orthographicFront"/>
            <a:lightRig rig="sunset" dir="t"/>
          </a:scene3d>
          <a:sp3d prstMaterial="metal">
            <a:bevelT w="152400" h="50800" prst="softRound"/>
          </a:sp3d>
        </p:spPr>
        <p:txBody>
          <a:bodyPr>
            <a:spAutoFit/>
          </a:bodyPr>
          <a:lstStyle/>
          <a:p>
            <a:pPr fontAlgn="auto">
              <a:spcBef>
                <a:spcPts val="0"/>
              </a:spcBef>
              <a:spcAft>
                <a:spcPts val="0"/>
              </a:spcAft>
              <a:defRPr/>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聚合物的微结构（</a:t>
            </a:r>
            <a:r>
              <a:rPr lang="es-MX" altLang="zh-CN" sz="2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Chain</a:t>
            </a:r>
            <a:r>
              <a:rPr lang="es-MX"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s-MX" altLang="zh-CN" sz="2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Microstructure</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99" name="TextBox 1"/>
          <p:cNvSpPr txBox="1">
            <a:spLocks noChangeArrowheads="1"/>
          </p:cNvSpPr>
          <p:nvPr/>
        </p:nvSpPr>
        <p:spPr bwMode="auto">
          <a:xfrm>
            <a:off x="1992557" y="3040982"/>
            <a:ext cx="584775" cy="173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600" b="1">
                <a:latin typeface="Times New Roman" panose="02020603050405020304" pitchFamily="18" charset="0"/>
                <a:ea typeface="黑体" panose="02010609060101010101" pitchFamily="49" charset="-122"/>
                <a:cs typeface="Times New Roman" panose="02020603050405020304" pitchFamily="18" charset="0"/>
              </a:rPr>
              <a:t>高分子结构</a:t>
            </a:r>
          </a:p>
        </p:txBody>
      </p:sp>
      <p:sp>
        <p:nvSpPr>
          <p:cNvPr id="4100" name="TextBox 2"/>
          <p:cNvSpPr txBox="1">
            <a:spLocks noChangeArrowheads="1"/>
          </p:cNvSpPr>
          <p:nvPr/>
        </p:nvSpPr>
        <p:spPr bwMode="auto">
          <a:xfrm>
            <a:off x="2778944" y="1863057"/>
            <a:ext cx="18780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化学结构</a:t>
            </a:r>
            <a:endParaRPr lang="en-US" altLang="zh-CN" sz="2200">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（一次结构）</a:t>
            </a:r>
          </a:p>
        </p:txBody>
      </p:sp>
      <p:sp>
        <p:nvSpPr>
          <p:cNvPr id="4101" name="TextBox 3"/>
          <p:cNvSpPr txBox="1">
            <a:spLocks noChangeArrowheads="1"/>
          </p:cNvSpPr>
          <p:nvPr/>
        </p:nvSpPr>
        <p:spPr bwMode="auto">
          <a:xfrm>
            <a:off x="4795068" y="1682081"/>
            <a:ext cx="749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组成</a:t>
            </a:r>
          </a:p>
        </p:txBody>
      </p:sp>
      <p:sp>
        <p:nvSpPr>
          <p:cNvPr id="4102" name="TextBox 10"/>
          <p:cNvSpPr txBox="1">
            <a:spLocks noChangeArrowheads="1"/>
          </p:cNvSpPr>
          <p:nvPr/>
        </p:nvSpPr>
        <p:spPr bwMode="auto">
          <a:xfrm>
            <a:off x="4795068" y="2907631"/>
            <a:ext cx="749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构型</a:t>
            </a:r>
          </a:p>
        </p:txBody>
      </p:sp>
      <p:sp>
        <p:nvSpPr>
          <p:cNvPr id="4103" name="TextBox 11"/>
          <p:cNvSpPr txBox="1">
            <a:spLocks noChangeArrowheads="1"/>
          </p:cNvSpPr>
          <p:nvPr/>
        </p:nvSpPr>
        <p:spPr bwMode="auto">
          <a:xfrm>
            <a:off x="2924993" y="3555331"/>
            <a:ext cx="7486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远程结构（二次结构）：</a:t>
            </a:r>
            <a:r>
              <a:rPr lang="zh-CN" altLang="en-US" sz="1800">
                <a:latin typeface="Times New Roman" panose="02020603050405020304" pitchFamily="18" charset="0"/>
                <a:ea typeface="黑体" panose="02010609060101010101" pitchFamily="49" charset="-122"/>
                <a:cs typeface="Times New Roman" panose="02020603050405020304" pitchFamily="18" charset="0"/>
              </a:rPr>
              <a:t>无规线团、伸展链、折叠链、螺旋链等。</a:t>
            </a:r>
          </a:p>
        </p:txBody>
      </p:sp>
      <p:sp>
        <p:nvSpPr>
          <p:cNvPr id="4104" name="TextBox 4"/>
          <p:cNvSpPr txBox="1">
            <a:spLocks noChangeArrowheads="1"/>
          </p:cNvSpPr>
          <p:nvPr/>
        </p:nvSpPr>
        <p:spPr bwMode="auto">
          <a:xfrm>
            <a:off x="2924994" y="4491956"/>
            <a:ext cx="3287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凝聚态结构（三次结构）</a:t>
            </a:r>
          </a:p>
        </p:txBody>
      </p:sp>
      <p:sp>
        <p:nvSpPr>
          <p:cNvPr id="4105" name="TextBox 13"/>
          <p:cNvSpPr txBox="1">
            <a:spLocks noChangeArrowheads="1"/>
          </p:cNvSpPr>
          <p:nvPr/>
        </p:nvSpPr>
        <p:spPr bwMode="auto">
          <a:xfrm>
            <a:off x="2872607" y="5138068"/>
            <a:ext cx="38512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高次结构：发泡、填充、层压</a:t>
            </a:r>
          </a:p>
        </p:txBody>
      </p:sp>
      <p:sp>
        <p:nvSpPr>
          <p:cNvPr id="4106" name="TextBox 14"/>
          <p:cNvSpPr txBox="1">
            <a:spLocks noChangeArrowheads="1"/>
          </p:cNvSpPr>
          <p:nvPr/>
        </p:nvSpPr>
        <p:spPr bwMode="auto">
          <a:xfrm>
            <a:off x="2864668" y="5642894"/>
            <a:ext cx="6673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高次组合结构：接枝、共混、互传网络、交联。。。</a:t>
            </a:r>
          </a:p>
        </p:txBody>
      </p:sp>
      <p:sp>
        <p:nvSpPr>
          <p:cNvPr id="4107" name="TextBox 15"/>
          <p:cNvSpPr txBox="1">
            <a:spLocks noChangeArrowheads="1"/>
          </p:cNvSpPr>
          <p:nvPr/>
        </p:nvSpPr>
        <p:spPr bwMode="auto">
          <a:xfrm>
            <a:off x="6066656" y="4114131"/>
            <a:ext cx="44180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无定形：玻璃态、高弹态、粘流态</a:t>
            </a:r>
          </a:p>
        </p:txBody>
      </p:sp>
      <p:sp>
        <p:nvSpPr>
          <p:cNvPr id="4108" name="TextBox 16"/>
          <p:cNvSpPr txBox="1">
            <a:spLocks noChangeArrowheads="1"/>
          </p:cNvSpPr>
          <p:nvPr/>
        </p:nvSpPr>
        <p:spPr bwMode="auto">
          <a:xfrm>
            <a:off x="6068244" y="4768181"/>
            <a:ext cx="1031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结晶形</a:t>
            </a:r>
          </a:p>
        </p:txBody>
      </p:sp>
      <p:sp>
        <p:nvSpPr>
          <p:cNvPr id="4109" name="TextBox 17"/>
          <p:cNvSpPr txBox="1">
            <a:spLocks noChangeArrowheads="1"/>
          </p:cNvSpPr>
          <p:nvPr/>
        </p:nvSpPr>
        <p:spPr bwMode="auto">
          <a:xfrm>
            <a:off x="5911081" y="1250281"/>
            <a:ext cx="18780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重复结构单元</a:t>
            </a:r>
          </a:p>
        </p:txBody>
      </p:sp>
      <p:sp>
        <p:nvSpPr>
          <p:cNvPr id="4110" name="TextBox 18"/>
          <p:cNvSpPr txBox="1">
            <a:spLocks noChangeArrowheads="1"/>
          </p:cNvSpPr>
          <p:nvPr/>
        </p:nvSpPr>
        <p:spPr bwMode="auto">
          <a:xfrm>
            <a:off x="5911082" y="1626519"/>
            <a:ext cx="21605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分子量及其分布</a:t>
            </a:r>
          </a:p>
        </p:txBody>
      </p:sp>
      <p:sp>
        <p:nvSpPr>
          <p:cNvPr id="4111" name="TextBox 19"/>
          <p:cNvSpPr txBox="1">
            <a:spLocks noChangeArrowheads="1"/>
          </p:cNvSpPr>
          <p:nvPr/>
        </p:nvSpPr>
        <p:spPr bwMode="auto">
          <a:xfrm>
            <a:off x="5925369" y="1963069"/>
            <a:ext cx="1312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键接顺序</a:t>
            </a:r>
          </a:p>
        </p:txBody>
      </p:sp>
      <p:sp>
        <p:nvSpPr>
          <p:cNvPr id="4112" name="TextBox 20"/>
          <p:cNvSpPr txBox="1">
            <a:spLocks noChangeArrowheads="1"/>
          </p:cNvSpPr>
          <p:nvPr/>
        </p:nvSpPr>
        <p:spPr bwMode="auto">
          <a:xfrm>
            <a:off x="5911081" y="2302794"/>
            <a:ext cx="27241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端基、支化、交联等</a:t>
            </a:r>
          </a:p>
        </p:txBody>
      </p:sp>
      <p:sp>
        <p:nvSpPr>
          <p:cNvPr id="4113" name="TextBox 21"/>
          <p:cNvSpPr txBox="1">
            <a:spLocks noChangeArrowheads="1"/>
          </p:cNvSpPr>
          <p:nvPr/>
        </p:nvSpPr>
        <p:spPr bwMode="auto">
          <a:xfrm>
            <a:off x="5925368" y="2690144"/>
            <a:ext cx="4133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对映体构型：全同、间同、无规</a:t>
            </a:r>
          </a:p>
        </p:txBody>
      </p:sp>
      <p:sp>
        <p:nvSpPr>
          <p:cNvPr id="4114" name="TextBox 22"/>
          <p:cNvSpPr txBox="1">
            <a:spLocks noChangeArrowheads="1"/>
          </p:cNvSpPr>
          <p:nvPr/>
        </p:nvSpPr>
        <p:spPr bwMode="auto">
          <a:xfrm>
            <a:off x="5911081" y="3123531"/>
            <a:ext cx="13144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a:latin typeface="Times New Roman" panose="02020603050405020304" pitchFamily="18" charset="0"/>
                <a:ea typeface="黑体" panose="02010609060101010101" pitchFamily="49" charset="-122"/>
                <a:cs typeface="Times New Roman" panose="02020603050405020304" pitchFamily="18" charset="0"/>
              </a:rPr>
              <a:t>顺反构型</a:t>
            </a:r>
          </a:p>
        </p:txBody>
      </p:sp>
      <p:sp>
        <p:nvSpPr>
          <p:cNvPr id="6" name="左大括号 5"/>
          <p:cNvSpPr/>
          <p:nvPr/>
        </p:nvSpPr>
        <p:spPr>
          <a:xfrm>
            <a:off x="2577332" y="2058319"/>
            <a:ext cx="287337" cy="3800475"/>
          </a:xfrm>
          <a:prstGeom prst="leftBrace">
            <a:avLst>
              <a:gd name="adj1" fmla="val 61244"/>
              <a:gd name="adj2" fmla="val 47745"/>
            </a:avLst>
          </a:prstGeom>
        </p:spPr>
        <p:style>
          <a:lnRef idx="3">
            <a:schemeClr val="dk1"/>
          </a:lnRef>
          <a:fillRef idx="0">
            <a:schemeClr val="dk1"/>
          </a:fillRef>
          <a:effectRef idx="2">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左大括号 24"/>
          <p:cNvSpPr/>
          <p:nvPr/>
        </p:nvSpPr>
        <p:spPr>
          <a:xfrm>
            <a:off x="4507732" y="1753518"/>
            <a:ext cx="287337" cy="1417638"/>
          </a:xfrm>
          <a:prstGeom prst="leftBrace">
            <a:avLst>
              <a:gd name="adj1" fmla="val 61244"/>
              <a:gd name="adj2" fmla="val 47745"/>
            </a:avLst>
          </a:prstGeom>
        </p:spPr>
        <p:style>
          <a:lnRef idx="3">
            <a:schemeClr val="dk1"/>
          </a:lnRef>
          <a:fillRef idx="0">
            <a:schemeClr val="dk1"/>
          </a:fillRef>
          <a:effectRef idx="2">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左大括号 25"/>
          <p:cNvSpPr/>
          <p:nvPr/>
        </p:nvSpPr>
        <p:spPr>
          <a:xfrm>
            <a:off x="5614219" y="1416968"/>
            <a:ext cx="288925" cy="1201738"/>
          </a:xfrm>
          <a:prstGeom prst="leftBrace">
            <a:avLst>
              <a:gd name="adj1" fmla="val 61244"/>
              <a:gd name="adj2" fmla="val 47745"/>
            </a:avLst>
          </a:prstGeom>
        </p:spPr>
        <p:style>
          <a:lnRef idx="3">
            <a:schemeClr val="dk1"/>
          </a:lnRef>
          <a:fillRef idx="0">
            <a:schemeClr val="dk1"/>
          </a:fillRef>
          <a:effectRef idx="2">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左大括号 26"/>
          <p:cNvSpPr/>
          <p:nvPr/>
        </p:nvSpPr>
        <p:spPr>
          <a:xfrm>
            <a:off x="5569768" y="2906043"/>
            <a:ext cx="287338" cy="463550"/>
          </a:xfrm>
          <a:prstGeom prst="leftBrace">
            <a:avLst>
              <a:gd name="adj1" fmla="val 61244"/>
              <a:gd name="adj2" fmla="val 47745"/>
            </a:avLst>
          </a:prstGeom>
        </p:spPr>
        <p:style>
          <a:lnRef idx="3">
            <a:schemeClr val="dk1"/>
          </a:lnRef>
          <a:fillRef idx="0">
            <a:schemeClr val="dk1"/>
          </a:fillRef>
          <a:effectRef idx="2">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左大括号 27"/>
          <p:cNvSpPr/>
          <p:nvPr/>
        </p:nvSpPr>
        <p:spPr>
          <a:xfrm>
            <a:off x="5969818" y="4328444"/>
            <a:ext cx="196850" cy="595313"/>
          </a:xfrm>
          <a:prstGeom prst="leftBrace">
            <a:avLst>
              <a:gd name="adj1" fmla="val 61244"/>
              <a:gd name="adj2" fmla="val 47745"/>
            </a:avLst>
          </a:prstGeom>
        </p:spPr>
        <p:style>
          <a:lnRef idx="3">
            <a:schemeClr val="dk1"/>
          </a:lnRef>
          <a:fillRef idx="0">
            <a:schemeClr val="dk1"/>
          </a:fillRef>
          <a:effectRef idx="2">
            <a:schemeClr val="dk1"/>
          </a:effectRef>
          <a:fontRef idx="minor">
            <a:schemeClr val="tx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1991544" y="1340768"/>
            <a:ext cx="8493125" cy="473233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0" name="直接连接符 9"/>
          <p:cNvCxnSpPr/>
          <p:nvPr/>
        </p:nvCxnSpPr>
        <p:spPr>
          <a:xfrm>
            <a:off x="2944044" y="4058568"/>
            <a:ext cx="7540625"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724132" y="1626518"/>
            <a:ext cx="1628775" cy="522288"/>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fontAlgn="auto">
              <a:spcBef>
                <a:spcPts val="0"/>
              </a:spcBef>
              <a:spcAft>
                <a:spcPts val="0"/>
              </a:spcAft>
              <a:defRPr/>
            </a:pPr>
            <a:r>
              <a:rPr lang="zh-CN" altLang="en-US"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微观结构</a:t>
            </a:r>
          </a:p>
        </p:txBody>
      </p:sp>
      <p:sp>
        <p:nvSpPr>
          <p:cNvPr id="33" name="TextBox 32"/>
          <p:cNvSpPr txBox="1"/>
          <p:nvPr/>
        </p:nvSpPr>
        <p:spPr>
          <a:xfrm>
            <a:off x="8635232" y="4661818"/>
            <a:ext cx="1627187" cy="522288"/>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fontAlgn="auto">
              <a:spcBef>
                <a:spcPts val="0"/>
              </a:spcBef>
              <a:spcAft>
                <a:spcPts val="0"/>
              </a:spcAft>
              <a:defRPr/>
            </a:pPr>
            <a:r>
              <a:rPr lang="zh-CN" altLang="en-US" sz="2800" b="1" dirty="0">
                <a:solidFill>
                  <a:srgbClr val="0000FF"/>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宏观结构</a:t>
            </a:r>
          </a:p>
        </p:txBody>
      </p:sp>
      <p:cxnSp>
        <p:nvCxnSpPr>
          <p:cNvPr id="3" name="直接连接符 2"/>
          <p:cNvCxnSpPr/>
          <p:nvPr/>
        </p:nvCxnSpPr>
        <p:spPr>
          <a:xfrm>
            <a:off x="3664768" y="3553743"/>
            <a:ext cx="62436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直接箭头连接符 4"/>
          <p:cNvCxnSpPr/>
          <p:nvPr/>
        </p:nvCxnSpPr>
        <p:spPr>
          <a:xfrm flipV="1">
            <a:off x="8395518" y="3171156"/>
            <a:ext cx="0" cy="3111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4" name="直接箭头连接符 33"/>
          <p:cNvCxnSpPr/>
          <p:nvPr/>
        </p:nvCxnSpPr>
        <p:spPr>
          <a:xfrm>
            <a:off x="8395518" y="3698207"/>
            <a:ext cx="0" cy="3651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8900344" y="3040981"/>
            <a:ext cx="803275" cy="46196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zh-CN" altLang="en-US" sz="2400" b="1"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化学</a:t>
            </a:r>
          </a:p>
        </p:txBody>
      </p:sp>
      <p:sp>
        <p:nvSpPr>
          <p:cNvPr id="36" name="TextBox 35"/>
          <p:cNvSpPr txBox="1"/>
          <p:nvPr/>
        </p:nvSpPr>
        <p:spPr>
          <a:xfrm>
            <a:off x="8900344" y="3828382"/>
            <a:ext cx="803275" cy="46037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zh-CN" altLang="en-US" sz="2400" b="1"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物理</a:t>
            </a:r>
          </a:p>
        </p:txBody>
      </p:sp>
    </p:spTree>
    <p:extLst>
      <p:ext uri="{BB962C8B-B14F-4D97-AF65-F5344CB8AC3E}">
        <p14:creationId xmlns:p14="http://schemas.microsoft.com/office/powerpoint/2010/main" val="42341146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latin typeface="Times New Roman" panose="02020603050405020304" pitchFamily="18" charset="0"/>
                <a:ea typeface="黑体" panose="02010609060101010101" pitchFamily="49" charset="-122"/>
                <a:cs typeface="Times New Roman" panose="02020603050405020304" pitchFamily="18" charset="0"/>
              </a:rPr>
              <a:pPr>
                <a:defRPr/>
              </a:pPr>
              <a:t>20</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00" name="Rectangle 5"/>
          <p:cNvSpPr>
            <a:spLocks noChangeArrowheads="1"/>
          </p:cNvSpPr>
          <p:nvPr/>
        </p:nvSpPr>
        <p:spPr bwMode="auto">
          <a:xfrm>
            <a:off x="384175" y="90922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4101" name="矩形 10"/>
          <p:cNvSpPr>
            <a:spLocks noChangeArrowheads="1"/>
          </p:cNvSpPr>
          <p:nvPr/>
        </p:nvSpPr>
        <p:spPr bwMode="auto">
          <a:xfrm>
            <a:off x="2567608" y="343057"/>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Chapter 2. Stepwise Polymerization</a:t>
            </a:r>
          </a:p>
        </p:txBody>
      </p:sp>
      <p:sp>
        <p:nvSpPr>
          <p:cNvPr id="9" name="Rectangle 5"/>
          <p:cNvSpPr>
            <a:spLocks noChangeArrowheads="1"/>
          </p:cNvSpPr>
          <p:nvPr/>
        </p:nvSpPr>
        <p:spPr bwMode="auto">
          <a:xfrm>
            <a:off x="4067039" y="1352938"/>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逐步聚合反应的</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种类 </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(II)</a:t>
            </a:r>
            <a:endPar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84175" y="1876812"/>
            <a:ext cx="11544473" cy="1471172"/>
          </a:xfrm>
          <a:prstGeom prst="rect">
            <a:avLst/>
          </a:prstGeom>
        </p:spPr>
        <p:txBody>
          <a:bodyPr wrap="square">
            <a:spAutoFit/>
          </a:bodyPr>
          <a:lstStyle/>
          <a:p>
            <a:pPr>
              <a:lnSpc>
                <a:spcPct val="90000"/>
              </a:lnSpc>
              <a:buFont typeface="Wingdings" pitchFamily="2" charset="2"/>
              <a:buNone/>
            </a:pPr>
            <a:r>
              <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）线形逐步聚合反应</a:t>
            </a:r>
          </a:p>
          <a:p>
            <a:pPr>
              <a:lnSpc>
                <a:spcPct val="90000"/>
              </a:lnSpc>
              <a:spcBef>
                <a:spcPct val="50000"/>
              </a:spcBef>
              <a:buFontTx/>
              <a:buNone/>
            </a:pPr>
            <a:r>
              <a:rPr kumimoji="1" lang="zh-CN" altLang="en-US" sz="28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参与反应的每种单体只含</a:t>
            </a:r>
            <a:r>
              <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两个功能基</a:t>
            </a:r>
            <a:r>
              <a:rPr kumimoji="1" lang="zh-CN" altLang="en-US" sz="28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，聚合产物分子链只会向两个方向增长，生成</a:t>
            </a:r>
            <a:r>
              <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线形高分子</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 name="Rectangle 3"/>
          <p:cNvSpPr txBox="1">
            <a:spLocks noChangeArrowheads="1"/>
          </p:cNvSpPr>
          <p:nvPr/>
        </p:nvSpPr>
        <p:spPr>
          <a:xfrm>
            <a:off x="470083" y="3997755"/>
            <a:ext cx="11424592" cy="2547392"/>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50000"/>
              </a:spcBef>
              <a:buFontTx/>
              <a:buNone/>
            </a:pPr>
            <a:r>
              <a:rPr kumimoji="1" lang="en-US" altLang="zh-CN"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 不平衡反应</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：即聚合反应本身是平衡反应，但在实施聚合反应时，人为地使聚合产物从反应体系中迅速析出或随时除去聚合反应伴生的小分子，使可逆反应失去条件。</a:t>
            </a:r>
          </a:p>
          <a:p>
            <a:pPr>
              <a:spcBef>
                <a:spcPct val="50000"/>
              </a:spcBef>
              <a:buFontTx/>
              <a:buNone/>
            </a:pPr>
            <a:endParaRPr kumimoji="1" lang="zh-CN" altLang="en-US"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50000"/>
              </a:spcBef>
              <a:buFontTx/>
              <a:buNone/>
            </a:pPr>
            <a:endParaRPr kumimoji="1" lang="zh-CN" altLang="en-US" sz="2800" b="1" dirty="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itchFamily="2" charset="2"/>
              <a:buNone/>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5295502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21</a:t>
            </a:fld>
            <a:endParaRPr lang="zh-CN" altLang="en-US"/>
          </a:p>
        </p:txBody>
      </p:sp>
      <p:sp>
        <p:nvSpPr>
          <p:cNvPr id="4100" name="Rectangle 5"/>
          <p:cNvSpPr>
            <a:spLocks noChangeArrowheads="1"/>
          </p:cNvSpPr>
          <p:nvPr/>
        </p:nvSpPr>
        <p:spPr bwMode="auto">
          <a:xfrm>
            <a:off x="551384" y="87043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2.1 </a:t>
            </a:r>
            <a:r>
              <a:rPr lang="zh-CN" altLang="en-US" sz="2800" b="1" dirty="0">
                <a:solidFill>
                  <a:srgbClr val="CC3300"/>
                </a:solidFill>
                <a:latin typeface="Adobe 楷体 Std R" pitchFamily="18" charset="-122"/>
                <a:ea typeface="Adobe 楷体 Std R" pitchFamily="18" charset="-122"/>
              </a:rPr>
              <a:t>概述</a:t>
            </a:r>
          </a:p>
        </p:txBody>
      </p:sp>
      <p:sp>
        <p:nvSpPr>
          <p:cNvPr id="4101" name="矩形 10"/>
          <p:cNvSpPr>
            <a:spLocks noChangeArrowheads="1"/>
          </p:cNvSpPr>
          <p:nvPr/>
        </p:nvSpPr>
        <p:spPr bwMode="auto">
          <a:xfrm>
            <a:off x="2553236" y="243588"/>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9" name="Rectangle 5"/>
          <p:cNvSpPr>
            <a:spLocks noChangeArrowheads="1"/>
          </p:cNvSpPr>
          <p:nvPr/>
        </p:nvSpPr>
        <p:spPr bwMode="auto">
          <a:xfrm>
            <a:off x="4067039" y="1352938"/>
            <a:ext cx="475034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zh-CN" altLang="en-US" sz="2800" b="1" dirty="0">
                <a:latin typeface="Adobe 楷体 Std R" pitchFamily="18" charset="-122"/>
                <a:ea typeface="Adobe 楷体 Std R" pitchFamily="18" charset="-122"/>
              </a:rPr>
              <a:t>逐步聚合反应的</a:t>
            </a:r>
            <a:r>
              <a:rPr lang="zh-CN" altLang="en-US" sz="2800" b="1" dirty="0">
                <a:solidFill>
                  <a:srgbClr val="FF0000"/>
                </a:solidFill>
                <a:latin typeface="Adobe 楷体 Std R" pitchFamily="18" charset="-122"/>
                <a:ea typeface="Adobe 楷体 Std R" pitchFamily="18" charset="-122"/>
              </a:rPr>
              <a:t>种类 </a:t>
            </a:r>
            <a:r>
              <a:rPr lang="en-US" altLang="zh-CN" sz="2800" b="1" dirty="0">
                <a:solidFill>
                  <a:srgbClr val="FF0000"/>
                </a:solidFill>
                <a:latin typeface="Adobe 楷体 Std R" pitchFamily="18" charset="-122"/>
                <a:ea typeface="Adobe 楷体 Std R" pitchFamily="18" charset="-122"/>
              </a:rPr>
              <a:t>(II)</a:t>
            </a:r>
            <a:endParaRPr lang="zh-CN" altLang="en-US" sz="2800" b="1" dirty="0">
              <a:solidFill>
                <a:srgbClr val="FF0000"/>
              </a:solidFill>
              <a:latin typeface="Adobe 楷体 Std R" pitchFamily="18" charset="-122"/>
              <a:ea typeface="Adobe 楷体 Std R" pitchFamily="18" charset="-122"/>
            </a:endParaRPr>
          </a:p>
        </p:txBody>
      </p:sp>
      <p:sp>
        <p:nvSpPr>
          <p:cNvPr id="4" name="矩形 3"/>
          <p:cNvSpPr/>
          <p:nvPr/>
        </p:nvSpPr>
        <p:spPr>
          <a:xfrm>
            <a:off x="979998" y="2113242"/>
            <a:ext cx="10516601" cy="1754326"/>
          </a:xfrm>
          <a:prstGeom prst="rect">
            <a:avLst/>
          </a:prstGeom>
        </p:spPr>
        <p:txBody>
          <a:bodyPr wrap="square">
            <a:spAutoFit/>
          </a:bodyPr>
          <a:lstStyle/>
          <a:p>
            <a:pPr>
              <a:lnSpc>
                <a:spcPct val="150000"/>
              </a:lnSpc>
              <a:spcBef>
                <a:spcPct val="50000"/>
              </a:spcBef>
              <a:buFontTx/>
              <a:buNone/>
            </a:pPr>
            <a:r>
              <a:rPr kumimoji="1" lang="zh-CN" altLang="en-US" sz="2400" dirty="0">
                <a:solidFill>
                  <a:srgbClr val="FF3300"/>
                </a:solidFill>
                <a:latin typeface="Adobe 楷体 Std R" pitchFamily="18" charset="-122"/>
                <a:ea typeface="Adobe 楷体 Std R" pitchFamily="18" charset="-122"/>
              </a:rPr>
              <a:t>（</a:t>
            </a:r>
            <a:r>
              <a:rPr kumimoji="1" lang="en-US" altLang="zh-CN" sz="2400" dirty="0">
                <a:solidFill>
                  <a:srgbClr val="FF3300"/>
                </a:solidFill>
                <a:latin typeface="Adobe 楷体 Std R" pitchFamily="18" charset="-122"/>
                <a:ea typeface="Adobe 楷体 Std R" pitchFamily="18" charset="-122"/>
              </a:rPr>
              <a:t>2</a:t>
            </a:r>
            <a:r>
              <a:rPr kumimoji="1" lang="zh-CN" altLang="en-US" sz="2400" dirty="0">
                <a:solidFill>
                  <a:srgbClr val="FF3300"/>
                </a:solidFill>
                <a:latin typeface="Adobe 楷体 Std R" pitchFamily="18" charset="-122"/>
                <a:ea typeface="Adobe 楷体 Std R" pitchFamily="18" charset="-122"/>
              </a:rPr>
              <a:t>）非线形逐步聚合反应</a:t>
            </a:r>
            <a:endParaRPr kumimoji="1" lang="zh-CN" altLang="en-US" sz="2400" baseline="30000" dirty="0">
              <a:solidFill>
                <a:srgbClr val="FF3300"/>
              </a:solidFill>
              <a:latin typeface="Adobe 楷体 Std R" pitchFamily="18" charset="-122"/>
              <a:ea typeface="Adobe 楷体 Std R" pitchFamily="18" charset="-122"/>
            </a:endParaRPr>
          </a:p>
          <a:p>
            <a:pPr>
              <a:lnSpc>
                <a:spcPct val="150000"/>
              </a:lnSpc>
              <a:buFont typeface="Wingdings" pitchFamily="2" charset="2"/>
              <a:buNone/>
            </a:pPr>
            <a:r>
              <a:rPr kumimoji="1" lang="zh-CN" altLang="en-US" sz="2400" dirty="0">
                <a:solidFill>
                  <a:srgbClr val="000099"/>
                </a:solidFill>
                <a:latin typeface="Adobe 楷体 Std R" pitchFamily="18" charset="-122"/>
                <a:ea typeface="Adobe 楷体 Std R" pitchFamily="18" charset="-122"/>
              </a:rPr>
              <a:t>      </a:t>
            </a:r>
            <a:r>
              <a:rPr kumimoji="1" lang="zh-CN" altLang="en-US" sz="2400" dirty="0">
                <a:solidFill>
                  <a:srgbClr val="0000FF"/>
                </a:solidFill>
                <a:latin typeface="Adobe 楷体 Std R" pitchFamily="18" charset="-122"/>
                <a:ea typeface="Adobe 楷体 Std R" pitchFamily="18" charset="-122"/>
              </a:rPr>
              <a:t>聚合产物的分子链形态不是线形的，而是支化或交联型的。聚合体系中必须含有带</a:t>
            </a:r>
            <a:r>
              <a:rPr kumimoji="1" lang="zh-CN" altLang="en-US" sz="2400" dirty="0">
                <a:solidFill>
                  <a:srgbClr val="FF3300"/>
                </a:solidFill>
                <a:latin typeface="Adobe 楷体 Std R" pitchFamily="18" charset="-122"/>
                <a:ea typeface="Adobe 楷体 Std R" pitchFamily="18" charset="-122"/>
              </a:rPr>
              <a:t>两个以上功能基</a:t>
            </a:r>
            <a:r>
              <a:rPr kumimoji="1" lang="zh-CN" altLang="en-US" sz="2400" dirty="0">
                <a:solidFill>
                  <a:srgbClr val="0000FF"/>
                </a:solidFill>
                <a:latin typeface="Adobe 楷体 Std R" pitchFamily="18" charset="-122"/>
                <a:ea typeface="Adobe 楷体 Std R" pitchFamily="18" charset="-122"/>
              </a:rPr>
              <a:t>的单体。</a:t>
            </a:r>
          </a:p>
        </p:txBody>
      </p:sp>
      <p:sp>
        <p:nvSpPr>
          <p:cNvPr id="7" name="Text Box 4"/>
          <p:cNvSpPr txBox="1">
            <a:spLocks noChangeArrowheads="1"/>
          </p:cNvSpPr>
          <p:nvPr/>
        </p:nvSpPr>
        <p:spPr bwMode="auto">
          <a:xfrm>
            <a:off x="2086217" y="5446143"/>
            <a:ext cx="148911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逐步聚合</a:t>
            </a:r>
          </a:p>
        </p:txBody>
      </p:sp>
      <p:sp>
        <p:nvSpPr>
          <p:cNvPr id="8" name="Line 5"/>
          <p:cNvSpPr>
            <a:spLocks noChangeShapeType="1"/>
          </p:cNvSpPr>
          <p:nvPr/>
        </p:nvSpPr>
        <p:spPr bwMode="auto">
          <a:xfrm>
            <a:off x="3575331" y="5698554"/>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0" name="Line 6"/>
          <p:cNvSpPr>
            <a:spLocks noChangeShapeType="1"/>
          </p:cNvSpPr>
          <p:nvPr/>
        </p:nvSpPr>
        <p:spPr bwMode="auto">
          <a:xfrm flipV="1">
            <a:off x="3956332" y="5165155"/>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1" name="Line 7"/>
          <p:cNvSpPr>
            <a:spLocks noChangeShapeType="1"/>
          </p:cNvSpPr>
          <p:nvPr/>
        </p:nvSpPr>
        <p:spPr bwMode="auto">
          <a:xfrm>
            <a:off x="3956331" y="5165154"/>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2" name="Text Box 8"/>
          <p:cNvSpPr txBox="1">
            <a:spLocks noChangeArrowheads="1"/>
          </p:cNvSpPr>
          <p:nvPr/>
        </p:nvSpPr>
        <p:spPr bwMode="auto">
          <a:xfrm>
            <a:off x="4261131" y="4993705"/>
            <a:ext cx="21336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dirty="0">
                <a:solidFill>
                  <a:srgbClr val="0000CC"/>
                </a:solidFill>
                <a:latin typeface="Adobe 楷体 Std R" pitchFamily="18" charset="-122"/>
                <a:ea typeface="Adobe 楷体 Std R" pitchFamily="18" charset="-122"/>
              </a:rPr>
              <a:t>线形逐步聚合</a:t>
            </a:r>
          </a:p>
        </p:txBody>
      </p:sp>
      <p:sp>
        <p:nvSpPr>
          <p:cNvPr id="13" name="Line 9"/>
          <p:cNvSpPr>
            <a:spLocks noChangeShapeType="1"/>
          </p:cNvSpPr>
          <p:nvPr/>
        </p:nvSpPr>
        <p:spPr bwMode="auto">
          <a:xfrm>
            <a:off x="3956332" y="5698555"/>
            <a:ext cx="1587" cy="5683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4" name="Line 10"/>
          <p:cNvSpPr>
            <a:spLocks noChangeShapeType="1"/>
          </p:cNvSpPr>
          <p:nvPr/>
        </p:nvSpPr>
        <p:spPr bwMode="auto">
          <a:xfrm>
            <a:off x="3956331" y="6260529"/>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5" name="Text Box 11"/>
          <p:cNvSpPr txBox="1">
            <a:spLocks noChangeArrowheads="1"/>
          </p:cNvSpPr>
          <p:nvPr/>
        </p:nvSpPr>
        <p:spPr bwMode="auto">
          <a:xfrm>
            <a:off x="4261131" y="6063680"/>
            <a:ext cx="2549525"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非线形逐步聚合</a:t>
            </a:r>
          </a:p>
        </p:txBody>
      </p:sp>
      <p:sp>
        <p:nvSpPr>
          <p:cNvPr id="16" name="Line 13"/>
          <p:cNvSpPr>
            <a:spLocks noChangeShapeType="1"/>
          </p:cNvSpPr>
          <p:nvPr/>
        </p:nvSpPr>
        <p:spPr bwMode="auto">
          <a:xfrm flipV="1">
            <a:off x="6810656" y="4849242"/>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7" name="Line 14"/>
          <p:cNvSpPr>
            <a:spLocks noChangeShapeType="1"/>
          </p:cNvSpPr>
          <p:nvPr/>
        </p:nvSpPr>
        <p:spPr bwMode="auto">
          <a:xfrm>
            <a:off x="6810656" y="4849242"/>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8" name="Line 15"/>
          <p:cNvSpPr>
            <a:spLocks noChangeShapeType="1"/>
          </p:cNvSpPr>
          <p:nvPr/>
        </p:nvSpPr>
        <p:spPr bwMode="auto">
          <a:xfrm flipV="1">
            <a:off x="6807481" y="5225479"/>
            <a:ext cx="0" cy="3810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19" name="Line 16"/>
          <p:cNvSpPr>
            <a:spLocks noChangeShapeType="1"/>
          </p:cNvSpPr>
          <p:nvPr/>
        </p:nvSpPr>
        <p:spPr bwMode="auto">
          <a:xfrm>
            <a:off x="6810656" y="5612829"/>
            <a:ext cx="304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sp>
        <p:nvSpPr>
          <p:cNvPr id="20" name="Text Box 17"/>
          <p:cNvSpPr txBox="1">
            <a:spLocks noChangeArrowheads="1"/>
          </p:cNvSpPr>
          <p:nvPr/>
        </p:nvSpPr>
        <p:spPr bwMode="auto">
          <a:xfrm>
            <a:off x="7113868" y="4604768"/>
            <a:ext cx="2743200" cy="46672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平衡线形逐步聚合</a:t>
            </a:r>
          </a:p>
        </p:txBody>
      </p:sp>
      <p:sp>
        <p:nvSpPr>
          <p:cNvPr id="21" name="Text Box 18"/>
          <p:cNvSpPr txBox="1">
            <a:spLocks noChangeArrowheads="1"/>
          </p:cNvSpPr>
          <p:nvPr/>
        </p:nvSpPr>
        <p:spPr bwMode="auto">
          <a:xfrm>
            <a:off x="7128156" y="5385818"/>
            <a:ext cx="3094767" cy="461665"/>
          </a:xfrm>
          <a:prstGeom prst="rect">
            <a:avLst/>
          </a:prstGeom>
          <a:noFill/>
          <a:ln w="9525">
            <a:solidFill>
              <a:srgbClr val="0000FF"/>
            </a:solidFill>
            <a:miter lim="800000"/>
            <a:headEnd/>
            <a:tailEnd/>
          </a:ln>
          <a:effectLst/>
          <a:extLst>
            <a:ext uri="{909E8E84-426E-40DD-AFC4-6F175D3DCCD1}">
              <a14:hiddenFill xmlns:a14="http://schemas.microsoft.com/office/drawing/2010/main">
                <a:gradFill rotWithShape="0">
                  <a:gsLst>
                    <a:gs pos="0">
                      <a:srgbClr val="66FFFF"/>
                    </a:gs>
                    <a:gs pos="50000">
                      <a:srgbClr val="FFFFFF"/>
                    </a:gs>
                    <a:gs pos="100000">
                      <a:srgbClr val="66FF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solidFill>
                  <a:srgbClr val="0000CC"/>
                </a:solidFill>
                <a:latin typeface="Adobe 楷体 Std R" pitchFamily="18" charset="-122"/>
                <a:ea typeface="Adobe 楷体 Std R" pitchFamily="18" charset="-122"/>
              </a:rPr>
              <a:t>不平衡线形逐步聚合</a:t>
            </a:r>
          </a:p>
        </p:txBody>
      </p:sp>
      <p:sp>
        <p:nvSpPr>
          <p:cNvPr id="22" name="Line 20"/>
          <p:cNvSpPr>
            <a:spLocks noChangeShapeType="1"/>
          </p:cNvSpPr>
          <p:nvPr/>
        </p:nvSpPr>
        <p:spPr bwMode="auto">
          <a:xfrm>
            <a:off x="6409018" y="5231829"/>
            <a:ext cx="3810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dobe 楷体 Std R" pitchFamily="18" charset="-122"/>
              <a:ea typeface="Adobe 楷体 Std R" pitchFamily="18"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802924"/>
              </p:ext>
            </p:extLst>
          </p:nvPr>
        </p:nvGraphicFramePr>
        <p:xfrm>
          <a:off x="3143673" y="1937238"/>
          <a:ext cx="4672013" cy="2536825"/>
        </p:xfrm>
        <a:graphic>
          <a:graphicData uri="http://schemas.openxmlformats.org/presentationml/2006/ole">
            <mc:AlternateContent xmlns:mc="http://schemas.openxmlformats.org/markup-compatibility/2006">
              <mc:Choice xmlns:v="urn:schemas-microsoft-com:vml" Requires="v">
                <p:oleObj spid="_x0000_s97311" name="CS ChemDraw Drawing" r:id="rId3" imgW="4672266" imgH="2537178" progId="ChemDraw.Document.6.0">
                  <p:embed/>
                </p:oleObj>
              </mc:Choice>
              <mc:Fallback>
                <p:oleObj name="CS ChemDraw Drawing" r:id="rId3" imgW="4672266" imgH="2537178" progId="ChemDraw.Document.6.0">
                  <p:embed/>
                  <p:pic>
                    <p:nvPicPr>
                      <p:cNvPr id="0" name=""/>
                      <p:cNvPicPr/>
                      <p:nvPr/>
                    </p:nvPicPr>
                    <p:blipFill>
                      <a:blip r:embed="rId4"/>
                      <a:stretch>
                        <a:fillRect/>
                      </a:stretch>
                    </p:blipFill>
                    <p:spPr>
                      <a:xfrm>
                        <a:off x="3143673" y="1937238"/>
                        <a:ext cx="4672013" cy="2536825"/>
                      </a:xfrm>
                      <a:prstGeom prst="rect">
                        <a:avLst/>
                      </a:prstGeom>
                    </p:spPr>
                  </p:pic>
                </p:oleObj>
              </mc:Fallback>
            </mc:AlternateContent>
          </a:graphicData>
        </a:graphic>
      </p:graphicFrame>
    </p:spTree>
    <p:extLst>
      <p:ext uri="{BB962C8B-B14F-4D97-AF65-F5344CB8AC3E}">
        <p14:creationId xmlns:p14="http://schemas.microsoft.com/office/powerpoint/2010/main" val="39350031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000"/>
                                        <p:tgtEl>
                                          <p:spTgt spid="3"/>
                                        </p:tgtEl>
                                      </p:cBhvr>
                                    </p:animEffect>
                                    <p:anim calcmode="lin" valueType="num">
                                      <p:cBhvr>
                                        <p:cTn id="59" dur="1000" fill="hold"/>
                                        <p:tgtEl>
                                          <p:spTgt spid="3"/>
                                        </p:tgtEl>
                                        <p:attrNameLst>
                                          <p:attrName>ppt_x</p:attrName>
                                        </p:attrNameLst>
                                      </p:cBhvr>
                                      <p:tavLst>
                                        <p:tav tm="0">
                                          <p:val>
                                            <p:strVal val="#ppt_x"/>
                                          </p:val>
                                        </p:tav>
                                        <p:tav tm="100000">
                                          <p:val>
                                            <p:strVal val="#ppt_x"/>
                                          </p:val>
                                        </p:tav>
                                      </p:tavLst>
                                    </p:anim>
                                    <p:anim calcmode="lin" valueType="num">
                                      <p:cBhvr>
                                        <p:cTn id="6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22</a:t>
            </a:fld>
            <a:endParaRPr lang="zh-CN" altLang="en-US"/>
          </a:p>
        </p:txBody>
      </p:sp>
      <p:sp>
        <p:nvSpPr>
          <p:cNvPr id="4100" name="Rectangle 5"/>
          <p:cNvSpPr>
            <a:spLocks noChangeArrowheads="1"/>
          </p:cNvSpPr>
          <p:nvPr/>
        </p:nvSpPr>
        <p:spPr bwMode="auto">
          <a:xfrm>
            <a:off x="364879" y="118772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2.2 </a:t>
            </a:r>
            <a:r>
              <a:rPr lang="zh-CN" altLang="en-US" sz="2800" b="1" dirty="0">
                <a:solidFill>
                  <a:srgbClr val="CC3300"/>
                </a:solidFill>
                <a:latin typeface="Adobe 楷体 Std R" pitchFamily="18" charset="-122"/>
                <a:ea typeface="Adobe 楷体 Std R" pitchFamily="18" charset="-122"/>
              </a:rPr>
              <a:t>缩聚反应</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582157" y="1755450"/>
            <a:ext cx="11161240" cy="149408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b="1" dirty="0">
                <a:solidFill>
                  <a:srgbClr val="9900CC"/>
                </a:solidFill>
                <a:latin typeface="Adobe 楷体 Std R" pitchFamily="18" charset="-122"/>
                <a:ea typeface="Adobe 楷体 Std R" pitchFamily="18" charset="-122"/>
              </a:rPr>
              <a:t>1)</a:t>
            </a:r>
            <a:r>
              <a:rPr lang="zh-CN" altLang="en-US" b="1" dirty="0">
                <a:solidFill>
                  <a:srgbClr val="9900CC"/>
                </a:solidFill>
                <a:latin typeface="Adobe 楷体 Std R" pitchFamily="18" charset="-122"/>
                <a:ea typeface="Adobe 楷体 Std R" pitchFamily="18" charset="-122"/>
              </a:rPr>
              <a:t>缩合反应</a:t>
            </a:r>
          </a:p>
          <a:p>
            <a:pPr marL="609600" indent="-609600">
              <a:buNone/>
            </a:pPr>
            <a:r>
              <a:rPr lang="zh-CN" altLang="en-US" sz="2800" b="1" dirty="0">
                <a:solidFill>
                  <a:srgbClr val="9900CC"/>
                </a:solidFill>
                <a:latin typeface="Adobe 楷体 Std R" pitchFamily="18" charset="-122"/>
                <a:ea typeface="Adobe 楷体 Std R" pitchFamily="18" charset="-122"/>
              </a:rPr>
              <a:t>       </a:t>
            </a:r>
            <a:r>
              <a:rPr lang="zh-CN" altLang="en-US" sz="2800" b="1" dirty="0">
                <a:solidFill>
                  <a:srgbClr val="0000FF"/>
                </a:solidFill>
                <a:latin typeface="Adobe 楷体 Std R" pitchFamily="18" charset="-122"/>
                <a:ea typeface="Adobe 楷体 Std R" pitchFamily="18" charset="-122"/>
              </a:rPr>
              <a:t>在有机化学中，典型的缩合反应如醋酸和乙醇的酯化反应。除了得到主产物醋酸乙酯外，还有副产物水。</a:t>
            </a:r>
          </a:p>
        </p:txBody>
      </p:sp>
      <p:graphicFrame>
        <p:nvGraphicFramePr>
          <p:cNvPr id="8" name="Object 7"/>
          <p:cNvGraphicFramePr>
            <a:graphicFrameLocks noChangeAspect="1"/>
          </p:cNvGraphicFramePr>
          <p:nvPr>
            <p:extLst>
              <p:ext uri="{D42A27DB-BD31-4B8C-83A1-F6EECF244321}">
                <p14:modId xmlns:p14="http://schemas.microsoft.com/office/powerpoint/2010/main" val="1505723022"/>
              </p:ext>
            </p:extLst>
          </p:nvPr>
        </p:nvGraphicFramePr>
        <p:xfrm>
          <a:off x="3102077" y="3439789"/>
          <a:ext cx="6121400" cy="349250"/>
        </p:xfrm>
        <a:graphic>
          <a:graphicData uri="http://schemas.openxmlformats.org/presentationml/2006/ole">
            <mc:AlternateContent xmlns:mc="http://schemas.openxmlformats.org/markup-compatibility/2006">
              <mc:Choice xmlns:v="urn:schemas-microsoft-com:vml" Requires="v">
                <p:oleObj spid="_x0000_s57463" name="Document" r:id="rId3" imgW="3514680" imgH="200160" progId="ChemWindow.Document">
                  <p:embed/>
                </p:oleObj>
              </mc:Choice>
              <mc:Fallback>
                <p:oleObj name="Document" r:id="rId3" imgW="3514680" imgH="20016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077" y="3439789"/>
                        <a:ext cx="61214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1775520" y="5517233"/>
            <a:ext cx="8774514" cy="769441"/>
          </a:xfrm>
          <a:prstGeom prst="rect">
            <a:avLst/>
          </a:prstGeom>
        </p:spPr>
        <p:txBody>
          <a:bodyPr wrap="square">
            <a:spAutoFit/>
          </a:bodyPr>
          <a:lstStyle/>
          <a:p>
            <a:pPr marL="609600" indent="-609600"/>
            <a:r>
              <a:rPr lang="zh-CN" altLang="en-US" sz="2200" b="1" u="sng" dirty="0">
                <a:solidFill>
                  <a:srgbClr val="FF0000"/>
                </a:solidFill>
                <a:latin typeface="Times New Roman" panose="02020603050405020304" pitchFamily="18" charset="0"/>
                <a:ea typeface="Adobe 楷体 Std R" pitchFamily="18" charset="-122"/>
                <a:cs typeface="Times New Roman" panose="02020603050405020304" pitchFamily="18" charset="0"/>
              </a:rPr>
              <a:t>官能团</a:t>
            </a:r>
            <a:r>
              <a:rPr lang="en-US" altLang="zh-CN" sz="2200" b="1" u="sng" dirty="0">
                <a:solidFill>
                  <a:srgbClr val="FF0000"/>
                </a:solidFill>
                <a:latin typeface="Times New Roman" panose="02020603050405020304" pitchFamily="18" charset="0"/>
                <a:ea typeface="Adobe 楷体 Std R" pitchFamily="18" charset="-122"/>
                <a:cs typeface="Times New Roman" panose="02020603050405020304" pitchFamily="18" charset="0"/>
              </a:rPr>
              <a:t>(Functional Group)</a:t>
            </a:r>
            <a:r>
              <a:rPr lang="zh-CN" altLang="en-US" sz="2200" dirty="0">
                <a:latin typeface="Times New Roman" panose="02020603050405020304" pitchFamily="18" charset="0"/>
                <a:ea typeface="Adobe 楷体 Std R" pitchFamily="18" charset="-122"/>
                <a:cs typeface="Times New Roman" panose="02020603050405020304" pitchFamily="18" charset="0"/>
              </a:rPr>
              <a:t>：</a:t>
            </a:r>
            <a:r>
              <a:rPr lang="en-US" altLang="zh-CN" sz="2000" dirty="0">
                <a:latin typeface="Times New Roman" panose="02020603050405020304" pitchFamily="18" charset="0"/>
                <a:ea typeface="Adobe 楷体 Std R" pitchFamily="18" charset="-122"/>
                <a:cs typeface="Times New Roman" panose="02020603050405020304" pitchFamily="18" charset="0"/>
              </a:rPr>
              <a:t>OH, NH</a:t>
            </a:r>
            <a:r>
              <a:rPr lang="en-US" altLang="zh-CN" sz="2000" baseline="-25000" dirty="0">
                <a:latin typeface="Times New Roman" panose="02020603050405020304" pitchFamily="18" charset="0"/>
                <a:ea typeface="Adobe 楷体 Std R" pitchFamily="18" charset="-122"/>
                <a:cs typeface="Times New Roman" panose="02020603050405020304" pitchFamily="18" charset="0"/>
              </a:rPr>
              <a:t>2</a:t>
            </a:r>
            <a:r>
              <a:rPr lang="en-US" altLang="zh-CN" sz="2000" dirty="0">
                <a:latin typeface="Times New Roman" panose="02020603050405020304" pitchFamily="18" charset="0"/>
                <a:ea typeface="Adobe 楷体 Std R" pitchFamily="18" charset="-122"/>
                <a:cs typeface="Times New Roman" panose="02020603050405020304" pitchFamily="18" charset="0"/>
              </a:rPr>
              <a:t>, COOH, COOR, </a:t>
            </a:r>
            <a:r>
              <a:rPr lang="en-US" altLang="zh-CN" sz="2000" dirty="0" err="1">
                <a:latin typeface="Times New Roman" panose="02020603050405020304" pitchFamily="18" charset="0"/>
                <a:ea typeface="Adobe 楷体 Std R" pitchFamily="18" charset="-122"/>
                <a:cs typeface="Times New Roman" panose="02020603050405020304" pitchFamily="18" charset="0"/>
              </a:rPr>
              <a:t>COCl</a:t>
            </a:r>
            <a:r>
              <a:rPr lang="en-US" altLang="zh-CN" sz="2000" dirty="0">
                <a:latin typeface="Times New Roman" panose="02020603050405020304" pitchFamily="18" charset="0"/>
                <a:ea typeface="Adobe 楷体 Std R" pitchFamily="18" charset="-122"/>
                <a:cs typeface="Times New Roman" panose="02020603050405020304" pitchFamily="18" charset="0"/>
              </a:rPr>
              <a:t>, (CO)</a:t>
            </a:r>
            <a:r>
              <a:rPr lang="en-US" altLang="zh-CN" sz="2000" baseline="-25000" dirty="0">
                <a:latin typeface="Times New Roman" panose="02020603050405020304" pitchFamily="18" charset="0"/>
                <a:ea typeface="Adobe 楷体 Std R" pitchFamily="18" charset="-122"/>
                <a:cs typeface="Times New Roman" panose="02020603050405020304" pitchFamily="18" charset="0"/>
              </a:rPr>
              <a:t>2</a:t>
            </a:r>
            <a:r>
              <a:rPr lang="en-US" altLang="zh-CN" sz="2000" dirty="0">
                <a:latin typeface="Times New Roman" panose="02020603050405020304" pitchFamily="18" charset="0"/>
                <a:ea typeface="Adobe 楷体 Std R" pitchFamily="18" charset="-122"/>
                <a:cs typeface="Times New Roman" panose="02020603050405020304" pitchFamily="18" charset="0"/>
              </a:rPr>
              <a:t>O, SO</a:t>
            </a:r>
            <a:r>
              <a:rPr lang="en-US" altLang="zh-CN" sz="2000" baseline="-25000" dirty="0">
                <a:latin typeface="Times New Roman" panose="02020603050405020304" pitchFamily="18" charset="0"/>
                <a:ea typeface="Adobe 楷体 Std R" pitchFamily="18" charset="-122"/>
                <a:cs typeface="Times New Roman" panose="02020603050405020304" pitchFamily="18" charset="0"/>
              </a:rPr>
              <a:t>3</a:t>
            </a:r>
            <a:r>
              <a:rPr lang="en-US" altLang="zh-CN" sz="2000" dirty="0">
                <a:latin typeface="Times New Roman" panose="02020603050405020304" pitchFamily="18" charset="0"/>
                <a:ea typeface="Adobe 楷体 Std R" pitchFamily="18" charset="-122"/>
                <a:cs typeface="Times New Roman" panose="02020603050405020304" pitchFamily="18" charset="0"/>
              </a:rPr>
              <a:t>H</a:t>
            </a:r>
          </a:p>
          <a:p>
            <a:pPr marL="609600" indent="-609600"/>
            <a:r>
              <a:rPr lang="zh-CN" altLang="en-US" sz="2200" b="1" u="sng" dirty="0">
                <a:solidFill>
                  <a:srgbClr val="FF0000"/>
                </a:solidFill>
                <a:latin typeface="Times New Roman" panose="02020603050405020304" pitchFamily="18" charset="0"/>
                <a:ea typeface="Adobe 楷体 Std R" pitchFamily="18" charset="-122"/>
                <a:cs typeface="Times New Roman" panose="02020603050405020304" pitchFamily="18" charset="0"/>
              </a:rPr>
              <a:t>官能度</a:t>
            </a:r>
            <a:r>
              <a:rPr lang="en-US" altLang="zh-CN" sz="2200" b="1" u="sng" dirty="0">
                <a:solidFill>
                  <a:srgbClr val="FF0000"/>
                </a:solidFill>
                <a:latin typeface="Times New Roman" panose="02020603050405020304" pitchFamily="18" charset="0"/>
                <a:ea typeface="Adobe 楷体 Std R" pitchFamily="18" charset="-122"/>
                <a:cs typeface="Times New Roman" panose="02020603050405020304" pitchFamily="18" charset="0"/>
              </a:rPr>
              <a:t>(Functionality)</a:t>
            </a:r>
            <a:r>
              <a:rPr lang="zh-CN" altLang="en-US" sz="2200" dirty="0">
                <a:latin typeface="Times New Roman" panose="02020603050405020304" pitchFamily="18" charset="0"/>
                <a:ea typeface="Adobe 楷体 Std R" pitchFamily="18" charset="-122"/>
                <a:cs typeface="Times New Roman" panose="02020603050405020304" pitchFamily="18" charset="0"/>
              </a:rPr>
              <a:t>：反应物分子中能参与反应的官能团数。</a:t>
            </a:r>
          </a:p>
        </p:txBody>
      </p:sp>
      <p:sp>
        <p:nvSpPr>
          <p:cNvPr id="5" name="矩形 4"/>
          <p:cNvSpPr/>
          <p:nvPr/>
        </p:nvSpPr>
        <p:spPr>
          <a:xfrm>
            <a:off x="7968209" y="3789040"/>
            <a:ext cx="2199641" cy="430887"/>
          </a:xfrm>
          <a:prstGeom prst="rect">
            <a:avLst/>
          </a:prstGeom>
        </p:spPr>
        <p:txBody>
          <a:bodyPr wrap="none">
            <a:spAutoFit/>
          </a:bodyPr>
          <a:lstStyle/>
          <a:p>
            <a:r>
              <a:rPr lang="en-US" altLang="zh-CN" sz="2200" dirty="0">
                <a:solidFill>
                  <a:srgbClr val="0000FF"/>
                </a:solidFill>
                <a:latin typeface="Times New Roman" panose="02020603050405020304" pitchFamily="18" charset="0"/>
                <a:ea typeface="Adobe 楷体 Std R" pitchFamily="18" charset="-122"/>
                <a:cs typeface="Times New Roman" panose="02020603050405020304" pitchFamily="18" charset="0"/>
              </a:rPr>
              <a:t>1—1</a:t>
            </a:r>
            <a:r>
              <a:rPr lang="zh-CN" altLang="en-US" sz="2200" dirty="0">
                <a:solidFill>
                  <a:srgbClr val="0000FF"/>
                </a:solidFill>
                <a:latin typeface="Times New Roman" panose="02020603050405020304" pitchFamily="18" charset="0"/>
                <a:ea typeface="Adobe 楷体 Std R" pitchFamily="18" charset="-122"/>
                <a:cs typeface="Times New Roman" panose="02020603050405020304" pitchFamily="18" charset="0"/>
              </a:rPr>
              <a:t>官能度体系</a:t>
            </a:r>
            <a:endParaRPr lang="zh-CN" altLang="en-US" sz="2200" dirty="0">
              <a:latin typeface="Times New Roman" panose="02020603050405020304" pitchFamily="18" charset="0"/>
              <a:ea typeface="Adobe 楷体 Std R" pitchFamily="18" charset="-122"/>
              <a:cs typeface="Times New Roman" panose="02020603050405020304" pitchFamily="18" charset="0"/>
            </a:endParaRPr>
          </a:p>
        </p:txBody>
      </p:sp>
      <p:sp>
        <p:nvSpPr>
          <p:cNvPr id="11" name="矩形 10"/>
          <p:cNvSpPr/>
          <p:nvPr/>
        </p:nvSpPr>
        <p:spPr>
          <a:xfrm>
            <a:off x="7968208" y="4219927"/>
            <a:ext cx="2199641" cy="430887"/>
          </a:xfrm>
          <a:prstGeom prst="rect">
            <a:avLst/>
          </a:prstGeom>
        </p:spPr>
        <p:txBody>
          <a:bodyPr wrap="none">
            <a:spAutoFit/>
          </a:bodyPr>
          <a:lstStyle/>
          <a:p>
            <a:r>
              <a:rPr lang="en-US" altLang="zh-CN" sz="2200" dirty="0">
                <a:solidFill>
                  <a:srgbClr val="0000FF"/>
                </a:solidFill>
                <a:latin typeface="Times New Roman" panose="02020603050405020304" pitchFamily="18" charset="0"/>
                <a:ea typeface="Adobe 楷体 Std R" pitchFamily="18" charset="-122"/>
                <a:cs typeface="Times New Roman" panose="02020603050405020304" pitchFamily="18" charset="0"/>
              </a:rPr>
              <a:t>1—2</a:t>
            </a:r>
            <a:r>
              <a:rPr lang="zh-CN" altLang="en-US" sz="2200" dirty="0">
                <a:solidFill>
                  <a:srgbClr val="0000FF"/>
                </a:solidFill>
                <a:latin typeface="Times New Roman" panose="02020603050405020304" pitchFamily="18" charset="0"/>
                <a:ea typeface="Adobe 楷体 Std R" pitchFamily="18" charset="-122"/>
                <a:cs typeface="Times New Roman" panose="02020603050405020304" pitchFamily="18" charset="0"/>
              </a:rPr>
              <a:t>官能度体系</a:t>
            </a:r>
            <a:endParaRPr lang="zh-CN" altLang="en-US" sz="2200" dirty="0">
              <a:latin typeface="Times New Roman" panose="02020603050405020304" pitchFamily="18" charset="0"/>
              <a:ea typeface="Adobe 楷体 Std R" pitchFamily="18" charset="-122"/>
              <a:cs typeface="Times New Roman" panose="02020603050405020304" pitchFamily="18" charset="0"/>
            </a:endParaRPr>
          </a:p>
        </p:txBody>
      </p:sp>
      <p:sp>
        <p:nvSpPr>
          <p:cNvPr id="12" name="矩形 11"/>
          <p:cNvSpPr/>
          <p:nvPr/>
        </p:nvSpPr>
        <p:spPr>
          <a:xfrm>
            <a:off x="7968209" y="4694977"/>
            <a:ext cx="2199641" cy="430887"/>
          </a:xfrm>
          <a:prstGeom prst="rect">
            <a:avLst/>
          </a:prstGeom>
        </p:spPr>
        <p:txBody>
          <a:bodyPr wrap="none">
            <a:spAutoFit/>
          </a:bodyPr>
          <a:lstStyle/>
          <a:p>
            <a:r>
              <a:rPr lang="en-US" altLang="zh-CN" sz="2200" dirty="0">
                <a:solidFill>
                  <a:srgbClr val="0000FF"/>
                </a:solidFill>
                <a:latin typeface="Times New Roman" panose="02020603050405020304" pitchFamily="18" charset="0"/>
                <a:ea typeface="Adobe 楷体 Std R" pitchFamily="18" charset="-122"/>
                <a:cs typeface="Times New Roman" panose="02020603050405020304" pitchFamily="18" charset="0"/>
              </a:rPr>
              <a:t>1—3</a:t>
            </a:r>
            <a:r>
              <a:rPr lang="zh-CN" altLang="en-US" sz="2200" dirty="0">
                <a:solidFill>
                  <a:srgbClr val="0000FF"/>
                </a:solidFill>
                <a:latin typeface="Times New Roman" panose="02020603050405020304" pitchFamily="18" charset="0"/>
                <a:ea typeface="Adobe 楷体 Std R" pitchFamily="18" charset="-122"/>
                <a:cs typeface="Times New Roman" panose="02020603050405020304" pitchFamily="18" charset="0"/>
              </a:rPr>
              <a:t>官能度体系</a:t>
            </a:r>
            <a:endParaRPr lang="zh-CN" altLang="en-US" sz="2200" dirty="0">
              <a:latin typeface="Times New Roman" panose="02020603050405020304" pitchFamily="18" charset="0"/>
              <a:ea typeface="Adobe 楷体 Std R" pitchFamily="18" charset="-122"/>
              <a:cs typeface="Times New Roman" panose="02020603050405020304" pitchFamily="18" charset="0"/>
            </a:endParaRPr>
          </a:p>
        </p:txBody>
      </p:sp>
      <p:sp>
        <p:nvSpPr>
          <p:cNvPr id="6" name="矩形 5"/>
          <p:cNvSpPr/>
          <p:nvPr/>
        </p:nvSpPr>
        <p:spPr>
          <a:xfrm>
            <a:off x="2327195" y="4096815"/>
            <a:ext cx="5112568"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buFont typeface="Wingdings" pitchFamily="2" charset="2"/>
              <a:buNone/>
            </a:pPr>
            <a:r>
              <a:rPr lang="zh-CN" altLang="en-US" sz="2200" b="1" dirty="0">
                <a:latin typeface="Adobe 楷体 Std R" pitchFamily="18" charset="-122"/>
                <a:ea typeface="Adobe 楷体 Std R" pitchFamily="18" charset="-122"/>
              </a:rPr>
              <a:t>双组分体系中，只要反应体系中有一种原料是单官能度物质，无论其他原料的官能度为多少，都只能得到低分子产物。</a:t>
            </a:r>
          </a:p>
        </p:txBody>
      </p:sp>
      <p:sp>
        <p:nvSpPr>
          <p:cNvPr id="10" name="矩形 9"/>
          <p:cNvSpPr/>
          <p:nvPr/>
        </p:nvSpPr>
        <p:spPr>
          <a:xfrm>
            <a:off x="10040168" y="4189148"/>
            <a:ext cx="88036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Tree>
    <p:extLst>
      <p:ext uri="{BB962C8B-B14F-4D97-AF65-F5344CB8AC3E}">
        <p14:creationId xmlns:p14="http://schemas.microsoft.com/office/powerpoint/2010/main" val="110221393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2" grpId="0"/>
      <p:bldP spid="6"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23</a:t>
            </a:fld>
            <a:endParaRPr lang="zh-CN" altLang="en-US"/>
          </a:p>
        </p:txBody>
      </p:sp>
      <p:sp>
        <p:nvSpPr>
          <p:cNvPr id="4100" name="Rectangle 5"/>
          <p:cNvSpPr>
            <a:spLocks noChangeArrowheads="1"/>
          </p:cNvSpPr>
          <p:nvPr/>
        </p:nvSpPr>
        <p:spPr bwMode="auto">
          <a:xfrm>
            <a:off x="384175" y="1072343"/>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2.2 </a:t>
            </a:r>
            <a:r>
              <a:rPr lang="zh-CN" altLang="en-US" sz="2800" b="1" dirty="0">
                <a:solidFill>
                  <a:srgbClr val="CC3300"/>
                </a:solidFill>
                <a:latin typeface="Adobe 楷体 Std R" pitchFamily="18" charset="-122"/>
                <a:ea typeface="Adobe 楷体 Std R" pitchFamily="18" charset="-122"/>
              </a:rPr>
              <a:t>缩聚反应</a:t>
            </a:r>
          </a:p>
        </p:txBody>
      </p:sp>
      <p:sp>
        <p:nvSpPr>
          <p:cNvPr id="4101" name="矩形 10"/>
          <p:cNvSpPr>
            <a:spLocks noChangeArrowheads="1"/>
          </p:cNvSpPr>
          <p:nvPr/>
        </p:nvSpPr>
        <p:spPr bwMode="auto">
          <a:xfrm>
            <a:off x="2586597" y="30583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135561" y="182799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缩聚反应</a:t>
            </a:r>
          </a:p>
          <a:p>
            <a:pPr marL="609600" indent="-609600">
              <a:buNone/>
            </a:pPr>
            <a:r>
              <a:rPr lang="zh-CN" altLang="en-US" sz="2200" dirty="0">
                <a:solidFill>
                  <a:srgbClr val="9900CC"/>
                </a:solidFill>
                <a:latin typeface="Adobe 楷体 Std R" pitchFamily="18" charset="-122"/>
                <a:ea typeface="Adobe 楷体 Std R" pitchFamily="18" charset="-122"/>
              </a:rPr>
              <a:t>   若参与反应的物质均为二官能度的，则缩合反应转化为缩聚反应。</a:t>
            </a:r>
            <a:endParaRPr lang="zh-CN" altLang="en-US" sz="2200" dirty="0">
              <a:solidFill>
                <a:srgbClr val="0000FF"/>
              </a:solidFill>
              <a:latin typeface="Adobe 楷体 Std R" pitchFamily="18" charset="-122"/>
              <a:ea typeface="Adobe 楷体 Std R" pitchFamily="18" charset="-122"/>
            </a:endParaRPr>
          </a:p>
        </p:txBody>
      </p:sp>
      <p:graphicFrame>
        <p:nvGraphicFramePr>
          <p:cNvPr id="14" name="Object 4"/>
          <p:cNvGraphicFramePr>
            <a:graphicFrameLocks noChangeAspect="1"/>
          </p:cNvGraphicFramePr>
          <p:nvPr>
            <p:extLst>
              <p:ext uri="{D42A27DB-BD31-4B8C-83A1-F6EECF244321}">
                <p14:modId xmlns:p14="http://schemas.microsoft.com/office/powerpoint/2010/main" val="4186146494"/>
              </p:ext>
            </p:extLst>
          </p:nvPr>
        </p:nvGraphicFramePr>
        <p:xfrm>
          <a:off x="2642746" y="2853779"/>
          <a:ext cx="6048375" cy="514350"/>
        </p:xfrm>
        <a:graphic>
          <a:graphicData uri="http://schemas.openxmlformats.org/presentationml/2006/ole">
            <mc:AlternateContent xmlns:mc="http://schemas.openxmlformats.org/markup-compatibility/2006">
              <mc:Choice xmlns:v="urn:schemas-microsoft-com:vml" Requires="v">
                <p:oleObj spid="_x0000_s58834" name="CS ChemDraw Drawing" r:id="rId3" imgW="3888720" imgH="330120" progId="ChemDraw.Document.6.0">
                  <p:embed/>
                </p:oleObj>
              </mc:Choice>
              <mc:Fallback>
                <p:oleObj name="CS ChemDraw Drawing" r:id="rId3" imgW="3888720" imgH="33012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746" y="2853779"/>
                        <a:ext cx="60483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3583964248"/>
              </p:ext>
            </p:extLst>
          </p:nvPr>
        </p:nvGraphicFramePr>
        <p:xfrm>
          <a:off x="2642745" y="3717379"/>
          <a:ext cx="7200900" cy="779462"/>
        </p:xfrm>
        <a:graphic>
          <a:graphicData uri="http://schemas.openxmlformats.org/presentationml/2006/ole">
            <mc:AlternateContent xmlns:mc="http://schemas.openxmlformats.org/markup-compatibility/2006">
              <mc:Choice xmlns:v="urn:schemas-microsoft-com:vml" Requires="v">
                <p:oleObj spid="_x0000_s58835" name="CS ChemDraw Drawing" r:id="rId5" imgW="5369400" imgH="581400" progId="ChemDraw.Document.6.0">
                  <p:embed/>
                </p:oleObj>
              </mc:Choice>
              <mc:Fallback>
                <p:oleObj name="CS ChemDraw Drawing" r:id="rId5" imgW="5369400" imgH="581400"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745" y="3717379"/>
                        <a:ext cx="72009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3604319995"/>
              </p:ext>
            </p:extLst>
          </p:nvPr>
        </p:nvGraphicFramePr>
        <p:xfrm>
          <a:off x="2569721" y="4941341"/>
          <a:ext cx="6681787" cy="598488"/>
        </p:xfrm>
        <a:graphic>
          <a:graphicData uri="http://schemas.openxmlformats.org/presentationml/2006/ole">
            <mc:AlternateContent xmlns:mc="http://schemas.openxmlformats.org/markup-compatibility/2006">
              <mc:Choice xmlns:v="urn:schemas-microsoft-com:vml" Requires="v">
                <p:oleObj spid="_x0000_s58836" name="CS ChemDraw Drawing" r:id="rId7" imgW="4526280" imgH="406080" progId="ChemDraw.Document.6.0">
                  <p:embed/>
                </p:oleObj>
              </mc:Choice>
              <mc:Fallback>
                <p:oleObj name="CS ChemDraw Drawing" r:id="rId7" imgW="4526280" imgH="406080" progId="ChemDraw.Document.6.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9721" y="4941341"/>
                        <a:ext cx="6681787"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3473655167"/>
              </p:ext>
            </p:extLst>
          </p:nvPr>
        </p:nvGraphicFramePr>
        <p:xfrm>
          <a:off x="2642745" y="6165305"/>
          <a:ext cx="6337300" cy="536575"/>
        </p:xfrm>
        <a:graphic>
          <a:graphicData uri="http://schemas.openxmlformats.org/presentationml/2006/ole">
            <mc:AlternateContent xmlns:mc="http://schemas.openxmlformats.org/markup-compatibility/2006">
              <mc:Choice xmlns:v="urn:schemas-microsoft-com:vml" Requires="v">
                <p:oleObj spid="_x0000_s58837" name="CS ChemDraw Drawing" r:id="rId9" imgW="4561560" imgH="385920" progId="ChemDraw.Document.6.0">
                  <p:embed/>
                </p:oleObj>
              </mc:Choice>
              <mc:Fallback>
                <p:oleObj name="CS ChemDraw Drawing" r:id="rId9" imgW="4561560" imgH="385920" progId="ChemDraw.Document.6.0">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2745" y="6165305"/>
                        <a:ext cx="63373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0"/>
          <p:cNvSpPr txBox="1">
            <a:spLocks noChangeArrowheads="1"/>
          </p:cNvSpPr>
          <p:nvPr/>
        </p:nvSpPr>
        <p:spPr bwMode="auto">
          <a:xfrm>
            <a:off x="3722246" y="5446167"/>
            <a:ext cx="325437"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5000"/>
              </a:lnSpc>
              <a:spcBef>
                <a:spcPct val="40000"/>
              </a:spcBef>
            </a:pPr>
            <a:r>
              <a:rPr kumimoji="1" lang="zh-CN" altLang="en-US" sz="1600" b="1" dirty="0">
                <a:solidFill>
                  <a:srgbClr val="000099"/>
                </a:solidFill>
                <a:latin typeface="Times New Roman" pitchFamily="18" charset="0"/>
              </a:rPr>
              <a:t>。。。</a:t>
            </a:r>
          </a:p>
        </p:txBody>
      </p:sp>
      <p:sp>
        <p:nvSpPr>
          <p:cNvPr id="19" name="Text Box 11"/>
          <p:cNvSpPr txBox="1">
            <a:spLocks noChangeArrowheads="1"/>
          </p:cNvSpPr>
          <p:nvPr/>
        </p:nvSpPr>
        <p:spPr bwMode="auto">
          <a:xfrm>
            <a:off x="8114857" y="5446167"/>
            <a:ext cx="32543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5000"/>
              </a:lnSpc>
              <a:spcBef>
                <a:spcPct val="40000"/>
              </a:spcBef>
            </a:pPr>
            <a:r>
              <a:rPr kumimoji="1" lang="zh-CN" altLang="en-US" sz="1600" b="1">
                <a:solidFill>
                  <a:srgbClr val="000099"/>
                </a:solidFill>
                <a:latin typeface="Times New Roman" pitchFamily="18" charset="0"/>
              </a:rPr>
              <a:t>。。。</a:t>
            </a:r>
          </a:p>
        </p:txBody>
      </p:sp>
      <p:sp>
        <p:nvSpPr>
          <p:cNvPr id="21" name="矩形 20"/>
          <p:cNvSpPr/>
          <p:nvPr/>
        </p:nvSpPr>
        <p:spPr>
          <a:xfrm>
            <a:off x="6672065" y="1881920"/>
            <a:ext cx="1972015" cy="430887"/>
          </a:xfrm>
          <a:prstGeom prst="rect">
            <a:avLst/>
          </a:prstGeom>
        </p:spPr>
        <p:txBody>
          <a:bodyPr wrap="none">
            <a:spAutoFit/>
          </a:bodyPr>
          <a:lstStyle/>
          <a:p>
            <a:r>
              <a:rPr lang="en-US" altLang="zh-CN" sz="2200" dirty="0">
                <a:solidFill>
                  <a:srgbClr val="0000FF"/>
                </a:solidFill>
                <a:latin typeface="Times New Roman" panose="02020603050405020304" pitchFamily="18" charset="0"/>
                <a:ea typeface="Adobe 楷体 Std R" pitchFamily="18" charset="-122"/>
                <a:cs typeface="Times New Roman" panose="02020603050405020304" pitchFamily="18" charset="0"/>
              </a:rPr>
              <a:t>2-2</a:t>
            </a:r>
            <a:r>
              <a:rPr lang="zh-CN" altLang="en-US" sz="2200" dirty="0">
                <a:solidFill>
                  <a:srgbClr val="0000FF"/>
                </a:solidFill>
                <a:latin typeface="Times New Roman" panose="02020603050405020304" pitchFamily="18" charset="0"/>
                <a:ea typeface="Adobe 楷体 Std R" pitchFamily="18" charset="-122"/>
                <a:cs typeface="Times New Roman" panose="02020603050405020304" pitchFamily="18" charset="0"/>
              </a:rPr>
              <a:t>官能度体系</a:t>
            </a:r>
            <a:endParaRPr lang="zh-CN" altLang="en-US" sz="2200" dirty="0">
              <a:latin typeface="Times New Roman" panose="02020603050405020304" pitchFamily="18" charset="0"/>
              <a:ea typeface="Adobe 楷体 Std R" pitchFamily="18" charset="-122"/>
              <a:cs typeface="Times New Roman" panose="02020603050405020304" pitchFamily="18" charset="0"/>
            </a:endParaRPr>
          </a:p>
        </p:txBody>
      </p:sp>
    </p:spTree>
    <p:extLst>
      <p:ext uri="{BB962C8B-B14F-4D97-AF65-F5344CB8AC3E}">
        <p14:creationId xmlns:p14="http://schemas.microsoft.com/office/powerpoint/2010/main" val="20372851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24</a:t>
            </a:fld>
            <a:endParaRPr lang="zh-CN" altLang="en-US"/>
          </a:p>
        </p:txBody>
      </p:sp>
      <p:sp>
        <p:nvSpPr>
          <p:cNvPr id="4100" name="Rectangle 5"/>
          <p:cNvSpPr>
            <a:spLocks noChangeArrowheads="1"/>
          </p:cNvSpPr>
          <p:nvPr/>
        </p:nvSpPr>
        <p:spPr bwMode="auto">
          <a:xfrm>
            <a:off x="2063750" y="130411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2.2 </a:t>
            </a:r>
            <a:r>
              <a:rPr lang="zh-CN" altLang="en-US" sz="2800" b="1" dirty="0">
                <a:solidFill>
                  <a:srgbClr val="CC3300"/>
                </a:solidFill>
                <a:latin typeface="Adobe 楷体 Std R" pitchFamily="18" charset="-122"/>
                <a:ea typeface="Adobe 楷体 Std R" pitchFamily="18" charset="-122"/>
              </a:rPr>
              <a:t>缩聚反应</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203994" y="182799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缩聚反应</a:t>
            </a:r>
          </a:p>
          <a:p>
            <a:pPr marL="609600" indent="-609600">
              <a:buNone/>
            </a:pPr>
            <a:r>
              <a:rPr lang="zh-CN" altLang="en-US" sz="2200" dirty="0">
                <a:solidFill>
                  <a:srgbClr val="9900CC"/>
                </a:solidFill>
                <a:latin typeface="Adobe 楷体 Std R" pitchFamily="18" charset="-122"/>
                <a:ea typeface="Adobe 楷体 Std R" pitchFamily="18" charset="-122"/>
              </a:rPr>
              <a:t>   若参与反应的物质均为二官能度的，则缩合反应转化为缩聚反应。</a:t>
            </a:r>
            <a:endParaRPr lang="zh-CN" altLang="en-US" sz="2200" dirty="0">
              <a:solidFill>
                <a:srgbClr val="0000FF"/>
              </a:solidFill>
              <a:latin typeface="Adobe 楷体 Std R" pitchFamily="18" charset="-122"/>
              <a:ea typeface="Adobe 楷体 Std R" pitchFamily="18" charset="-122"/>
            </a:endParaRPr>
          </a:p>
        </p:txBody>
      </p:sp>
      <p:sp>
        <p:nvSpPr>
          <p:cNvPr id="4" name="矩形 3"/>
          <p:cNvSpPr/>
          <p:nvPr/>
        </p:nvSpPr>
        <p:spPr>
          <a:xfrm>
            <a:off x="2423593" y="2798957"/>
            <a:ext cx="7848871" cy="286232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buFont typeface="Wingdings" pitchFamily="2" charset="2"/>
              <a:buNone/>
            </a:pPr>
            <a:r>
              <a:rPr lang="zh-CN" altLang="en-US" sz="2400" dirty="0">
                <a:solidFill>
                  <a:schemeClr val="tx1"/>
                </a:solidFill>
                <a:latin typeface="Adobe 楷体 Std R" pitchFamily="18" charset="-122"/>
                <a:ea typeface="Adobe 楷体 Std R" pitchFamily="18" charset="-122"/>
              </a:rPr>
              <a:t>例： </a:t>
            </a: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对苯二甲酸与乙二醇反应得到涤纶树脂</a:t>
            </a:r>
            <a:r>
              <a:rPr lang="en-US" altLang="zh-CN" sz="2400" dirty="0">
                <a:solidFill>
                  <a:schemeClr val="tx1"/>
                </a:solidFill>
                <a:latin typeface="Adobe 楷体 Std R" pitchFamily="18" charset="-122"/>
                <a:ea typeface="Adobe 楷体 Std R" pitchFamily="18" charset="-122"/>
              </a:rPr>
              <a:t>(PET)</a:t>
            </a:r>
            <a:r>
              <a:rPr lang="zh-CN" altLang="en-US" sz="2400" dirty="0">
                <a:solidFill>
                  <a:schemeClr val="tx1"/>
                </a:solidFill>
                <a:latin typeface="Adobe 楷体 Std R" pitchFamily="18" charset="-122"/>
                <a:ea typeface="Adobe 楷体 Std R" pitchFamily="18" charset="-122"/>
              </a:rPr>
              <a:t>；</a:t>
            </a: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己二胺与己二酸反应得到聚酰胺</a:t>
            </a:r>
            <a:r>
              <a:rPr lang="en-US" altLang="zh-CN" sz="2400" dirty="0">
                <a:solidFill>
                  <a:schemeClr val="tx1"/>
                </a:solidFill>
                <a:latin typeface="Adobe 楷体 Std R" pitchFamily="18" charset="-122"/>
                <a:ea typeface="Adobe 楷体 Std R" pitchFamily="18" charset="-122"/>
              </a:rPr>
              <a:t>-6,6 (Nylon 66)</a:t>
            </a:r>
            <a:r>
              <a:rPr lang="zh-CN" altLang="en-US" sz="2400" dirty="0">
                <a:solidFill>
                  <a:schemeClr val="tx1"/>
                </a:solidFill>
                <a:latin typeface="Adobe 楷体 Std R" pitchFamily="18" charset="-122"/>
                <a:ea typeface="Adobe 楷体 Std R" pitchFamily="18" charset="-122"/>
              </a:rPr>
              <a:t>；</a:t>
            </a: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双酚</a:t>
            </a:r>
            <a:r>
              <a:rPr lang="en-US" altLang="zh-CN" sz="2400" dirty="0">
                <a:solidFill>
                  <a:schemeClr val="tx1"/>
                </a:solidFill>
                <a:latin typeface="Adobe 楷体 Std R" pitchFamily="18" charset="-122"/>
                <a:ea typeface="Adobe 楷体 Std R" pitchFamily="18" charset="-122"/>
              </a:rPr>
              <a:t>A</a:t>
            </a:r>
            <a:r>
              <a:rPr lang="zh-CN" altLang="en-US" sz="2400" dirty="0">
                <a:solidFill>
                  <a:schemeClr val="tx1"/>
                </a:solidFill>
                <a:latin typeface="Adobe 楷体 Std R" pitchFamily="18" charset="-122"/>
                <a:ea typeface="Adobe 楷体 Std R" pitchFamily="18" charset="-122"/>
              </a:rPr>
              <a:t>与光气反应得到聚碳酸酯</a:t>
            </a:r>
            <a:r>
              <a:rPr lang="en-US" altLang="zh-CN" sz="2400" dirty="0">
                <a:solidFill>
                  <a:schemeClr val="tx1"/>
                </a:solidFill>
                <a:latin typeface="Adobe 楷体 Std R" pitchFamily="18" charset="-122"/>
                <a:ea typeface="Adobe 楷体 Std R" pitchFamily="18" charset="-122"/>
              </a:rPr>
              <a:t>(</a:t>
            </a:r>
            <a:r>
              <a:rPr lang="en-US" altLang="zh-CN" sz="2400" dirty="0"/>
              <a:t>polycarbonate , PC)</a:t>
            </a:r>
            <a:r>
              <a:rPr lang="zh-CN" altLang="en-US" sz="2400" dirty="0">
                <a:solidFill>
                  <a:schemeClr val="tx1"/>
                </a:solidFill>
                <a:latin typeface="Adobe 楷体 Std R" pitchFamily="18" charset="-122"/>
                <a:ea typeface="Adobe 楷体 Std R" pitchFamily="18" charset="-122"/>
              </a:rPr>
              <a:t>；</a:t>
            </a: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氨基酸自身聚合得到聚酰胺。</a:t>
            </a:r>
          </a:p>
        </p:txBody>
      </p:sp>
      <p:sp>
        <p:nvSpPr>
          <p:cNvPr id="3" name="矩形 2"/>
          <p:cNvSpPr/>
          <p:nvPr/>
        </p:nvSpPr>
        <p:spPr>
          <a:xfrm>
            <a:off x="9624393" y="3356992"/>
            <a:ext cx="461665" cy="1644040"/>
          </a:xfrm>
          <a:prstGeom prst="rect">
            <a:avLst/>
          </a:prstGeom>
        </p:spPr>
        <p:txBody>
          <a:bodyPr vert="eaVert" wrap="none">
            <a:spAutoFit/>
          </a:bodyPr>
          <a:lstStyle/>
          <a:p>
            <a:r>
              <a:rPr lang="zh-CN" altLang="en-US" b="1" dirty="0">
                <a:solidFill>
                  <a:srgbClr val="FF0000"/>
                </a:solidFill>
                <a:latin typeface="Adobe 楷体 Std R" pitchFamily="18" charset="-122"/>
                <a:ea typeface="Adobe 楷体 Std R" pitchFamily="18" charset="-122"/>
              </a:rPr>
              <a:t>（</a:t>
            </a:r>
            <a:r>
              <a:rPr lang="en-US" altLang="zh-CN" b="1" dirty="0">
                <a:solidFill>
                  <a:srgbClr val="FF0000"/>
                </a:solidFill>
                <a:latin typeface="Adobe 楷体 Std R" pitchFamily="18" charset="-122"/>
                <a:ea typeface="Adobe 楷体 Std R" pitchFamily="18" charset="-122"/>
              </a:rPr>
              <a:t> 2-2</a:t>
            </a:r>
            <a:r>
              <a:rPr lang="zh-CN" altLang="en-US" b="1" dirty="0">
                <a:solidFill>
                  <a:srgbClr val="FF0000"/>
                </a:solidFill>
                <a:latin typeface="Adobe 楷体 Std R" pitchFamily="18" charset="-122"/>
                <a:ea typeface="Adobe 楷体 Std R" pitchFamily="18" charset="-122"/>
              </a:rPr>
              <a:t>官能度）</a:t>
            </a:r>
            <a:endParaRPr lang="zh-CN" altLang="en-US" b="1" dirty="0">
              <a:solidFill>
                <a:srgbClr val="FF0000"/>
              </a:solidFill>
            </a:endParaRPr>
          </a:p>
        </p:txBody>
      </p:sp>
      <p:sp>
        <p:nvSpPr>
          <p:cNvPr id="20" name="矩形 19"/>
          <p:cNvSpPr/>
          <p:nvPr/>
        </p:nvSpPr>
        <p:spPr>
          <a:xfrm>
            <a:off x="8497160" y="5098010"/>
            <a:ext cx="1527982" cy="369332"/>
          </a:xfrm>
          <a:prstGeom prst="rect">
            <a:avLst/>
          </a:prstGeom>
        </p:spPr>
        <p:txBody>
          <a:bodyPr vert="horz" wrap="none">
            <a:spAutoFit/>
          </a:bodyPr>
          <a:lstStyle/>
          <a:p>
            <a:r>
              <a:rPr lang="zh-CN" altLang="en-US" b="1" dirty="0">
                <a:solidFill>
                  <a:srgbClr val="FF0000"/>
                </a:solidFill>
                <a:latin typeface="Adobe 楷体 Std R" pitchFamily="18" charset="-122"/>
                <a:ea typeface="Adobe 楷体 Std R" pitchFamily="18" charset="-122"/>
              </a:rPr>
              <a:t>（</a:t>
            </a:r>
            <a:r>
              <a:rPr lang="en-US" altLang="zh-CN" b="1" dirty="0">
                <a:solidFill>
                  <a:srgbClr val="FF0000"/>
                </a:solidFill>
                <a:latin typeface="Adobe 楷体 Std R" pitchFamily="18" charset="-122"/>
                <a:ea typeface="Adobe 楷体 Std R" pitchFamily="18" charset="-122"/>
              </a:rPr>
              <a:t> 2</a:t>
            </a:r>
            <a:r>
              <a:rPr lang="zh-CN" altLang="en-US" b="1" dirty="0">
                <a:solidFill>
                  <a:srgbClr val="FF0000"/>
                </a:solidFill>
                <a:latin typeface="Adobe 楷体 Std R" pitchFamily="18" charset="-122"/>
                <a:ea typeface="Adobe 楷体 Std R" pitchFamily="18" charset="-122"/>
              </a:rPr>
              <a:t>官能度）</a:t>
            </a:r>
            <a:endParaRPr lang="zh-CN" altLang="en-US" b="1" dirty="0">
              <a:solidFill>
                <a:srgbClr val="FF0000"/>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190221062"/>
              </p:ext>
            </p:extLst>
          </p:nvPr>
        </p:nvGraphicFramePr>
        <p:xfrm>
          <a:off x="5089633" y="2924944"/>
          <a:ext cx="5032375" cy="444500"/>
        </p:xfrm>
        <a:graphic>
          <a:graphicData uri="http://schemas.openxmlformats.org/presentationml/2006/ole">
            <mc:AlternateContent xmlns:mc="http://schemas.openxmlformats.org/markup-compatibility/2006">
              <mc:Choice xmlns:v="urn:schemas-microsoft-com:vml" Requires="v">
                <p:oleObj spid="_x0000_s59624" name="CS ChemDraw Drawing" r:id="rId3" imgW="3530709" imgH="311107" progId="ChemDraw.Document.6.0">
                  <p:embed/>
                </p:oleObj>
              </mc:Choice>
              <mc:Fallback>
                <p:oleObj name="CS ChemDraw Drawing" r:id="rId3" imgW="3530709" imgH="311107" progId="ChemDraw.Document.6.0">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633" y="2924944"/>
                        <a:ext cx="50323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998994363"/>
              </p:ext>
            </p:extLst>
          </p:nvPr>
        </p:nvGraphicFramePr>
        <p:xfrm>
          <a:off x="6240462" y="5661280"/>
          <a:ext cx="3705225" cy="441325"/>
        </p:xfrm>
        <a:graphic>
          <a:graphicData uri="http://schemas.openxmlformats.org/presentationml/2006/ole">
            <mc:AlternateContent xmlns:mc="http://schemas.openxmlformats.org/markup-compatibility/2006">
              <mc:Choice xmlns:v="urn:schemas-microsoft-com:vml" Requires="v">
                <p:oleObj spid="_x0000_s59625" name="CS ChemDraw Drawing" r:id="rId5" imgW="2598139" imgH="309150" progId="ChemDraw.Document.6.0">
                  <p:embed/>
                </p:oleObj>
              </mc:Choice>
              <mc:Fallback>
                <p:oleObj name="CS ChemDraw Drawing" r:id="rId5" imgW="2598139" imgH="309150" progId="ChemDraw.Document.6.0">
                  <p:embed/>
                  <p:pic>
                    <p:nvPicPr>
                      <p:cNvPr id="0" name=""/>
                      <p:cNvPicPr>
                        <a:picLocks noChangeAspect="1" noChangeArrowheads="1"/>
                      </p:cNvPicPr>
                      <p:nvPr/>
                    </p:nvPicPr>
                    <p:blipFill>
                      <a:blip r:embed="rId6"/>
                      <a:srcRect/>
                      <a:stretch>
                        <a:fillRect/>
                      </a:stretch>
                    </p:blipFill>
                    <p:spPr bwMode="auto">
                      <a:xfrm>
                        <a:off x="6240462" y="5661280"/>
                        <a:ext cx="3705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1851571" y="6021289"/>
            <a:ext cx="7928774" cy="461665"/>
          </a:xfrm>
          <a:prstGeom prst="rect">
            <a:avLst/>
          </a:prstGeom>
        </p:spPr>
        <p:txBody>
          <a:bodyPr wrap="none">
            <a:spAutoFit/>
          </a:bodyPr>
          <a:lstStyle/>
          <a:p>
            <a:r>
              <a:rPr lang="en-US" altLang="zh-CN" sz="2400" b="1" dirty="0">
                <a:solidFill>
                  <a:srgbClr val="9900CC"/>
                </a:solidFill>
                <a:latin typeface="Adobe 楷体 Std R" pitchFamily="18" charset="-122"/>
                <a:ea typeface="Adobe 楷体 Std R" pitchFamily="18" charset="-122"/>
              </a:rPr>
              <a:t>2-2</a:t>
            </a:r>
            <a:r>
              <a:rPr lang="zh-CN" altLang="en-US" sz="2400" b="1" dirty="0">
                <a:solidFill>
                  <a:srgbClr val="9900CC"/>
                </a:solidFill>
                <a:latin typeface="Adobe 楷体 Std R" pitchFamily="18" charset="-122"/>
                <a:ea typeface="Adobe 楷体 Std R" pitchFamily="18" charset="-122"/>
              </a:rPr>
              <a:t>或者</a:t>
            </a: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官能度体系的单体进行缩聚，形成线性聚合物</a:t>
            </a:r>
            <a:endParaRPr lang="zh-CN" altLang="en-US" sz="2400" b="1" dirty="0"/>
          </a:p>
        </p:txBody>
      </p:sp>
    </p:spTree>
    <p:extLst>
      <p:ext uri="{BB962C8B-B14F-4D97-AF65-F5344CB8AC3E}">
        <p14:creationId xmlns:p14="http://schemas.microsoft.com/office/powerpoint/2010/main" val="33572959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25</a:t>
            </a:fld>
            <a:endParaRPr lang="zh-CN" altLang="en-US"/>
          </a:p>
        </p:txBody>
      </p:sp>
      <p:sp>
        <p:nvSpPr>
          <p:cNvPr id="4100" name="Rectangle 5"/>
          <p:cNvSpPr>
            <a:spLocks noChangeArrowheads="1"/>
          </p:cNvSpPr>
          <p:nvPr/>
        </p:nvSpPr>
        <p:spPr bwMode="auto">
          <a:xfrm>
            <a:off x="2063750" y="130411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2.2 </a:t>
            </a:r>
            <a:r>
              <a:rPr lang="zh-CN" altLang="en-US" sz="2800" b="1" dirty="0">
                <a:solidFill>
                  <a:srgbClr val="CC3300"/>
                </a:solidFill>
                <a:latin typeface="Adobe 楷体 Std R" pitchFamily="18" charset="-122"/>
                <a:ea typeface="Adobe 楷体 Std R" pitchFamily="18" charset="-122"/>
              </a:rPr>
              <a:t>缩聚反应</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203994" y="182799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缩聚反应</a:t>
            </a:r>
          </a:p>
          <a:p>
            <a:pPr marL="609600" indent="-609600">
              <a:buNone/>
            </a:pPr>
            <a:r>
              <a:rPr lang="zh-CN" altLang="en-US" sz="2200" dirty="0">
                <a:solidFill>
                  <a:srgbClr val="9900CC"/>
                </a:solidFill>
                <a:latin typeface="Adobe 楷体 Std R" pitchFamily="18" charset="-122"/>
                <a:ea typeface="Adobe 楷体 Std R" pitchFamily="18" charset="-122"/>
              </a:rPr>
              <a:t>   若参与反应的物质均为二官能度的，则缩合反应转化为缩聚反应。</a:t>
            </a:r>
            <a:endParaRPr lang="zh-CN" altLang="en-US" sz="2200" dirty="0">
              <a:solidFill>
                <a:srgbClr val="0000FF"/>
              </a:solidFill>
              <a:latin typeface="Adobe 楷体 Std R" pitchFamily="18" charset="-122"/>
              <a:ea typeface="Adobe 楷体 Std R" pitchFamily="18" charset="-122"/>
            </a:endParaRPr>
          </a:p>
        </p:txBody>
      </p:sp>
      <p:sp>
        <p:nvSpPr>
          <p:cNvPr id="4" name="矩形 3"/>
          <p:cNvSpPr/>
          <p:nvPr/>
        </p:nvSpPr>
        <p:spPr>
          <a:xfrm>
            <a:off x="2423593" y="2790056"/>
            <a:ext cx="7848871" cy="286232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buFont typeface="Wingdings" pitchFamily="2" charset="2"/>
              <a:buNone/>
            </a:pPr>
            <a:r>
              <a:rPr lang="zh-CN" altLang="en-US" sz="2400" dirty="0">
                <a:solidFill>
                  <a:schemeClr val="tx1"/>
                </a:solidFill>
                <a:latin typeface="Adobe 楷体 Std R" pitchFamily="18" charset="-122"/>
                <a:ea typeface="Adobe 楷体 Std R" pitchFamily="18" charset="-122"/>
              </a:rPr>
              <a:t>特点： </a:t>
            </a: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缩聚物具有特征官能团结构；</a:t>
            </a:r>
            <a:endParaRPr lang="en-US" altLang="zh-CN" sz="2400" dirty="0">
              <a:solidFill>
                <a:schemeClr val="tx1"/>
              </a:solidFill>
              <a:latin typeface="Adobe 楷体 Std R" pitchFamily="18" charset="-122"/>
              <a:ea typeface="Adobe 楷体 Std R" pitchFamily="18" charset="-122"/>
            </a:endParaRP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聚合过程中低分子副产物（</a:t>
            </a:r>
            <a:r>
              <a:rPr lang="en-US" altLang="zh-CN" sz="2400" dirty="0">
                <a:solidFill>
                  <a:schemeClr val="tx1"/>
                </a:solidFill>
                <a:latin typeface="Adobe 楷体 Std R" pitchFamily="18" charset="-122"/>
                <a:ea typeface="Adobe 楷体 Std R" pitchFamily="18" charset="-122"/>
              </a:rPr>
              <a:t>Byproduct)</a:t>
            </a:r>
            <a:r>
              <a:rPr lang="zh-CN" altLang="en-US" sz="2400" dirty="0">
                <a:solidFill>
                  <a:schemeClr val="tx1"/>
                </a:solidFill>
                <a:latin typeface="Adobe 楷体 Std R" pitchFamily="18" charset="-122"/>
                <a:ea typeface="Adobe 楷体 Std R" pitchFamily="18" charset="-122"/>
              </a:rPr>
              <a:t>；</a:t>
            </a:r>
            <a:endParaRPr lang="en-US" altLang="zh-CN" sz="2400" dirty="0">
              <a:solidFill>
                <a:schemeClr val="tx1"/>
              </a:solidFill>
              <a:latin typeface="Adobe 楷体 Std R" pitchFamily="18" charset="-122"/>
              <a:ea typeface="Adobe 楷体 Std R" pitchFamily="18" charset="-122"/>
            </a:endParaRP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缩聚物和单体分子量不成整数倍；</a:t>
            </a:r>
            <a:endParaRPr lang="en-US" altLang="zh-CN" sz="2400" dirty="0">
              <a:solidFill>
                <a:schemeClr val="tx1"/>
              </a:solidFill>
              <a:latin typeface="Adobe 楷体 Std R" pitchFamily="18" charset="-122"/>
              <a:ea typeface="Adobe 楷体 Std R" pitchFamily="18" charset="-122"/>
            </a:endParaRPr>
          </a:p>
          <a:p>
            <a:pPr marL="342900" indent="-342900">
              <a:lnSpc>
                <a:spcPct val="150000"/>
              </a:lnSpc>
              <a:buFont typeface="Arial" panose="020B0604020202020204" pitchFamily="34" charset="0"/>
              <a:buChar char="•"/>
            </a:pPr>
            <a:r>
              <a:rPr lang="zh-CN" altLang="en-US" sz="2400" dirty="0">
                <a:solidFill>
                  <a:schemeClr val="tx1"/>
                </a:solidFill>
                <a:latin typeface="Adobe 楷体 Std R" pitchFamily="18" charset="-122"/>
                <a:ea typeface="Adobe 楷体 Std R" pitchFamily="18" charset="-122"/>
              </a:rPr>
              <a:t>聚合物分子量逐步增大。</a:t>
            </a:r>
          </a:p>
        </p:txBody>
      </p:sp>
    </p:spTree>
    <p:extLst>
      <p:ext uri="{BB962C8B-B14F-4D97-AF65-F5344CB8AC3E}">
        <p14:creationId xmlns:p14="http://schemas.microsoft.com/office/powerpoint/2010/main" val="312805309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26</a:t>
            </a:fld>
            <a:endParaRPr lang="zh-CN" altLang="en-US"/>
          </a:p>
        </p:txBody>
      </p:sp>
      <p:sp>
        <p:nvSpPr>
          <p:cNvPr id="4100" name="Rectangle 5"/>
          <p:cNvSpPr>
            <a:spLocks noChangeArrowheads="1"/>
          </p:cNvSpPr>
          <p:nvPr/>
        </p:nvSpPr>
        <p:spPr bwMode="auto">
          <a:xfrm>
            <a:off x="263352" y="1052736"/>
            <a:ext cx="8353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CC3300"/>
                </a:solidFill>
                <a:latin typeface="黑体" panose="02010609060101010101" pitchFamily="49" charset="-122"/>
                <a:ea typeface="黑体" panose="02010609060101010101" pitchFamily="49" charset="-122"/>
              </a:rPr>
              <a:t>2.2 </a:t>
            </a:r>
            <a:r>
              <a:rPr lang="zh-CN" altLang="en-US" sz="3600" b="1" dirty="0">
                <a:solidFill>
                  <a:srgbClr val="CC3300"/>
                </a:solidFill>
                <a:latin typeface="黑体" panose="02010609060101010101" pitchFamily="49" charset="-122"/>
                <a:ea typeface="黑体" panose="02010609060101010101" pitchFamily="49" charset="-122"/>
              </a:rPr>
              <a:t>缩聚反应</a:t>
            </a:r>
          </a:p>
        </p:txBody>
      </p:sp>
      <p:sp>
        <p:nvSpPr>
          <p:cNvPr id="4101" name="矩形 10"/>
          <p:cNvSpPr>
            <a:spLocks noChangeArrowheads="1"/>
          </p:cNvSpPr>
          <p:nvPr/>
        </p:nvSpPr>
        <p:spPr bwMode="auto">
          <a:xfrm>
            <a:off x="2567608" y="216680"/>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27448" y="2139407"/>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b="1" dirty="0">
                <a:solidFill>
                  <a:srgbClr val="9900CC"/>
                </a:solidFill>
                <a:latin typeface="黑体" panose="02010609060101010101" pitchFamily="49" charset="-122"/>
                <a:ea typeface="黑体" panose="02010609060101010101" pitchFamily="49" charset="-122"/>
              </a:rPr>
              <a:t>2)</a:t>
            </a:r>
            <a:r>
              <a:rPr lang="zh-CN" altLang="en-US" b="1" dirty="0">
                <a:solidFill>
                  <a:srgbClr val="9900CC"/>
                </a:solidFill>
                <a:latin typeface="黑体" panose="02010609060101010101" pitchFamily="49" charset="-122"/>
                <a:ea typeface="黑体" panose="02010609060101010101" pitchFamily="49" charset="-122"/>
              </a:rPr>
              <a:t>缩聚反应</a:t>
            </a:r>
          </a:p>
          <a:p>
            <a:pPr marL="609600" indent="-609600">
              <a:buNone/>
            </a:pPr>
            <a:r>
              <a:rPr lang="zh-CN" altLang="en-US" sz="2800" dirty="0">
                <a:solidFill>
                  <a:srgbClr val="9900CC"/>
                </a:solidFill>
                <a:latin typeface="黑体" panose="02010609060101010101" pitchFamily="49" charset="-122"/>
                <a:ea typeface="黑体" panose="02010609060101010101" pitchFamily="49" charset="-122"/>
              </a:rPr>
              <a:t>   </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5" name="矩形 4"/>
          <p:cNvSpPr/>
          <p:nvPr/>
        </p:nvSpPr>
        <p:spPr>
          <a:xfrm>
            <a:off x="767408" y="2813663"/>
            <a:ext cx="10441160" cy="2576667"/>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若参与反应的物质</a:t>
            </a:r>
            <a:r>
              <a:rPr lang="zh-CN" altLang="en-US" sz="2800" b="1" dirty="0">
                <a:solidFill>
                  <a:srgbClr val="FF0000"/>
                </a:solidFill>
                <a:latin typeface="黑体" panose="02010609060101010101" pitchFamily="49" charset="-122"/>
                <a:ea typeface="黑体" panose="02010609060101010101" pitchFamily="49" charset="-122"/>
              </a:rPr>
              <a:t>一个为二官能度</a:t>
            </a:r>
            <a:r>
              <a:rPr lang="zh-CN" altLang="en-US" sz="2800" dirty="0">
                <a:latin typeface="黑体" panose="02010609060101010101" pitchFamily="49" charset="-122"/>
                <a:ea typeface="黑体" panose="02010609060101010101" pitchFamily="49" charset="-122"/>
              </a:rPr>
              <a:t>（例如邻苯二甲酸酐），</a:t>
            </a:r>
            <a:r>
              <a:rPr lang="zh-CN" altLang="en-US" sz="2800" b="1" dirty="0">
                <a:solidFill>
                  <a:srgbClr val="FF0000"/>
                </a:solidFill>
                <a:latin typeface="黑体" panose="02010609060101010101" pitchFamily="49" charset="-122"/>
                <a:ea typeface="黑体" panose="02010609060101010101" pitchFamily="49" charset="-122"/>
              </a:rPr>
              <a:t>另一个为</a:t>
            </a:r>
            <a:r>
              <a:rPr lang="en-US" altLang="zh-CN" sz="2800" b="1" dirty="0">
                <a:solidFill>
                  <a:srgbClr val="FF0000"/>
                </a:solidFill>
                <a:latin typeface="黑体" panose="02010609060101010101" pitchFamily="49" charset="-122"/>
                <a:ea typeface="黑体" panose="02010609060101010101" pitchFamily="49" charset="-122"/>
              </a:rPr>
              <a:t>&gt;2</a:t>
            </a:r>
            <a:r>
              <a:rPr lang="zh-CN" altLang="en-US" sz="2800" b="1" dirty="0">
                <a:solidFill>
                  <a:srgbClr val="FF0000"/>
                </a:solidFill>
                <a:latin typeface="黑体" panose="02010609060101010101" pitchFamily="49" charset="-122"/>
                <a:ea typeface="黑体" panose="02010609060101010101" pitchFamily="49" charset="-122"/>
              </a:rPr>
              <a:t>官能度</a:t>
            </a:r>
            <a:r>
              <a:rPr lang="zh-CN" altLang="en-US" sz="2800" dirty="0">
                <a:latin typeface="黑体" panose="02010609060101010101" pitchFamily="49" charset="-122"/>
                <a:ea typeface="黑体" panose="02010609060101010101" pitchFamily="49" charset="-122"/>
              </a:rPr>
              <a:t>的物质（如甘油</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官能度、季戊四醇</a:t>
            </a: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官能度），则缩合反应过程中除线性方向发生缩聚外，侧基也能参与缩聚，先形成支链，而后进一步形成</a:t>
            </a:r>
            <a:r>
              <a:rPr lang="zh-CN" altLang="en-US" sz="2800" b="1" dirty="0">
                <a:solidFill>
                  <a:srgbClr val="FF0000"/>
                </a:solidFill>
                <a:latin typeface="黑体" panose="02010609060101010101" pitchFamily="49" charset="-122"/>
                <a:ea typeface="黑体" panose="02010609060101010101" pitchFamily="49" charset="-122"/>
              </a:rPr>
              <a:t>体型结构</a:t>
            </a:r>
            <a:r>
              <a:rPr lang="zh-CN" altLang="en-US" sz="2800" dirty="0">
                <a:latin typeface="黑体" panose="02010609060101010101" pitchFamily="49" charset="-122"/>
                <a:ea typeface="黑体" panose="02010609060101010101" pitchFamily="49" charset="-122"/>
              </a:rPr>
              <a:t>，称为体形缩聚。</a:t>
            </a:r>
          </a:p>
        </p:txBody>
      </p:sp>
    </p:spTree>
    <p:extLst>
      <p:ext uri="{BB962C8B-B14F-4D97-AF65-F5344CB8AC3E}">
        <p14:creationId xmlns:p14="http://schemas.microsoft.com/office/powerpoint/2010/main" val="8700122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27</a:t>
            </a:fld>
            <a:endParaRPr lang="zh-CN" altLang="en-US"/>
          </a:p>
        </p:txBody>
      </p:sp>
      <p:sp>
        <p:nvSpPr>
          <p:cNvPr id="4100" name="Rectangle 5"/>
          <p:cNvSpPr>
            <a:spLocks noChangeArrowheads="1"/>
          </p:cNvSpPr>
          <p:nvPr/>
        </p:nvSpPr>
        <p:spPr bwMode="auto">
          <a:xfrm>
            <a:off x="263352" y="831543"/>
            <a:ext cx="8353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CC3300"/>
                </a:solidFill>
                <a:latin typeface="黑体" panose="02010609060101010101" pitchFamily="49" charset="-122"/>
                <a:ea typeface="黑体" panose="02010609060101010101" pitchFamily="49" charset="-122"/>
              </a:rPr>
              <a:t>2.2 </a:t>
            </a:r>
            <a:r>
              <a:rPr lang="zh-CN" altLang="en-US" sz="3600" b="1" dirty="0">
                <a:solidFill>
                  <a:srgbClr val="CC3300"/>
                </a:solidFill>
                <a:latin typeface="黑体" panose="02010609060101010101" pitchFamily="49" charset="-122"/>
                <a:ea typeface="黑体" panose="02010609060101010101" pitchFamily="49" charset="-122"/>
              </a:rPr>
              <a:t>缩聚反应</a:t>
            </a:r>
          </a:p>
        </p:txBody>
      </p:sp>
      <p:sp>
        <p:nvSpPr>
          <p:cNvPr id="4101" name="矩形 10"/>
          <p:cNvSpPr>
            <a:spLocks noChangeArrowheads="1"/>
          </p:cNvSpPr>
          <p:nvPr/>
        </p:nvSpPr>
        <p:spPr bwMode="auto">
          <a:xfrm>
            <a:off x="2597571" y="206973"/>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695400" y="1579268"/>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b="1" dirty="0">
                <a:solidFill>
                  <a:srgbClr val="9900CC"/>
                </a:solidFill>
                <a:latin typeface="黑体" panose="02010609060101010101" pitchFamily="49" charset="-122"/>
                <a:ea typeface="黑体" panose="02010609060101010101" pitchFamily="49" charset="-122"/>
              </a:rPr>
              <a:t>2)</a:t>
            </a:r>
            <a:r>
              <a:rPr lang="zh-CN" altLang="en-US" b="1" dirty="0">
                <a:solidFill>
                  <a:srgbClr val="9900CC"/>
                </a:solidFill>
                <a:latin typeface="黑体" panose="02010609060101010101" pitchFamily="49" charset="-122"/>
                <a:ea typeface="黑体" panose="02010609060101010101" pitchFamily="49" charset="-122"/>
              </a:rPr>
              <a:t>缩聚反应</a:t>
            </a:r>
          </a:p>
          <a:p>
            <a:pPr marL="609600" indent="-609600">
              <a:buNone/>
            </a:pPr>
            <a:r>
              <a:rPr lang="zh-CN" altLang="en-US" sz="2800" dirty="0">
                <a:solidFill>
                  <a:srgbClr val="9900CC"/>
                </a:solidFill>
                <a:latin typeface="黑体" panose="02010609060101010101" pitchFamily="49" charset="-122"/>
                <a:ea typeface="黑体" panose="02010609060101010101" pitchFamily="49" charset="-122"/>
              </a:rPr>
              <a:t>   </a:t>
            </a: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5" name="矩形 4"/>
          <p:cNvSpPr/>
          <p:nvPr/>
        </p:nvSpPr>
        <p:spPr>
          <a:xfrm>
            <a:off x="2379185" y="2241557"/>
            <a:ext cx="9054925"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just"/>
            <a:r>
              <a:rPr lang="zh-CN" altLang="en-US" sz="2800" dirty="0">
                <a:latin typeface="黑体" panose="02010609060101010101" pitchFamily="49" charset="-122"/>
                <a:ea typeface="黑体" panose="02010609060101010101" pitchFamily="49" charset="-122"/>
              </a:rPr>
              <a:t>缩合反应</a:t>
            </a:r>
            <a:r>
              <a:rPr lang="en-US" altLang="zh-CN" sz="2800" dirty="0">
                <a:latin typeface="黑体" panose="02010609060101010101" pitchFamily="49" charset="-122"/>
                <a:ea typeface="黑体" panose="02010609060101010101" pitchFamily="49" charset="-122"/>
              </a:rPr>
              <a:t>(Condensation)</a:t>
            </a: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单官能物质参与的聚合过程，</a:t>
            </a:r>
            <a:r>
              <a:rPr lang="en-US" altLang="zh-CN" sz="2800" dirty="0">
                <a:latin typeface="黑体" panose="02010609060101010101" pitchFamily="49" charset="-122"/>
                <a:ea typeface="黑体" panose="02010609060101010101" pitchFamily="49" charset="-122"/>
              </a:rPr>
              <a:t>1-1,1-2,1-3</a:t>
            </a:r>
            <a:r>
              <a:rPr lang="zh-CN" altLang="en-US" sz="2800" dirty="0">
                <a:latin typeface="黑体" panose="02010609060101010101" pitchFamily="49" charset="-122"/>
                <a:ea typeface="黑体" panose="02010609060101010101" pitchFamily="49" charset="-122"/>
              </a:rPr>
              <a:t>体系；</a:t>
            </a:r>
            <a:endParaRPr lang="en-US" altLang="zh-CN" sz="28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形成小分子化合物。</a:t>
            </a:r>
          </a:p>
        </p:txBody>
      </p:sp>
      <p:sp>
        <p:nvSpPr>
          <p:cNvPr id="8" name="矩形 7"/>
          <p:cNvSpPr/>
          <p:nvPr/>
        </p:nvSpPr>
        <p:spPr>
          <a:xfrm>
            <a:off x="2379185" y="3707456"/>
            <a:ext cx="9054927"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sz="2800" dirty="0">
                <a:latin typeface="黑体" panose="02010609060101010101" pitchFamily="49" charset="-122"/>
                <a:ea typeface="黑体" panose="02010609060101010101" pitchFamily="49" charset="-122"/>
              </a:rPr>
              <a:t>线形缩聚</a:t>
            </a:r>
            <a:r>
              <a:rPr lang="en-US" altLang="zh-CN" sz="2800" dirty="0">
                <a:latin typeface="黑体" panose="02010609060101010101" pitchFamily="49" charset="-122"/>
                <a:ea typeface="黑体" panose="02010609060101010101" pitchFamily="49" charset="-122"/>
              </a:rPr>
              <a:t>(Linear </a:t>
            </a:r>
            <a:r>
              <a:rPr lang="en-US" altLang="zh-CN" sz="2800" dirty="0" err="1">
                <a:latin typeface="黑体" panose="02010609060101010101" pitchFamily="49" charset="-122"/>
                <a:ea typeface="黑体" panose="02010609060101010101" pitchFamily="49" charset="-122"/>
              </a:rPr>
              <a:t>Polycondensation</a:t>
            </a:r>
            <a:r>
              <a:rPr lang="en-US" altLang="zh-CN" sz="2800" dirty="0">
                <a:latin typeface="黑体" panose="02010609060101010101" pitchFamily="49" charset="-122"/>
                <a:ea typeface="黑体" panose="02010609060101010101" pitchFamily="49" charset="-122"/>
              </a:rPr>
              <a:t>)</a:t>
            </a: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双官能物质参与的聚合过程，</a:t>
            </a:r>
            <a:r>
              <a:rPr lang="en-US" altLang="zh-CN" sz="2800" dirty="0">
                <a:latin typeface="黑体" panose="02010609060101010101" pitchFamily="49" charset="-122"/>
                <a:ea typeface="黑体" panose="02010609060101010101" pitchFamily="49" charset="-122"/>
              </a:rPr>
              <a:t>2-2,2</a:t>
            </a:r>
            <a:r>
              <a:rPr lang="zh-CN" altLang="en-US" sz="2800" dirty="0">
                <a:latin typeface="黑体" panose="02010609060101010101" pitchFamily="49" charset="-122"/>
                <a:ea typeface="黑体" panose="02010609060101010101" pitchFamily="49" charset="-122"/>
              </a:rPr>
              <a:t>体系；</a:t>
            </a:r>
            <a:endParaRPr lang="en-US" altLang="zh-CN" sz="28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得到线形缩聚产物。</a:t>
            </a:r>
          </a:p>
        </p:txBody>
      </p:sp>
      <p:sp>
        <p:nvSpPr>
          <p:cNvPr id="9" name="矩形 8"/>
          <p:cNvSpPr/>
          <p:nvPr/>
        </p:nvSpPr>
        <p:spPr>
          <a:xfrm>
            <a:off x="2361103" y="5153918"/>
            <a:ext cx="9073008"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zh-CN" altLang="en-US" sz="2800" dirty="0">
                <a:latin typeface="黑体" panose="02010609060101010101" pitchFamily="49" charset="-122"/>
                <a:ea typeface="黑体" panose="02010609060101010101" pitchFamily="49" charset="-122"/>
              </a:rPr>
              <a:t>体形缩聚</a:t>
            </a:r>
            <a:r>
              <a:rPr lang="en-US" altLang="zh-CN" sz="2800" dirty="0">
                <a:latin typeface="黑体" panose="02010609060101010101" pitchFamily="49" charset="-122"/>
                <a:ea typeface="黑体" panose="02010609060101010101" pitchFamily="49" charset="-122"/>
              </a:rPr>
              <a:t>(Tridimensional </a:t>
            </a:r>
            <a:r>
              <a:rPr lang="en-US" altLang="zh-CN" sz="2800" dirty="0" err="1">
                <a:latin typeface="黑体" panose="02010609060101010101" pitchFamily="49" charset="-122"/>
                <a:ea typeface="黑体" panose="02010609060101010101" pitchFamily="49" charset="-122"/>
              </a:rPr>
              <a:t>Polycondensation</a:t>
            </a:r>
            <a:r>
              <a:rPr lang="en-US" altLang="zh-CN" sz="2800" dirty="0">
                <a:latin typeface="黑体" panose="02010609060101010101" pitchFamily="49" charset="-122"/>
                <a:ea typeface="黑体" panose="02010609060101010101" pitchFamily="49" charset="-122"/>
              </a:rPr>
              <a:t>)</a:t>
            </a: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多官能物质参与的聚合过程，</a:t>
            </a:r>
            <a:r>
              <a:rPr lang="en-US" altLang="zh-CN" sz="2800" dirty="0">
                <a:latin typeface="黑体" panose="02010609060101010101" pitchFamily="49" charset="-122"/>
                <a:ea typeface="黑体" panose="02010609060101010101" pitchFamily="49" charset="-122"/>
              </a:rPr>
              <a:t>2-3,2-4</a:t>
            </a:r>
            <a:r>
              <a:rPr lang="zh-CN" altLang="en-US" sz="2800" dirty="0">
                <a:latin typeface="黑体" panose="02010609060101010101" pitchFamily="49" charset="-122"/>
                <a:ea typeface="黑体" panose="02010609060101010101" pitchFamily="49" charset="-122"/>
              </a:rPr>
              <a:t>体系；</a:t>
            </a:r>
            <a:endParaRPr lang="en-US" altLang="zh-CN" sz="28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形成体型缩聚物。</a:t>
            </a:r>
          </a:p>
        </p:txBody>
      </p:sp>
    </p:spTree>
    <p:extLst>
      <p:ext uri="{BB962C8B-B14F-4D97-AF65-F5344CB8AC3E}">
        <p14:creationId xmlns:p14="http://schemas.microsoft.com/office/powerpoint/2010/main" val="21413102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28</a:t>
            </a:fld>
            <a:endParaRPr lang="zh-CN" altLang="en-US"/>
          </a:p>
        </p:txBody>
      </p:sp>
      <p:sp>
        <p:nvSpPr>
          <p:cNvPr id="4100" name="Rectangle 5"/>
          <p:cNvSpPr>
            <a:spLocks noChangeArrowheads="1"/>
          </p:cNvSpPr>
          <p:nvPr/>
        </p:nvSpPr>
        <p:spPr bwMode="auto">
          <a:xfrm>
            <a:off x="550715" y="109511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黑体" panose="02010609060101010101" pitchFamily="49" charset="-122"/>
                <a:ea typeface="黑体" panose="02010609060101010101" pitchFamily="49" charset="-122"/>
              </a:rPr>
              <a:t>2.3 </a:t>
            </a:r>
            <a:r>
              <a:rPr lang="zh-CN" altLang="en-US" sz="2800" b="1" dirty="0">
                <a:solidFill>
                  <a:srgbClr val="CC3300"/>
                </a:solidFill>
                <a:latin typeface="黑体" panose="02010609060101010101" pitchFamily="49" charset="-122"/>
                <a:ea typeface="黑体" panose="02010609060101010101" pitchFamily="49" charset="-122"/>
              </a:rPr>
              <a:t>线形缩聚反应的机理</a:t>
            </a:r>
          </a:p>
        </p:txBody>
      </p:sp>
      <p:sp>
        <p:nvSpPr>
          <p:cNvPr id="4101" name="矩形 10"/>
          <p:cNvSpPr>
            <a:spLocks noChangeArrowheads="1"/>
          </p:cNvSpPr>
          <p:nvPr/>
        </p:nvSpPr>
        <p:spPr bwMode="auto">
          <a:xfrm>
            <a:off x="2625690" y="307756"/>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758093" y="169824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黑体" panose="02010609060101010101" pitchFamily="49" charset="-122"/>
                <a:ea typeface="黑体" panose="02010609060101010101" pitchFamily="49" charset="-122"/>
              </a:rPr>
              <a:t>1)</a:t>
            </a:r>
            <a:r>
              <a:rPr lang="zh-CN" altLang="en-US" sz="2400" b="1" dirty="0">
                <a:solidFill>
                  <a:srgbClr val="9900CC"/>
                </a:solidFill>
                <a:latin typeface="黑体" panose="02010609060101010101" pitchFamily="49" charset="-122"/>
                <a:ea typeface="黑体" panose="02010609060101010101" pitchFamily="49" charset="-122"/>
              </a:rPr>
              <a:t>线形缩聚单体</a:t>
            </a:r>
          </a:p>
          <a:p>
            <a:pPr marL="609600" indent="-609600">
              <a:buNone/>
            </a:pPr>
            <a:r>
              <a:rPr lang="zh-CN" altLang="en-US" sz="2200" dirty="0">
                <a:solidFill>
                  <a:srgbClr val="9900CC"/>
                </a:solidFill>
                <a:latin typeface="黑体" panose="02010609060101010101" pitchFamily="49" charset="-122"/>
                <a:ea typeface="黑体" panose="02010609060101010101" pitchFamily="49" charset="-122"/>
              </a:rPr>
              <a:t>   </a:t>
            </a:r>
            <a:endParaRPr lang="zh-CN" altLang="en-US" sz="2200" dirty="0">
              <a:solidFill>
                <a:srgbClr val="0000FF"/>
              </a:solidFill>
              <a:latin typeface="黑体" panose="02010609060101010101" pitchFamily="49" charset="-122"/>
              <a:ea typeface="黑体" panose="02010609060101010101" pitchFamily="49" charset="-122"/>
            </a:endParaRPr>
          </a:p>
        </p:txBody>
      </p:sp>
      <p:sp>
        <p:nvSpPr>
          <p:cNvPr id="5" name="矩形 4"/>
          <p:cNvSpPr/>
          <p:nvPr/>
        </p:nvSpPr>
        <p:spPr>
          <a:xfrm>
            <a:off x="2415188" y="2359921"/>
            <a:ext cx="7500769" cy="1692771"/>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zh-CN" altLang="en-US" sz="2600" dirty="0">
                <a:latin typeface="黑体" panose="02010609060101010101" pitchFamily="49" charset="-122"/>
                <a:ea typeface="黑体" panose="02010609060101010101" pitchFamily="49" charset="-122"/>
              </a:rPr>
              <a:t>条件</a:t>
            </a:r>
            <a:endParaRPr lang="en-US" altLang="zh-CN" sz="26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600" dirty="0">
                <a:latin typeface="黑体" panose="02010609060101010101" pitchFamily="49" charset="-122"/>
                <a:ea typeface="黑体" panose="02010609060101010101" pitchFamily="49" charset="-122"/>
              </a:rPr>
              <a:t>必须是</a:t>
            </a:r>
            <a:r>
              <a:rPr lang="en-US" altLang="zh-CN" sz="2600" dirty="0">
                <a:latin typeface="黑体" panose="02010609060101010101" pitchFamily="49" charset="-122"/>
                <a:ea typeface="黑体" panose="02010609060101010101" pitchFamily="49" charset="-122"/>
              </a:rPr>
              <a:t>2-2</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2</a:t>
            </a:r>
            <a:r>
              <a:rPr lang="zh-CN" altLang="en-US" sz="2600" dirty="0">
                <a:latin typeface="黑体" panose="02010609060101010101" pitchFamily="49" charset="-122"/>
                <a:ea typeface="黑体" panose="02010609060101010101" pitchFamily="49" charset="-122"/>
              </a:rPr>
              <a:t>官能度体系；</a:t>
            </a:r>
            <a:endParaRPr lang="en-US" altLang="zh-CN" sz="26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600" dirty="0">
                <a:latin typeface="黑体" panose="02010609060101010101" pitchFamily="49" charset="-122"/>
                <a:ea typeface="黑体" panose="02010609060101010101" pitchFamily="49" charset="-122"/>
              </a:rPr>
              <a:t>反应单体不易成环；</a:t>
            </a:r>
            <a:endParaRPr lang="en-US" altLang="zh-CN" sz="2600" dirty="0">
              <a:latin typeface="黑体" panose="02010609060101010101" pitchFamily="49" charset="-122"/>
              <a:ea typeface="黑体" panose="02010609060101010101" pitchFamily="49" charset="-122"/>
            </a:endParaRPr>
          </a:p>
          <a:p>
            <a:pPr marL="800100" lvl="1" indent="-342900" algn="just">
              <a:buFont typeface="Arial" panose="020B0604020202020204" pitchFamily="34" charset="0"/>
              <a:buChar char="•"/>
            </a:pPr>
            <a:r>
              <a:rPr lang="zh-CN" altLang="en-US" sz="2600" dirty="0">
                <a:latin typeface="黑体" panose="02010609060101010101" pitchFamily="49" charset="-122"/>
                <a:ea typeface="黑体" panose="02010609060101010101" pitchFamily="49" charset="-122"/>
              </a:rPr>
              <a:t>副反应少。</a:t>
            </a:r>
          </a:p>
        </p:txBody>
      </p:sp>
      <p:sp>
        <p:nvSpPr>
          <p:cNvPr id="8" name="矩形 7"/>
          <p:cNvSpPr/>
          <p:nvPr/>
        </p:nvSpPr>
        <p:spPr>
          <a:xfrm>
            <a:off x="1104564" y="5156022"/>
            <a:ext cx="10271793"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50000"/>
              </a:lnSpc>
            </a:pPr>
            <a:r>
              <a:rPr lang="zh-CN" altLang="en-US" sz="2400" dirty="0">
                <a:latin typeface="黑体" panose="02010609060101010101" pitchFamily="49" charset="-122"/>
                <a:ea typeface="黑体" panose="02010609060101010101" pitchFamily="49" charset="-122"/>
              </a:rPr>
              <a:t>    参与反应的单体只含两个功能基团，大分子链只会向两个方向增长，分子量逐步增大，体系的粘度逐渐上升，获得的是可溶可熔的线形高分子。</a:t>
            </a:r>
          </a:p>
        </p:txBody>
      </p:sp>
      <p:graphicFrame>
        <p:nvGraphicFramePr>
          <p:cNvPr id="3" name="对象 2"/>
          <p:cNvGraphicFramePr>
            <a:graphicFrameLocks noChangeAspect="1"/>
          </p:cNvGraphicFramePr>
          <p:nvPr>
            <p:extLst>
              <p:ext uri="{D42A27DB-BD31-4B8C-83A1-F6EECF244321}">
                <p14:modId xmlns:p14="http://schemas.microsoft.com/office/powerpoint/2010/main" val="3932948738"/>
              </p:ext>
            </p:extLst>
          </p:nvPr>
        </p:nvGraphicFramePr>
        <p:xfrm>
          <a:off x="3071665" y="4165079"/>
          <a:ext cx="5832475" cy="704850"/>
        </p:xfrm>
        <a:graphic>
          <a:graphicData uri="http://schemas.openxmlformats.org/presentationml/2006/ole">
            <mc:AlternateContent xmlns:mc="http://schemas.openxmlformats.org/markup-compatibility/2006">
              <mc:Choice xmlns:v="urn:schemas-microsoft-com:vml" Requires="v">
                <p:oleObj spid="_x0000_s60526" name="Document" r:id="rId3" imgW="5286375" imgH="638175" progId="ChemWindow.Document">
                  <p:embed/>
                </p:oleObj>
              </mc:Choice>
              <mc:Fallback>
                <p:oleObj name="Document" r:id="rId3" imgW="5286375" imgH="638175" progId="ChemWindow.Document">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665" y="4165079"/>
                        <a:ext cx="58324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77717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29</a:t>
            </a:fld>
            <a:endParaRPr lang="zh-CN" altLang="en-US"/>
          </a:p>
        </p:txBody>
      </p:sp>
      <p:sp>
        <p:nvSpPr>
          <p:cNvPr id="4100" name="Rectangle 5"/>
          <p:cNvSpPr>
            <a:spLocks noChangeArrowheads="1"/>
          </p:cNvSpPr>
          <p:nvPr/>
        </p:nvSpPr>
        <p:spPr bwMode="auto">
          <a:xfrm>
            <a:off x="479376" y="1201447"/>
            <a:ext cx="8353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b="1" dirty="0">
                <a:solidFill>
                  <a:srgbClr val="CC3300"/>
                </a:solidFill>
                <a:latin typeface="黑体" panose="02010609060101010101" pitchFamily="49" charset="-122"/>
                <a:ea typeface="黑体" panose="02010609060101010101" pitchFamily="49" charset="-122"/>
              </a:rPr>
              <a:t>2.3 </a:t>
            </a:r>
            <a:r>
              <a:rPr lang="zh-CN" altLang="en-US" b="1" dirty="0">
                <a:solidFill>
                  <a:srgbClr val="CC3300"/>
                </a:solidFill>
                <a:latin typeface="黑体" panose="02010609060101010101" pitchFamily="49" charset="-122"/>
                <a:ea typeface="黑体" panose="02010609060101010101" pitchFamily="49" charset="-122"/>
              </a:rPr>
              <a:t>线形缩聚反应的机理</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27448" y="1881727"/>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800" b="1" dirty="0">
                <a:solidFill>
                  <a:srgbClr val="9900CC"/>
                </a:solidFill>
                <a:latin typeface="黑体" panose="02010609060101010101" pitchFamily="49" charset="-122"/>
                <a:ea typeface="黑体" panose="02010609060101010101" pitchFamily="49" charset="-122"/>
              </a:rPr>
              <a:t>2)</a:t>
            </a:r>
            <a:r>
              <a:rPr lang="zh-CN" altLang="en-US" sz="2800" b="1" dirty="0">
                <a:solidFill>
                  <a:srgbClr val="9900CC"/>
                </a:solidFill>
                <a:latin typeface="黑体" panose="02010609060101010101" pitchFamily="49" charset="-122"/>
                <a:ea typeface="黑体" panose="02010609060101010101" pitchFamily="49" charset="-122"/>
              </a:rPr>
              <a:t>线形缩聚中的平衡</a:t>
            </a:r>
            <a:r>
              <a:rPr lang="zh-CN" altLang="en-US" sz="2400" dirty="0">
                <a:solidFill>
                  <a:srgbClr val="9900CC"/>
                </a:solidFill>
                <a:latin typeface="黑体" panose="02010609060101010101" pitchFamily="49" charset="-122"/>
                <a:ea typeface="黑体" panose="02010609060101010101" pitchFamily="49" charset="-122"/>
              </a:rPr>
              <a:t>   </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8" name="矩形 7"/>
          <p:cNvSpPr/>
          <p:nvPr/>
        </p:nvSpPr>
        <p:spPr>
          <a:xfrm>
            <a:off x="1703512" y="5122832"/>
            <a:ext cx="8649364"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zh-CN" altLang="en-US" sz="2800" dirty="0">
                <a:latin typeface="黑体" panose="02010609060101010101" pitchFamily="49" charset="-122"/>
                <a:ea typeface="黑体" panose="02010609060101010101" pitchFamily="49" charset="-122"/>
              </a:rPr>
              <a:t>缩聚是官能团间的逐步反应，且每一步都是可逆的。</a:t>
            </a:r>
          </a:p>
        </p:txBody>
      </p:sp>
      <p:sp>
        <p:nvSpPr>
          <p:cNvPr id="6" name="矩形 5"/>
          <p:cNvSpPr/>
          <p:nvPr/>
        </p:nvSpPr>
        <p:spPr>
          <a:xfrm>
            <a:off x="1487488" y="2473109"/>
            <a:ext cx="9183635" cy="523220"/>
          </a:xfrm>
          <a:prstGeom prst="rect">
            <a:avLst/>
          </a:prstGeom>
        </p:spPr>
        <p:txBody>
          <a:bodyPr wrap="square">
            <a:spAutoFit/>
          </a:bodyPr>
          <a:lstStyle/>
          <a:p>
            <a:r>
              <a:rPr lang="zh-CN" altLang="en-US" sz="2800" b="1" dirty="0">
                <a:solidFill>
                  <a:srgbClr val="0000FF"/>
                </a:solidFill>
                <a:latin typeface="黑体" panose="02010609060101010101" pitchFamily="49" charset="-122"/>
                <a:ea typeface="黑体" panose="02010609060101010101" pitchFamily="49" charset="-122"/>
              </a:rPr>
              <a:t> 线形缩聚反应有两个显著的特征：</a:t>
            </a:r>
            <a:r>
              <a:rPr lang="zh-CN" altLang="en-US" sz="2800" b="1" dirty="0">
                <a:solidFill>
                  <a:srgbClr val="FF0000"/>
                </a:solidFill>
                <a:latin typeface="黑体" panose="02010609060101010101" pitchFamily="49" charset="-122"/>
                <a:ea typeface="黑体" panose="02010609060101010101" pitchFamily="49" charset="-122"/>
              </a:rPr>
              <a:t>逐步</a:t>
            </a:r>
            <a:r>
              <a:rPr lang="zh-CN" altLang="en-US" sz="2800" b="1" dirty="0">
                <a:solidFill>
                  <a:srgbClr val="0000FF"/>
                </a:solidFill>
                <a:latin typeface="黑体" panose="02010609060101010101" pitchFamily="49" charset="-122"/>
                <a:ea typeface="黑体" panose="02010609060101010101" pitchFamily="49" charset="-122"/>
              </a:rPr>
              <a:t>与</a:t>
            </a:r>
            <a:r>
              <a:rPr lang="zh-CN" altLang="en-US" sz="2800" b="1" dirty="0">
                <a:solidFill>
                  <a:srgbClr val="FF0000"/>
                </a:solidFill>
                <a:latin typeface="黑体" panose="02010609060101010101" pitchFamily="49" charset="-122"/>
                <a:ea typeface="黑体" panose="02010609060101010101" pitchFamily="49" charset="-122"/>
              </a:rPr>
              <a:t>平衡（可逆）</a:t>
            </a:r>
            <a:r>
              <a:rPr lang="zh-CN" altLang="en-US" sz="2800" b="1" dirty="0">
                <a:solidFill>
                  <a:srgbClr val="0000FF"/>
                </a:solidFill>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231368654"/>
              </p:ext>
            </p:extLst>
          </p:nvPr>
        </p:nvGraphicFramePr>
        <p:xfrm>
          <a:off x="2711624" y="4077072"/>
          <a:ext cx="5905500" cy="309562"/>
        </p:xfrm>
        <a:graphic>
          <a:graphicData uri="http://schemas.openxmlformats.org/presentationml/2006/ole">
            <mc:AlternateContent xmlns:mc="http://schemas.openxmlformats.org/markup-compatibility/2006">
              <mc:Choice xmlns:v="urn:schemas-microsoft-com:vml" Requires="v">
                <p:oleObj spid="_x0000_s61656" name="Document" r:id="rId3" imgW="3276600" imgH="171450" progId="ChemWindow.Document">
                  <p:embed/>
                </p:oleObj>
              </mc:Choice>
              <mc:Fallback>
                <p:oleObj name="Document" r:id="rId3" imgW="3276600" imgH="171450" progId="ChemWindow.Document">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4" y="4077072"/>
                        <a:ext cx="5905500"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14357209"/>
              </p:ext>
            </p:extLst>
          </p:nvPr>
        </p:nvGraphicFramePr>
        <p:xfrm>
          <a:off x="2639617" y="3356992"/>
          <a:ext cx="4968875" cy="315912"/>
        </p:xfrm>
        <a:graphic>
          <a:graphicData uri="http://schemas.openxmlformats.org/presentationml/2006/ole">
            <mc:AlternateContent xmlns:mc="http://schemas.openxmlformats.org/markup-compatibility/2006">
              <mc:Choice xmlns:v="urn:schemas-microsoft-com:vml" Requires="v">
                <p:oleObj spid="_x0000_s61657" name="Document" r:id="rId5" imgW="3152775" imgH="200025" progId="ChemWindow.Document">
                  <p:embed/>
                </p:oleObj>
              </mc:Choice>
              <mc:Fallback>
                <p:oleObj name="Document" r:id="rId5" imgW="3152775" imgH="200025" progId="ChemWindow.Document">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7" y="3356992"/>
                        <a:ext cx="4968875"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184768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2130426"/>
            <a:ext cx="10363200" cy="2018654"/>
          </a:xfrm>
        </p:spPr>
        <p:txBody>
          <a:bodyPr/>
          <a:lstStyle/>
          <a:p>
            <a:pPr>
              <a:lnSpc>
                <a:spcPct val="1500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第二章 逐步聚合</a:t>
            </a:r>
            <a:br>
              <a:rPr lang="en-US" altLang="zh-CN" b="1" dirty="0">
                <a:latin typeface="Times New Roman" panose="02020603050405020304" pitchFamily="18" charset="0"/>
                <a:ea typeface="黑体" panose="02010609060101010101" pitchFamily="49" charset="-122"/>
                <a:cs typeface="Times New Roman" panose="02020603050405020304" pitchFamily="18" charset="0"/>
              </a:rPr>
            </a:br>
            <a:r>
              <a:rPr lang="en-US" altLang="zh-CN" b="1" dirty="0">
                <a:latin typeface="Times New Roman" panose="02020603050405020304" pitchFamily="18" charset="0"/>
                <a:ea typeface="黑体" panose="02010609060101010101" pitchFamily="49" charset="-122"/>
                <a:cs typeface="Times New Roman" panose="02020603050405020304" pitchFamily="18" charset="0"/>
              </a:rPr>
              <a:t>Stepwise Polymerization</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467518B4-4D95-4FD0-A23A-456DC80C6AF4}" type="slidenum">
              <a:rPr lang="zh-CN" altLang="en-US">
                <a:latin typeface="Times New Roman" panose="02020603050405020304" pitchFamily="18" charset="0"/>
                <a:ea typeface="黑体" panose="02010609060101010101" pitchFamily="49" charset="-122"/>
                <a:cs typeface="Times New Roman" panose="02020603050405020304" pitchFamily="18" charset="0"/>
              </a:rPr>
              <a:pPr>
                <a:defRPr/>
              </a:pPr>
              <a:t>3</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347463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30</a:t>
            </a:fld>
            <a:endParaRPr lang="zh-CN" altLang="en-US"/>
          </a:p>
        </p:txBody>
      </p:sp>
      <p:sp>
        <p:nvSpPr>
          <p:cNvPr id="4100" name="Rectangle 5"/>
          <p:cNvSpPr>
            <a:spLocks noChangeArrowheads="1"/>
          </p:cNvSpPr>
          <p:nvPr/>
        </p:nvSpPr>
        <p:spPr bwMode="auto">
          <a:xfrm>
            <a:off x="2063750" y="130411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203994" y="1827990"/>
            <a:ext cx="8424936" cy="952938"/>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 缩聚反应的平衡常数（</a:t>
            </a:r>
            <a:r>
              <a:rPr lang="en-US" altLang="zh-CN" sz="2400" b="1" dirty="0">
                <a:solidFill>
                  <a:srgbClr val="9900CC"/>
                </a:solidFill>
                <a:latin typeface="Adobe 楷体 Std R" pitchFamily="18" charset="-122"/>
                <a:ea typeface="Adobe 楷体 Std R" pitchFamily="18" charset="-122"/>
              </a:rPr>
              <a:t>Equilibrium Constant, K</a:t>
            </a:r>
            <a:r>
              <a:rPr lang="zh-CN" altLang="en-US" sz="2400" b="1" dirty="0">
                <a:solidFill>
                  <a:srgbClr val="9900CC"/>
                </a:solidFill>
                <a:latin typeface="Adobe 楷体 Std R" pitchFamily="18" charset="-122"/>
                <a:ea typeface="Adobe 楷体 Std R" pitchFamily="18" charset="-122"/>
              </a:rPr>
              <a:t>）</a:t>
            </a:r>
            <a:r>
              <a:rPr lang="zh-CN" altLang="en-US" sz="2200" dirty="0">
                <a:solidFill>
                  <a:srgbClr val="9900CC"/>
                </a:solidFill>
                <a:latin typeface="Adobe 楷体 Std R" pitchFamily="18" charset="-122"/>
                <a:ea typeface="Adobe 楷体 Std R" pitchFamily="18" charset="-122"/>
              </a:rPr>
              <a:t>   </a:t>
            </a:r>
            <a:endParaRPr lang="zh-CN" altLang="en-US" sz="2200" dirty="0">
              <a:solidFill>
                <a:srgbClr val="0000FF"/>
              </a:solidFill>
              <a:latin typeface="Adobe 楷体 Std R" pitchFamily="18" charset="-122"/>
              <a:ea typeface="Adobe 楷体 Std R" pitchFamily="18"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163161698"/>
              </p:ext>
            </p:extLst>
          </p:nvPr>
        </p:nvGraphicFramePr>
        <p:xfrm>
          <a:off x="5231904" y="2491620"/>
          <a:ext cx="3096344" cy="601208"/>
        </p:xfrm>
        <a:graphic>
          <a:graphicData uri="http://schemas.openxmlformats.org/presentationml/2006/ole">
            <mc:AlternateContent xmlns:mc="http://schemas.openxmlformats.org/markup-compatibility/2006">
              <mc:Choice xmlns:v="urn:schemas-microsoft-com:vml" Requires="v">
                <p:oleObj spid="_x0000_s62787" name="CS ChemDraw Drawing" r:id="rId3" imgW="2788312" imgH="540540" progId="ChemDraw.Document.6.0">
                  <p:embed/>
                </p:oleObj>
              </mc:Choice>
              <mc:Fallback>
                <p:oleObj name="CS ChemDraw Drawing" r:id="rId3" imgW="2788312" imgH="540540" progId="ChemDraw.Document.6.0">
                  <p:embed/>
                  <p:pic>
                    <p:nvPicPr>
                      <p:cNvPr id="0" name="对象 4"/>
                      <p:cNvPicPr>
                        <a:picLocks noChangeAspect="1" noChangeArrowheads="1"/>
                      </p:cNvPicPr>
                      <p:nvPr/>
                    </p:nvPicPr>
                    <p:blipFill>
                      <a:blip r:embed="rId4"/>
                      <a:srcRect/>
                      <a:stretch>
                        <a:fillRect/>
                      </a:stretch>
                    </p:blipFill>
                    <p:spPr bwMode="auto">
                      <a:xfrm>
                        <a:off x="5231904" y="2491620"/>
                        <a:ext cx="3096344" cy="601208"/>
                      </a:xfrm>
                      <a:prstGeom prst="rect">
                        <a:avLst/>
                      </a:prstGeom>
                      <a:noFill/>
                      <a:ln>
                        <a:noFill/>
                      </a:ln>
                    </p:spPr>
                  </p:pic>
                </p:oleObj>
              </mc:Fallback>
            </mc:AlternateContent>
          </a:graphicData>
        </a:graphic>
      </p:graphicFrame>
      <p:sp>
        <p:nvSpPr>
          <p:cNvPr id="4" name="矩形 3"/>
          <p:cNvSpPr/>
          <p:nvPr/>
        </p:nvSpPr>
        <p:spPr>
          <a:xfrm>
            <a:off x="2362491" y="3188241"/>
            <a:ext cx="3986797" cy="369332"/>
          </a:xfrm>
          <a:prstGeom prst="rect">
            <a:avLst/>
          </a:prstGeom>
        </p:spPr>
        <p:txBody>
          <a:bodyPr wrap="none">
            <a:spAutoFit/>
          </a:bodyPr>
          <a:lstStyle/>
          <a:p>
            <a:r>
              <a:rPr lang="zh-CN" altLang="en-US" b="1" dirty="0">
                <a:solidFill>
                  <a:srgbClr val="9900CC"/>
                </a:solidFill>
                <a:latin typeface="Adobe 楷体 Std R" pitchFamily="18" charset="-122"/>
                <a:ea typeface="Adobe 楷体 Std R" pitchFamily="18" charset="-122"/>
              </a:rPr>
              <a:t>平衡常数（</a:t>
            </a:r>
            <a:r>
              <a:rPr lang="en-US" altLang="zh-CN" b="1" dirty="0">
                <a:solidFill>
                  <a:srgbClr val="9900CC"/>
                </a:solidFill>
                <a:latin typeface="Adobe 楷体 Std R" pitchFamily="18" charset="-122"/>
                <a:ea typeface="Adobe 楷体 Std R" pitchFamily="18" charset="-122"/>
              </a:rPr>
              <a:t>Equilibrium Constant, K</a:t>
            </a:r>
            <a:r>
              <a:rPr lang="zh-CN" altLang="en-US" b="1" dirty="0">
                <a:solidFill>
                  <a:srgbClr val="9900CC"/>
                </a:solidFill>
                <a:latin typeface="Adobe 楷体 Std R" pitchFamily="18" charset="-122"/>
                <a:ea typeface="Adobe 楷体 Std R" pitchFamily="18" charset="-122"/>
              </a:rPr>
              <a:t>）</a:t>
            </a:r>
            <a:r>
              <a:rPr lang="zh-CN" altLang="en-US" dirty="0">
                <a:solidFill>
                  <a:srgbClr val="9900CC"/>
                </a:solidFill>
                <a:latin typeface="Adobe 楷体 Std R" pitchFamily="18" charset="-122"/>
                <a:ea typeface="Adobe 楷体 Std R" pitchFamily="18" charset="-122"/>
              </a:rPr>
              <a:t> </a:t>
            </a:r>
            <a:endParaRPr lang="zh-CN" altLang="en-US" dirty="0"/>
          </a:p>
        </p:txBody>
      </p:sp>
      <p:sp>
        <p:nvSpPr>
          <p:cNvPr id="5" name="矩形 4"/>
          <p:cNvSpPr/>
          <p:nvPr/>
        </p:nvSpPr>
        <p:spPr>
          <a:xfrm>
            <a:off x="2410287" y="2330560"/>
            <a:ext cx="2667718"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Reversible Reaction</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6528049" y="3278683"/>
                <a:ext cx="1237583" cy="557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a:rPr>
                        <m:t>K</m:t>
                      </m:r>
                      <m:r>
                        <a:rPr lang="en-US" altLang="zh-CN" b="0" i="1" smtClean="0">
                          <a:latin typeface="Cambria Math"/>
                        </a:rPr>
                        <m:t>=</m:t>
                      </m:r>
                      <m:f>
                        <m:fPr>
                          <m:type m:val="skw"/>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num>
                        <m:den>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2</m:t>
                              </m:r>
                            </m:sub>
                          </m:sSub>
                        </m:den>
                      </m:f>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28049" y="3278683"/>
                <a:ext cx="1237583" cy="557781"/>
              </a:xfrm>
              <a:prstGeom prst="rect">
                <a:avLst/>
              </a:prstGeom>
              <a:blipFill>
                <a:blip r:embed="rId5"/>
                <a:stretch>
                  <a:fillRect/>
                </a:stretch>
              </a:blipFill>
            </p:spPr>
            <p:txBody>
              <a:bodyPr/>
              <a:lstStyle/>
              <a:p>
                <a:r>
                  <a:rPr lang="zh-CN" altLang="en-US">
                    <a:noFill/>
                  </a:rPr>
                  <a:t> </a:t>
                </a:r>
              </a:p>
            </p:txBody>
          </p:sp>
        </mc:Fallback>
      </mc:AlternateContent>
      <p:sp>
        <p:nvSpPr>
          <p:cNvPr id="14" name="矩形 13"/>
          <p:cNvSpPr/>
          <p:nvPr/>
        </p:nvSpPr>
        <p:spPr>
          <a:xfrm>
            <a:off x="2394817" y="4005064"/>
            <a:ext cx="1370888" cy="369332"/>
          </a:xfrm>
          <a:prstGeom prst="rect">
            <a:avLst/>
          </a:prstGeom>
        </p:spPr>
        <p:txBody>
          <a:bodyPr wrap="none">
            <a:spAutoFit/>
          </a:bodyPr>
          <a:lstStyle/>
          <a:p>
            <a:r>
              <a:rPr lang="zh-CN" altLang="en-US" b="1" dirty="0">
                <a:solidFill>
                  <a:srgbClr val="9900CC"/>
                </a:solidFill>
                <a:latin typeface="Adobe 楷体 Std R" pitchFamily="18" charset="-122"/>
                <a:ea typeface="Adobe 楷体 Std R" pitchFamily="18" charset="-122"/>
              </a:rPr>
              <a:t>酯化反应：</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1660029660"/>
              </p:ext>
            </p:extLst>
          </p:nvPr>
        </p:nvGraphicFramePr>
        <p:xfrm>
          <a:off x="3647728" y="4149081"/>
          <a:ext cx="3744912" cy="644525"/>
        </p:xfrm>
        <a:graphic>
          <a:graphicData uri="http://schemas.openxmlformats.org/presentationml/2006/ole">
            <mc:AlternateContent xmlns:mc="http://schemas.openxmlformats.org/markup-compatibility/2006">
              <mc:Choice xmlns:v="urn:schemas-microsoft-com:vml" Requires="v">
                <p:oleObj spid="_x0000_s62788" name="CS ChemDraw Drawing" r:id="rId6" imgW="3372340" imgH="578880" progId="ChemDraw.Document.6.0">
                  <p:embed/>
                </p:oleObj>
              </mc:Choice>
              <mc:Fallback>
                <p:oleObj name="CS ChemDraw Drawing" r:id="rId6" imgW="3372340" imgH="578880" progId="ChemDraw.Document.6.0">
                  <p:embed/>
                  <p:pic>
                    <p:nvPicPr>
                      <p:cNvPr id="0" name="对象 2"/>
                      <p:cNvPicPr>
                        <a:picLocks noChangeAspect="1" noChangeArrowheads="1"/>
                      </p:cNvPicPr>
                      <p:nvPr/>
                    </p:nvPicPr>
                    <p:blipFill>
                      <a:blip r:embed="rId7"/>
                      <a:srcRect/>
                      <a:stretch>
                        <a:fillRect/>
                      </a:stretch>
                    </p:blipFill>
                    <p:spPr bwMode="auto">
                      <a:xfrm>
                        <a:off x="3647728" y="4149081"/>
                        <a:ext cx="3744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21476261"/>
              </p:ext>
            </p:extLst>
          </p:nvPr>
        </p:nvGraphicFramePr>
        <p:xfrm>
          <a:off x="3863752" y="4941169"/>
          <a:ext cx="3494088" cy="750887"/>
        </p:xfrm>
        <a:graphic>
          <a:graphicData uri="http://schemas.openxmlformats.org/presentationml/2006/ole">
            <mc:AlternateContent xmlns:mc="http://schemas.openxmlformats.org/markup-compatibility/2006">
              <mc:Choice xmlns:v="urn:schemas-microsoft-com:vml" Requires="v">
                <p:oleObj spid="_x0000_s62789" name="公式" r:id="rId8" imgW="2070000" imgH="444240" progId="Equation.3">
                  <p:embed/>
                </p:oleObj>
              </mc:Choice>
              <mc:Fallback>
                <p:oleObj name="公式" r:id="rId8" imgW="2070000" imgH="444240" progId="Equation.3">
                  <p:embed/>
                  <p:pic>
                    <p:nvPicPr>
                      <p:cNvPr id="0" name="Object 9"/>
                      <p:cNvPicPr>
                        <a:picLocks noChangeAspect="1" noChangeArrowheads="1"/>
                      </p:cNvPicPr>
                      <p:nvPr/>
                    </p:nvPicPr>
                    <p:blipFill>
                      <a:blip r:embed="rId9"/>
                      <a:srcRect/>
                      <a:stretch>
                        <a:fillRect/>
                      </a:stretch>
                    </p:blipFill>
                    <p:spPr bwMode="auto">
                      <a:xfrm>
                        <a:off x="3863752" y="4941169"/>
                        <a:ext cx="3494088" cy="7508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560801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31</a:t>
            </a:fld>
            <a:endParaRPr lang="zh-CN" altLang="en-US"/>
          </a:p>
        </p:txBody>
      </p:sp>
      <p:sp>
        <p:nvSpPr>
          <p:cNvPr id="4100" name="Rectangle 5"/>
          <p:cNvSpPr>
            <a:spLocks noChangeArrowheads="1"/>
          </p:cNvSpPr>
          <p:nvPr/>
        </p:nvSpPr>
        <p:spPr bwMode="auto">
          <a:xfrm>
            <a:off x="2063750" y="130411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193532" y="2049515"/>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 缩聚反应的平衡常数（</a:t>
            </a:r>
            <a:r>
              <a:rPr lang="en-US" altLang="zh-CN" sz="2400" b="1" dirty="0">
                <a:solidFill>
                  <a:srgbClr val="9900CC"/>
                </a:solidFill>
                <a:latin typeface="Adobe 楷体 Std R" pitchFamily="18" charset="-122"/>
                <a:ea typeface="Adobe 楷体 Std R" pitchFamily="18" charset="-122"/>
              </a:rPr>
              <a:t>Equilibrium Constant, K</a:t>
            </a:r>
            <a:r>
              <a:rPr lang="zh-CN" altLang="en-US" sz="2400" b="1" dirty="0">
                <a:solidFill>
                  <a:srgbClr val="9900CC"/>
                </a:solidFill>
                <a:latin typeface="Adobe 楷体 Std R" pitchFamily="18" charset="-122"/>
                <a:ea typeface="Adobe 楷体 Std R" pitchFamily="18" charset="-122"/>
              </a:rPr>
              <a:t>）</a:t>
            </a:r>
            <a:endParaRPr lang="zh-CN" altLang="en-US" sz="2200" dirty="0">
              <a:solidFill>
                <a:srgbClr val="0000FF"/>
              </a:solidFill>
              <a:latin typeface="Adobe 楷体 Std R" pitchFamily="18" charset="-122"/>
              <a:ea typeface="Adobe 楷体 Std R" pitchFamily="18"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953868493"/>
              </p:ext>
            </p:extLst>
          </p:nvPr>
        </p:nvGraphicFramePr>
        <p:xfrm>
          <a:off x="7134842" y="1303336"/>
          <a:ext cx="3494088" cy="750887"/>
        </p:xfrm>
        <a:graphic>
          <a:graphicData uri="http://schemas.openxmlformats.org/presentationml/2006/ole">
            <mc:AlternateContent xmlns:mc="http://schemas.openxmlformats.org/markup-compatibility/2006">
              <mc:Choice xmlns:v="urn:schemas-microsoft-com:vml" Requires="v">
                <p:oleObj spid="_x0000_s63595" name="公式" r:id="rId3" imgW="2070000" imgH="444240" progId="Equation.3">
                  <p:embed/>
                </p:oleObj>
              </mc:Choice>
              <mc:Fallback>
                <p:oleObj name="公式" r:id="rId3" imgW="2070000" imgH="444240" progId="Equation.3">
                  <p:embed/>
                  <p:pic>
                    <p:nvPicPr>
                      <p:cNvPr id="0" name=""/>
                      <p:cNvPicPr>
                        <a:picLocks noChangeAspect="1" noChangeArrowheads="1"/>
                      </p:cNvPicPr>
                      <p:nvPr/>
                    </p:nvPicPr>
                    <p:blipFill>
                      <a:blip r:embed="rId4"/>
                      <a:srcRect/>
                      <a:stretch>
                        <a:fillRect/>
                      </a:stretch>
                    </p:blipFill>
                    <p:spPr bwMode="auto">
                      <a:xfrm>
                        <a:off x="7134842" y="1303336"/>
                        <a:ext cx="3494088" cy="750887"/>
                      </a:xfrm>
                      <a:prstGeom prst="rect">
                        <a:avLst/>
                      </a:prstGeom>
                      <a:noFill/>
                      <a:ln>
                        <a:noFill/>
                      </a:ln>
                      <a:effectLst/>
                    </p:spPr>
                  </p:pic>
                </p:oleObj>
              </mc:Fallback>
            </mc:AlternateContent>
          </a:graphicData>
        </a:graphic>
      </p:graphicFrame>
      <p:sp>
        <p:nvSpPr>
          <p:cNvPr id="15" name="Rectangle 3"/>
          <p:cNvSpPr txBox="1">
            <a:spLocks noChangeArrowheads="1"/>
          </p:cNvSpPr>
          <p:nvPr/>
        </p:nvSpPr>
        <p:spPr>
          <a:xfrm>
            <a:off x="2219910" y="2525984"/>
            <a:ext cx="8066087" cy="2847233"/>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dirty="0">
                <a:solidFill>
                  <a:srgbClr val="0000FF"/>
                </a:solidFill>
                <a:latin typeface="Adobe 楷体 Std R" pitchFamily="18" charset="-122"/>
                <a:ea typeface="Adobe 楷体 Std R" pitchFamily="18" charset="-122"/>
              </a:rPr>
              <a:t>根据平衡常数的大小，可将缩聚反应分为三类：</a:t>
            </a:r>
          </a:p>
          <a:p>
            <a:pPr>
              <a:buFont typeface="Wingdings" pitchFamily="2" charset="2"/>
              <a:buNone/>
            </a:pPr>
            <a:r>
              <a:rPr lang="zh-CN" altLang="en-US" sz="2400" dirty="0">
                <a:solidFill>
                  <a:srgbClr val="0000FF"/>
                </a:solidFill>
                <a:latin typeface="Adobe 楷体 Std R" pitchFamily="18" charset="-122"/>
                <a:ea typeface="Adobe 楷体 Std R" pitchFamily="18" charset="-122"/>
              </a:rPr>
              <a:t>① </a:t>
            </a:r>
            <a:r>
              <a:rPr lang="en-US" altLang="zh-CN" sz="2400" dirty="0">
                <a:solidFill>
                  <a:srgbClr val="0000FF"/>
                </a:solidFill>
                <a:latin typeface="Adobe 楷体 Std R" pitchFamily="18" charset="-122"/>
                <a:ea typeface="Adobe 楷体 Std R" pitchFamily="18" charset="-122"/>
              </a:rPr>
              <a:t>K</a:t>
            </a:r>
            <a:r>
              <a:rPr lang="zh-CN" altLang="en-US" sz="2400" dirty="0">
                <a:solidFill>
                  <a:srgbClr val="0000FF"/>
                </a:solidFill>
                <a:latin typeface="Adobe 楷体 Std R" pitchFamily="18" charset="-122"/>
                <a:ea typeface="Adobe 楷体 Std R" pitchFamily="18" charset="-122"/>
              </a:rPr>
              <a:t>较小：如聚酯化反应，</a:t>
            </a:r>
            <a:r>
              <a:rPr lang="en-US" altLang="zh-CN" sz="2400" dirty="0">
                <a:solidFill>
                  <a:srgbClr val="0000FF"/>
                </a:solidFill>
                <a:latin typeface="Adobe 楷体 Std R" pitchFamily="18" charset="-122"/>
                <a:ea typeface="Adobe 楷体 Std R" pitchFamily="18" charset="-122"/>
              </a:rPr>
              <a:t>K≈4</a:t>
            </a:r>
            <a:r>
              <a:rPr lang="zh-CN" altLang="en-US" sz="2400" dirty="0">
                <a:solidFill>
                  <a:srgbClr val="0000FF"/>
                </a:solidFill>
                <a:latin typeface="Adobe 楷体 Std R" pitchFamily="18" charset="-122"/>
                <a:ea typeface="Adobe 楷体 Std R" pitchFamily="18" charset="-122"/>
              </a:rPr>
              <a:t>，低分子副产物对分子量有很大影响；</a:t>
            </a:r>
          </a:p>
          <a:p>
            <a:pPr>
              <a:buFont typeface="Wingdings" pitchFamily="2" charset="2"/>
              <a:buNone/>
            </a:pPr>
            <a:r>
              <a:rPr lang="zh-CN" altLang="en-US" sz="2400" dirty="0">
                <a:solidFill>
                  <a:srgbClr val="0000FF"/>
                </a:solidFill>
                <a:latin typeface="Adobe 楷体 Std R" pitchFamily="18" charset="-122"/>
                <a:ea typeface="Adobe 楷体 Std R" pitchFamily="18" charset="-122"/>
              </a:rPr>
              <a:t>② </a:t>
            </a:r>
            <a:r>
              <a:rPr lang="en-US" altLang="zh-CN" sz="2400" dirty="0">
                <a:solidFill>
                  <a:srgbClr val="0000FF"/>
                </a:solidFill>
                <a:latin typeface="Adobe 楷体 Std R" pitchFamily="18" charset="-122"/>
                <a:ea typeface="Adobe 楷体 Std R" pitchFamily="18" charset="-122"/>
              </a:rPr>
              <a:t>K</a:t>
            </a:r>
            <a:r>
              <a:rPr lang="zh-CN" altLang="en-US" sz="2400" dirty="0">
                <a:solidFill>
                  <a:srgbClr val="0000FF"/>
                </a:solidFill>
                <a:latin typeface="Adobe 楷体 Std R" pitchFamily="18" charset="-122"/>
                <a:ea typeface="Adobe 楷体 Std R" pitchFamily="18" charset="-122"/>
              </a:rPr>
              <a:t>中等，如聚酰胺化反应，</a:t>
            </a:r>
            <a:r>
              <a:rPr lang="en-US" altLang="zh-CN" sz="2400" dirty="0">
                <a:solidFill>
                  <a:srgbClr val="0000FF"/>
                </a:solidFill>
                <a:latin typeface="Adobe 楷体 Std R" pitchFamily="18" charset="-122"/>
                <a:ea typeface="Adobe 楷体 Std R" pitchFamily="18" charset="-122"/>
              </a:rPr>
              <a:t>K≈300</a:t>
            </a:r>
            <a:r>
              <a:rPr lang="zh-CN" altLang="en-US" sz="2400" dirty="0">
                <a:solidFill>
                  <a:srgbClr val="0000FF"/>
                </a:solidFill>
                <a:latin typeface="Adobe 楷体 Std R" pitchFamily="18" charset="-122"/>
                <a:ea typeface="Adobe 楷体 Std R" pitchFamily="18" charset="-122"/>
              </a:rPr>
              <a:t>～</a:t>
            </a:r>
            <a:r>
              <a:rPr lang="en-US" altLang="zh-CN" sz="2400" dirty="0">
                <a:solidFill>
                  <a:srgbClr val="0000FF"/>
                </a:solidFill>
                <a:latin typeface="Adobe 楷体 Std R" pitchFamily="18" charset="-122"/>
                <a:ea typeface="Adobe 楷体 Std R" pitchFamily="18" charset="-122"/>
              </a:rPr>
              <a:t>400</a:t>
            </a:r>
            <a:r>
              <a:rPr lang="zh-CN" altLang="en-US" sz="2400" dirty="0">
                <a:solidFill>
                  <a:srgbClr val="0000FF"/>
                </a:solidFill>
                <a:latin typeface="Adobe 楷体 Std R" pitchFamily="18" charset="-122"/>
                <a:ea typeface="Adobe 楷体 Std R" pitchFamily="18" charset="-122"/>
              </a:rPr>
              <a:t>，低分子副产物对分子量有一定影响；</a:t>
            </a:r>
          </a:p>
          <a:p>
            <a:pPr>
              <a:buFont typeface="Wingdings" pitchFamily="2" charset="2"/>
              <a:buNone/>
            </a:pPr>
            <a:r>
              <a:rPr lang="zh-CN" altLang="en-US" sz="2400" dirty="0">
                <a:solidFill>
                  <a:srgbClr val="0000FF"/>
                </a:solidFill>
                <a:latin typeface="Adobe 楷体 Std R" pitchFamily="18" charset="-122"/>
                <a:ea typeface="Adobe 楷体 Std R" pitchFamily="18" charset="-122"/>
              </a:rPr>
              <a:t>③ </a:t>
            </a:r>
            <a:r>
              <a:rPr lang="en-US" altLang="zh-CN" sz="2400" dirty="0">
                <a:solidFill>
                  <a:srgbClr val="0000FF"/>
                </a:solidFill>
                <a:latin typeface="Adobe 楷体 Std R" pitchFamily="18" charset="-122"/>
                <a:ea typeface="Adobe 楷体 Std R" pitchFamily="18" charset="-122"/>
              </a:rPr>
              <a:t>K</a:t>
            </a:r>
            <a:r>
              <a:rPr lang="zh-CN" altLang="en-US" sz="2400" dirty="0">
                <a:solidFill>
                  <a:srgbClr val="0000FF"/>
                </a:solidFill>
                <a:latin typeface="Adobe 楷体 Std R" pitchFamily="18" charset="-122"/>
                <a:ea typeface="Adobe 楷体 Std R" pitchFamily="18" charset="-122"/>
              </a:rPr>
              <a:t>很大，</a:t>
            </a:r>
            <a:r>
              <a:rPr lang="en-US" altLang="zh-CN" sz="2400" dirty="0">
                <a:solidFill>
                  <a:srgbClr val="0000FF"/>
                </a:solidFill>
                <a:latin typeface="Adobe 楷体 Std R" pitchFamily="18" charset="-122"/>
                <a:ea typeface="Adobe 楷体 Std R" pitchFamily="18" charset="-122"/>
              </a:rPr>
              <a:t>K</a:t>
            </a:r>
            <a:r>
              <a:rPr lang="zh-CN" altLang="en-US" sz="2400" dirty="0">
                <a:solidFill>
                  <a:srgbClr val="0000FF"/>
                </a:solidFill>
                <a:latin typeface="Adobe 楷体 Std R" pitchFamily="18" charset="-122"/>
                <a:ea typeface="Adobe 楷体 Std R" pitchFamily="18" charset="-122"/>
              </a:rPr>
              <a:t>＞</a:t>
            </a:r>
            <a:r>
              <a:rPr lang="en-US" altLang="zh-CN" sz="2400" dirty="0">
                <a:solidFill>
                  <a:srgbClr val="0000FF"/>
                </a:solidFill>
                <a:latin typeface="Adobe 楷体 Std R" pitchFamily="18" charset="-122"/>
                <a:ea typeface="Adobe 楷体 Std R" pitchFamily="18" charset="-122"/>
              </a:rPr>
              <a:t>1000</a:t>
            </a:r>
            <a:r>
              <a:rPr lang="zh-CN" altLang="en-US" sz="2400" dirty="0">
                <a:solidFill>
                  <a:srgbClr val="0000FF"/>
                </a:solidFill>
                <a:latin typeface="Adobe 楷体 Std R" pitchFamily="18" charset="-122"/>
                <a:ea typeface="Adobe 楷体 Std R" pitchFamily="18" charset="-122"/>
              </a:rPr>
              <a:t>，实际上可看作不可逆反应，如光气法制备聚碳酸酯。      </a:t>
            </a:r>
            <a:endParaRPr lang="en-US" altLang="zh-CN" sz="2400" dirty="0">
              <a:solidFill>
                <a:srgbClr val="FF0000"/>
              </a:solidFill>
              <a:latin typeface="Adobe 楷体 Std R" pitchFamily="18" charset="-122"/>
              <a:ea typeface="Adobe 楷体 Std R" pitchFamily="18" charset="-122"/>
            </a:endParaRPr>
          </a:p>
        </p:txBody>
      </p:sp>
      <p:sp>
        <p:nvSpPr>
          <p:cNvPr id="6" name="矩形 5"/>
          <p:cNvSpPr/>
          <p:nvPr/>
        </p:nvSpPr>
        <p:spPr>
          <a:xfrm>
            <a:off x="2487642" y="5517232"/>
            <a:ext cx="7505639"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Font typeface="Wingdings" pitchFamily="2" charset="2"/>
              <a:buNone/>
            </a:pPr>
            <a:r>
              <a:rPr lang="zh-CN" altLang="en-US" sz="2500" b="1" dirty="0">
                <a:solidFill>
                  <a:srgbClr val="FF0000"/>
                </a:solidFill>
                <a:latin typeface="Adobe 楷体 Std R" pitchFamily="18" charset="-122"/>
                <a:ea typeface="Adobe 楷体 Std R" pitchFamily="18" charset="-122"/>
              </a:rPr>
              <a:t>逐步特性是所有缩聚反应共有的，可逆平衡的程度则各类缩聚反应有明显差别。</a:t>
            </a:r>
            <a:endParaRPr lang="en-US" altLang="zh-CN" sz="2500" b="1" dirty="0">
              <a:solidFill>
                <a:srgbClr val="FF0000"/>
              </a:solidFill>
              <a:latin typeface="Adobe 楷体 Std R" pitchFamily="18" charset="-122"/>
              <a:ea typeface="Adobe 楷体 Std R" pitchFamily="18" charset="-122"/>
            </a:endParaRPr>
          </a:p>
        </p:txBody>
      </p:sp>
    </p:spTree>
    <p:extLst>
      <p:ext uri="{BB962C8B-B14F-4D97-AF65-F5344CB8AC3E}">
        <p14:creationId xmlns:p14="http://schemas.microsoft.com/office/powerpoint/2010/main" val="2537214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32</a:t>
            </a:fld>
            <a:endParaRPr lang="zh-CN" altLang="en-US"/>
          </a:p>
        </p:txBody>
      </p:sp>
      <p:sp>
        <p:nvSpPr>
          <p:cNvPr id="4100" name="Rectangle 5"/>
          <p:cNvSpPr>
            <a:spLocks noChangeArrowheads="1"/>
          </p:cNvSpPr>
          <p:nvPr/>
        </p:nvSpPr>
        <p:spPr bwMode="auto">
          <a:xfrm>
            <a:off x="312192" y="1097886"/>
            <a:ext cx="8353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线形缩聚反应的机理</a:t>
            </a:r>
          </a:p>
        </p:txBody>
      </p:sp>
      <p:sp>
        <p:nvSpPr>
          <p:cNvPr id="4101" name="矩形 10"/>
          <p:cNvSpPr>
            <a:spLocks noChangeArrowheads="1"/>
          </p:cNvSpPr>
          <p:nvPr/>
        </p:nvSpPr>
        <p:spPr bwMode="auto">
          <a:xfrm>
            <a:off x="2567608" y="22266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479376" y="1783259"/>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800" b="1" dirty="0">
                <a:solidFill>
                  <a:srgbClr val="9900CC"/>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dirty="0">
                <a:solidFill>
                  <a:srgbClr val="9900CC"/>
                </a:solidFill>
                <a:latin typeface="Times New Roman" panose="02020603050405020304" pitchFamily="18" charset="0"/>
                <a:ea typeface="黑体" panose="02010609060101010101" pitchFamily="49" charset="-122"/>
                <a:cs typeface="Times New Roman" panose="02020603050405020304" pitchFamily="18" charset="0"/>
              </a:rPr>
              <a:t> 聚合度与反应程度的关系</a:t>
            </a:r>
            <a:endPar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3"/>
          <p:cNvSpPr txBox="1">
            <a:spLocks noChangeArrowheads="1"/>
          </p:cNvSpPr>
          <p:nvPr/>
        </p:nvSpPr>
        <p:spPr>
          <a:xfrm>
            <a:off x="551384" y="2421226"/>
            <a:ext cx="11521280" cy="2847233"/>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aseline="-25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：体系中起始的官能团数目（羧基数或者羟基数），等于二元酸与二元醇的分子总数，也等于反应时间</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时所有大分子的结构单元数。  </a:t>
            </a:r>
            <a:endPar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：反应到</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时体系中残留的官能团数（羧基数或羟基数），等于大分子数。</a:t>
            </a:r>
            <a:endPar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平均聚合度</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400" baseline="-250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：大分子链的平均总单体数（或结构单元数）；</a:t>
            </a:r>
            <a:endPar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反应程度</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：参加反应的官能团数占起始官能团数的分率。        </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6429127"/>
              </p:ext>
            </p:extLst>
          </p:nvPr>
        </p:nvGraphicFramePr>
        <p:xfrm>
          <a:off x="1919536" y="5658202"/>
          <a:ext cx="3024187" cy="733425"/>
        </p:xfrm>
        <a:graphic>
          <a:graphicData uri="http://schemas.openxmlformats.org/presentationml/2006/ole">
            <mc:AlternateContent xmlns:mc="http://schemas.openxmlformats.org/markup-compatibility/2006">
              <mc:Choice xmlns:v="urn:schemas-microsoft-com:vml" Requires="v">
                <p:oleObj spid="_x0000_s64833" name="公式" r:id="rId3" imgW="1727200" imgH="419100" progId="Equation.3">
                  <p:embed/>
                </p:oleObj>
              </mc:Choice>
              <mc:Fallback>
                <p:oleObj name="公式" r:id="rId3" imgW="17272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5658202"/>
                        <a:ext cx="3024187" cy="733425"/>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15073732"/>
              </p:ext>
            </p:extLst>
          </p:nvPr>
        </p:nvGraphicFramePr>
        <p:xfrm>
          <a:off x="5654136" y="5607402"/>
          <a:ext cx="2376487" cy="784225"/>
        </p:xfrm>
        <a:graphic>
          <a:graphicData uri="http://schemas.openxmlformats.org/presentationml/2006/ole">
            <mc:AlternateContent xmlns:mc="http://schemas.openxmlformats.org/markup-compatibility/2006">
              <mc:Choice xmlns:v="urn:schemas-microsoft-com:vml" Requires="v">
                <p:oleObj spid="_x0000_s64834" name="公式" r:id="rId5" imgW="1345616" imgH="444307" progId="Equation.3">
                  <p:embed/>
                </p:oleObj>
              </mc:Choice>
              <mc:Fallback>
                <p:oleObj name="公式" r:id="rId5" imgW="1345616" imgH="444307" progId="Equation.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4136" y="5607402"/>
                        <a:ext cx="2376487" cy="784225"/>
                      </a:xfrm>
                      <a:prstGeom prst="rect">
                        <a:avLst/>
                      </a:prstGeom>
                      <a:noFill/>
                      <a:ln>
                        <a:noFill/>
                      </a:ln>
                      <a:effectLst/>
                      <a:extLst/>
                    </p:spPr>
                  </p:pic>
                </p:oleObj>
              </mc:Fallback>
            </mc:AlternateContent>
          </a:graphicData>
        </a:graphic>
      </p:graphicFrame>
      <p:graphicFrame>
        <p:nvGraphicFramePr>
          <p:cNvPr id="5" name="对象 4">
            <a:hlinkClick r:id="" action="ppaction://noaction"/>
          </p:cNvPr>
          <p:cNvGraphicFramePr>
            <a:graphicFrameLocks noChangeAspect="1"/>
          </p:cNvGraphicFramePr>
          <p:nvPr>
            <p:extLst>
              <p:ext uri="{D42A27DB-BD31-4B8C-83A1-F6EECF244321}">
                <p14:modId xmlns:p14="http://schemas.microsoft.com/office/powerpoint/2010/main" val="843322162"/>
              </p:ext>
            </p:extLst>
          </p:nvPr>
        </p:nvGraphicFramePr>
        <p:xfrm>
          <a:off x="8665617" y="5503908"/>
          <a:ext cx="1470719" cy="882432"/>
        </p:xfrm>
        <a:graphic>
          <a:graphicData uri="http://schemas.openxmlformats.org/presentationml/2006/ole">
            <mc:AlternateContent xmlns:mc="http://schemas.openxmlformats.org/markup-compatibility/2006">
              <mc:Choice xmlns:v="urn:schemas-microsoft-com:vml" Requires="v">
                <p:oleObj spid="_x0000_s64835" name="公式" r:id="rId7" imgW="698500" imgH="419100" progId="Equation.3">
                  <p:embed/>
                </p:oleObj>
              </mc:Choice>
              <mc:Fallback>
                <p:oleObj name="公式" r:id="rId7" imgW="698500" imgH="4191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5617" y="5503908"/>
                        <a:ext cx="1470719" cy="882432"/>
                      </a:xfrm>
                      <a:prstGeom prst="rect">
                        <a:avLst/>
                      </a:prstGeom>
                      <a:noFill/>
                      <a:ln>
                        <a:solidFill>
                          <a:schemeClr val="accent1"/>
                        </a:solidFill>
                      </a:ln>
                      <a:effectLst/>
                      <a:extLst/>
                    </p:spPr>
                  </p:pic>
                </p:oleObj>
              </mc:Fallback>
            </mc:AlternateContent>
          </a:graphicData>
        </a:graphic>
      </p:graphicFrame>
      <p:sp>
        <p:nvSpPr>
          <p:cNvPr id="8" name="TextBox 7"/>
          <p:cNvSpPr txBox="1"/>
          <p:nvPr/>
        </p:nvSpPr>
        <p:spPr>
          <a:xfrm>
            <a:off x="7536160" y="1190607"/>
            <a:ext cx="3457079"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以</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等当量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的二元酸和二元醇的缩聚为例</a:t>
            </a:r>
          </a:p>
        </p:txBody>
      </p:sp>
    </p:spTree>
    <p:extLst>
      <p:ext uri="{BB962C8B-B14F-4D97-AF65-F5344CB8AC3E}">
        <p14:creationId xmlns:p14="http://schemas.microsoft.com/office/powerpoint/2010/main" val="25397567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33</a:t>
            </a:fld>
            <a:endParaRPr lang="zh-CN" altLang="en-US"/>
          </a:p>
        </p:txBody>
      </p:sp>
      <p:sp>
        <p:nvSpPr>
          <p:cNvPr id="4100" name="Rectangle 5"/>
          <p:cNvSpPr>
            <a:spLocks noChangeArrowheads="1"/>
          </p:cNvSpPr>
          <p:nvPr/>
        </p:nvSpPr>
        <p:spPr bwMode="auto">
          <a:xfrm>
            <a:off x="499827" y="1141189"/>
            <a:ext cx="8353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线形缩聚反应的机理</a:t>
            </a:r>
          </a:p>
        </p:txBody>
      </p:sp>
      <p:sp>
        <p:nvSpPr>
          <p:cNvPr id="4101" name="矩形 10"/>
          <p:cNvSpPr>
            <a:spLocks noChangeArrowheads="1"/>
          </p:cNvSpPr>
          <p:nvPr/>
        </p:nvSpPr>
        <p:spPr bwMode="auto">
          <a:xfrm>
            <a:off x="2567608" y="22597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034426" y="2085716"/>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800" b="1" dirty="0">
                <a:solidFill>
                  <a:srgbClr val="9900CC"/>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dirty="0">
                <a:solidFill>
                  <a:srgbClr val="9900CC"/>
                </a:solidFill>
                <a:latin typeface="Times New Roman" panose="02020603050405020304" pitchFamily="18" charset="0"/>
                <a:ea typeface="黑体" panose="02010609060101010101" pitchFamily="49" charset="-122"/>
                <a:cs typeface="Times New Roman" panose="02020603050405020304" pitchFamily="18" charset="0"/>
              </a:rPr>
              <a:t> 聚合度与反应程度的关系</a:t>
            </a:r>
            <a:endPar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对象 5">
            <a:hlinkClick r:id="" action="ppaction://noaction"/>
          </p:cNvPr>
          <p:cNvGraphicFramePr>
            <a:graphicFrameLocks noChangeAspect="1"/>
          </p:cNvGraphicFramePr>
          <p:nvPr>
            <p:extLst>
              <p:ext uri="{D42A27DB-BD31-4B8C-83A1-F6EECF244321}">
                <p14:modId xmlns:p14="http://schemas.microsoft.com/office/powerpoint/2010/main" val="3677597552"/>
              </p:ext>
            </p:extLst>
          </p:nvPr>
        </p:nvGraphicFramePr>
        <p:xfrm>
          <a:off x="2356336" y="3067509"/>
          <a:ext cx="1615428" cy="1045053"/>
        </p:xfrm>
        <a:graphic>
          <a:graphicData uri="http://schemas.openxmlformats.org/presentationml/2006/ole">
            <mc:AlternateContent xmlns:mc="http://schemas.openxmlformats.org/markup-compatibility/2006">
              <mc:Choice xmlns:v="urn:schemas-microsoft-com:vml" Requires="v">
                <p:oleObj spid="_x0000_s65650" name="公式" r:id="rId3" imgW="698500" imgH="419100" progId="Equation.3">
                  <p:embed/>
                </p:oleObj>
              </mc:Choice>
              <mc:Fallback>
                <p:oleObj name="公式" r:id="rId3" imgW="698500" imgH="419100"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336" y="3067509"/>
                        <a:ext cx="1615428" cy="1045053"/>
                      </a:xfrm>
                      <a:prstGeom prst="rect">
                        <a:avLst/>
                      </a:prstGeom>
                      <a:solidFill>
                        <a:schemeClr val="accent1"/>
                      </a:solidFill>
                      <a:ln>
                        <a:noFill/>
                      </a:ln>
                      <a:effectLst/>
                      <a:extLst/>
                    </p:spPr>
                  </p:pic>
                </p:oleObj>
              </mc:Fallback>
            </mc:AlternateContent>
          </a:graphicData>
        </a:graphic>
      </p:graphicFrame>
      <p:pic>
        <p:nvPicPr>
          <p:cNvPr id="6554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984" y="1916832"/>
            <a:ext cx="5020626" cy="400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571558" y="4797152"/>
            <a:ext cx="30243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dirty="0">
                <a:latin typeface="黑体" panose="02010609060101010101" pitchFamily="49" charset="-122"/>
                <a:ea typeface="黑体" panose="02010609060101010101" pitchFamily="49" charset="-122"/>
              </a:rPr>
              <a:t>官能团</a:t>
            </a:r>
            <a:r>
              <a:rPr lang="zh-CN" altLang="en-US" sz="2400" b="1" dirty="0">
                <a:solidFill>
                  <a:srgbClr val="FF0000"/>
                </a:solidFill>
                <a:latin typeface="黑体" panose="02010609060101010101" pitchFamily="49" charset="-122"/>
                <a:ea typeface="黑体" panose="02010609060101010101" pitchFamily="49" charset="-122"/>
              </a:rPr>
              <a:t>等当量</a:t>
            </a:r>
            <a:r>
              <a:rPr lang="zh-CN" altLang="en-US" sz="2400" dirty="0">
                <a:latin typeface="黑体" panose="02010609060101010101" pitchFamily="49" charset="-122"/>
                <a:ea typeface="黑体" panose="02010609060101010101" pitchFamily="49" charset="-122"/>
              </a:rPr>
              <a:t>的前提；</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聚合度和反应程度。</a:t>
            </a:r>
          </a:p>
        </p:txBody>
      </p:sp>
      <p:cxnSp>
        <p:nvCxnSpPr>
          <p:cNvPr id="9" name="直接箭头连接符 8"/>
          <p:cNvCxnSpPr/>
          <p:nvPr/>
        </p:nvCxnSpPr>
        <p:spPr>
          <a:xfrm>
            <a:off x="9912424" y="3752522"/>
            <a:ext cx="50405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61263" y="4200539"/>
            <a:ext cx="2051161"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sz="2000" dirty="0">
                <a:latin typeface="Adobe 楷体 Std R" pitchFamily="18" charset="-122"/>
                <a:ea typeface="Adobe 楷体 Std R" pitchFamily="18" charset="-122"/>
              </a:rPr>
              <a:t>P = 0.9, </a:t>
            </a:r>
            <a:r>
              <a:rPr lang="en-US" altLang="zh-CN" sz="2000" dirty="0" err="1">
                <a:latin typeface="Adobe 楷体 Std R" pitchFamily="18" charset="-122"/>
                <a:ea typeface="Adobe 楷体 Std R" pitchFamily="18" charset="-122"/>
              </a:rPr>
              <a:t>Xn</a:t>
            </a:r>
            <a:r>
              <a:rPr lang="en-US" altLang="zh-CN" sz="2000" dirty="0">
                <a:latin typeface="Adobe 楷体 Std R" pitchFamily="18" charset="-122"/>
                <a:ea typeface="Adobe 楷体 Std R" pitchFamily="18" charset="-122"/>
              </a:rPr>
              <a:t> = 10</a:t>
            </a:r>
            <a:endParaRPr lang="zh-CN" altLang="en-US" sz="2000" dirty="0">
              <a:latin typeface="Adobe 楷体 Std R" pitchFamily="18" charset="-122"/>
              <a:ea typeface="Adobe 楷体 Std R" pitchFamily="18" charset="-122"/>
            </a:endParaRPr>
          </a:p>
        </p:txBody>
      </p:sp>
      <p:cxnSp>
        <p:nvCxnSpPr>
          <p:cNvPr id="17" name="直接箭头连接符 16"/>
          <p:cNvCxnSpPr/>
          <p:nvPr/>
        </p:nvCxnSpPr>
        <p:spPr>
          <a:xfrm>
            <a:off x="9443764" y="4688626"/>
            <a:ext cx="50405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72774" y="3323233"/>
            <a:ext cx="2555675"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sz="2000" dirty="0">
                <a:latin typeface="Adobe 楷体 Std R" pitchFamily="18" charset="-122"/>
                <a:ea typeface="Adobe 楷体 Std R" pitchFamily="18" charset="-122"/>
              </a:rPr>
              <a:t>P = 0.995, </a:t>
            </a:r>
            <a:r>
              <a:rPr lang="en-US" altLang="zh-CN" sz="2000" dirty="0" err="1">
                <a:latin typeface="Adobe 楷体 Std R" pitchFamily="18" charset="-122"/>
                <a:ea typeface="Adobe 楷体 Std R" pitchFamily="18" charset="-122"/>
              </a:rPr>
              <a:t>Xn</a:t>
            </a:r>
            <a:r>
              <a:rPr lang="en-US" altLang="zh-CN" sz="2000" dirty="0">
                <a:latin typeface="Adobe 楷体 Std R" pitchFamily="18" charset="-122"/>
                <a:ea typeface="Adobe 楷体 Std R" pitchFamily="18" charset="-122"/>
              </a:rPr>
              <a:t> = 200</a:t>
            </a:r>
            <a:endParaRPr lang="zh-CN" altLang="en-US" sz="2000" dirty="0">
              <a:latin typeface="Adobe 楷体 Std R" pitchFamily="18" charset="-122"/>
              <a:ea typeface="Adobe 楷体 Std R" pitchFamily="18" charset="-122"/>
            </a:endParaRPr>
          </a:p>
        </p:txBody>
      </p:sp>
    </p:spTree>
    <p:extLst>
      <p:ext uri="{BB962C8B-B14F-4D97-AF65-F5344CB8AC3E}">
        <p14:creationId xmlns:p14="http://schemas.microsoft.com/office/powerpoint/2010/main" val="42949477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34</a:t>
            </a:fld>
            <a:endParaRPr lang="zh-CN" altLang="en-US"/>
          </a:p>
        </p:txBody>
      </p:sp>
      <p:sp>
        <p:nvSpPr>
          <p:cNvPr id="4100" name="Rectangle 5"/>
          <p:cNvSpPr>
            <a:spLocks noChangeArrowheads="1"/>
          </p:cNvSpPr>
          <p:nvPr/>
        </p:nvSpPr>
        <p:spPr bwMode="auto">
          <a:xfrm>
            <a:off x="394522" y="1080057"/>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76289" y="29019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559576" y="1847125"/>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3)</a:t>
            </a:r>
            <a:r>
              <a:rPr lang="zh-CN" altLang="en-US" sz="2400" b="1" dirty="0">
                <a:solidFill>
                  <a:srgbClr val="9900CC"/>
                </a:solidFill>
                <a:latin typeface="Adobe 楷体 Std R" pitchFamily="18" charset="-122"/>
                <a:ea typeface="Adobe 楷体 Std R" pitchFamily="18" charset="-122"/>
              </a:rPr>
              <a:t> 聚合度与反应程度的关系</a:t>
            </a:r>
            <a:endParaRPr lang="zh-CN" altLang="en-US" sz="2200" dirty="0">
              <a:solidFill>
                <a:srgbClr val="0000FF"/>
              </a:solidFill>
              <a:latin typeface="Adobe 楷体 Std R" pitchFamily="18" charset="-122"/>
              <a:ea typeface="Adobe 楷体 Std R" pitchFamily="18" charset="-122"/>
            </a:endParaRPr>
          </a:p>
        </p:txBody>
      </p:sp>
      <p:sp>
        <p:nvSpPr>
          <p:cNvPr id="15" name="Rectangle 3"/>
          <p:cNvSpPr txBox="1">
            <a:spLocks noChangeArrowheads="1"/>
          </p:cNvSpPr>
          <p:nvPr/>
        </p:nvSpPr>
        <p:spPr>
          <a:xfrm>
            <a:off x="911424" y="2502987"/>
            <a:ext cx="10369152" cy="2847233"/>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itchFamily="2" charset="2"/>
              <a:buNone/>
            </a:pPr>
            <a:r>
              <a:rPr lang="en-US" altLang="zh-CN" sz="2400" dirty="0">
                <a:solidFill>
                  <a:srgbClr val="0000FF"/>
                </a:solidFill>
                <a:latin typeface="Adobe 楷体 Std R" pitchFamily="18" charset="-122"/>
                <a:ea typeface="Adobe 楷体 Std R" pitchFamily="18" charset="-122"/>
              </a:rPr>
              <a:t>1mol</a:t>
            </a:r>
            <a:r>
              <a:rPr lang="zh-CN" altLang="en-US" sz="2400" dirty="0">
                <a:solidFill>
                  <a:srgbClr val="0000FF"/>
                </a:solidFill>
                <a:latin typeface="Adobe 楷体 Std R" pitchFamily="18" charset="-122"/>
                <a:ea typeface="Adobe 楷体 Std R" pitchFamily="18" charset="-122"/>
              </a:rPr>
              <a:t>二元酸与</a:t>
            </a:r>
            <a:r>
              <a:rPr lang="en-US" altLang="zh-CN" sz="2400" dirty="0">
                <a:solidFill>
                  <a:srgbClr val="0000FF"/>
                </a:solidFill>
                <a:latin typeface="Adobe 楷体 Std R" pitchFamily="18" charset="-122"/>
                <a:ea typeface="Adobe 楷体 Std R" pitchFamily="18" charset="-122"/>
              </a:rPr>
              <a:t>1mol</a:t>
            </a:r>
            <a:r>
              <a:rPr lang="zh-CN" altLang="en-US" sz="2400" dirty="0">
                <a:solidFill>
                  <a:srgbClr val="0000FF"/>
                </a:solidFill>
                <a:latin typeface="Adobe 楷体 Std R" pitchFamily="18" charset="-122"/>
                <a:ea typeface="Adobe 楷体 Std R" pitchFamily="18" charset="-122"/>
              </a:rPr>
              <a:t>二元醇反应：</a:t>
            </a:r>
            <a:endParaRPr lang="en-US" altLang="zh-CN" sz="2400" dirty="0">
              <a:solidFill>
                <a:srgbClr val="0000FF"/>
              </a:solidFill>
              <a:latin typeface="Adobe 楷体 Std R" pitchFamily="18" charset="-122"/>
              <a:ea typeface="Adobe 楷体 Std R" pitchFamily="18" charset="-122"/>
            </a:endParaRPr>
          </a:p>
          <a:p>
            <a:pPr lvl="1">
              <a:lnSpc>
                <a:spcPct val="150000"/>
              </a:lnSpc>
              <a:buFont typeface="Wingdings" panose="05000000000000000000" pitchFamily="2" charset="2"/>
              <a:buChar char="Ø"/>
            </a:pPr>
            <a:r>
              <a:rPr lang="zh-CN" altLang="en-US" sz="2000" dirty="0">
                <a:solidFill>
                  <a:srgbClr val="0000FF"/>
                </a:solidFill>
                <a:latin typeface="Adobe 楷体 Std R" pitchFamily="18" charset="-122"/>
                <a:ea typeface="Adobe 楷体 Std R" pitchFamily="18" charset="-122"/>
              </a:rPr>
              <a:t>体系中的羟基数或羧基数</a:t>
            </a:r>
            <a:r>
              <a:rPr lang="en-US" altLang="zh-CN" sz="2000" dirty="0">
                <a:solidFill>
                  <a:srgbClr val="0000FF"/>
                </a:solidFill>
                <a:latin typeface="Adobe 楷体 Std R" pitchFamily="18" charset="-122"/>
                <a:ea typeface="Adobe 楷体 Std R" pitchFamily="18" charset="-122"/>
              </a:rPr>
              <a:t>N</a:t>
            </a:r>
            <a:r>
              <a:rPr lang="en-US" altLang="zh-CN" sz="2000" baseline="-25000" dirty="0">
                <a:solidFill>
                  <a:srgbClr val="0000FF"/>
                </a:solidFill>
                <a:latin typeface="Adobe 楷体 Std R" pitchFamily="18" charset="-122"/>
                <a:ea typeface="Adobe 楷体 Std R" pitchFamily="18" charset="-122"/>
              </a:rPr>
              <a:t>0</a:t>
            </a:r>
            <a:r>
              <a:rPr lang="zh-CN" altLang="en-US" sz="2000" dirty="0">
                <a:solidFill>
                  <a:srgbClr val="0000FF"/>
                </a:solidFill>
                <a:latin typeface="Adobe 楷体 Std R" pitchFamily="18" charset="-122"/>
                <a:ea typeface="Adobe 楷体 Std R" pitchFamily="18" charset="-122"/>
              </a:rPr>
              <a:t>为：</a:t>
            </a:r>
            <a:r>
              <a:rPr lang="en-US" altLang="zh-CN" sz="2000" dirty="0">
                <a:solidFill>
                  <a:srgbClr val="0000FF"/>
                </a:solidFill>
                <a:latin typeface="Adobe 楷体 Std R" pitchFamily="18" charset="-122"/>
                <a:ea typeface="Adobe 楷体 Std R" pitchFamily="18" charset="-122"/>
              </a:rPr>
              <a:t>1X2=2mol</a:t>
            </a:r>
            <a:r>
              <a:rPr lang="zh-CN" altLang="en-US" sz="2000" dirty="0">
                <a:solidFill>
                  <a:srgbClr val="0000FF"/>
                </a:solidFill>
                <a:latin typeface="Adobe 楷体 Std R" pitchFamily="18" charset="-122"/>
                <a:ea typeface="Adobe 楷体 Std R" pitchFamily="18" charset="-122"/>
              </a:rPr>
              <a:t>；</a:t>
            </a:r>
            <a:endParaRPr lang="en-US" altLang="zh-CN" sz="2000" dirty="0">
              <a:solidFill>
                <a:srgbClr val="0000FF"/>
              </a:solidFill>
              <a:latin typeface="Adobe 楷体 Std R" pitchFamily="18" charset="-122"/>
              <a:ea typeface="Adobe 楷体 Std R" pitchFamily="18" charset="-122"/>
            </a:endParaRPr>
          </a:p>
          <a:p>
            <a:pPr lvl="1">
              <a:lnSpc>
                <a:spcPct val="150000"/>
              </a:lnSpc>
              <a:buFont typeface="Wingdings" panose="05000000000000000000" pitchFamily="2" charset="2"/>
              <a:buChar char="Ø"/>
            </a:pPr>
            <a:r>
              <a:rPr lang="zh-CN" altLang="en-US" sz="2000" dirty="0">
                <a:solidFill>
                  <a:srgbClr val="0000FF"/>
                </a:solidFill>
                <a:latin typeface="Adobe 楷体 Std R" pitchFamily="18" charset="-122"/>
                <a:ea typeface="Adobe 楷体 Std R" pitchFamily="18" charset="-122"/>
              </a:rPr>
              <a:t>反应</a:t>
            </a:r>
            <a:r>
              <a:rPr lang="en-US" altLang="zh-CN" sz="2000" dirty="0">
                <a:solidFill>
                  <a:srgbClr val="0000FF"/>
                </a:solidFill>
                <a:latin typeface="Adobe 楷体 Std R" pitchFamily="18" charset="-122"/>
                <a:ea typeface="Adobe 楷体 Std R" pitchFamily="18" charset="-122"/>
              </a:rPr>
              <a:t>t</a:t>
            </a:r>
            <a:r>
              <a:rPr lang="zh-CN" altLang="en-US" sz="2000" dirty="0">
                <a:solidFill>
                  <a:srgbClr val="0000FF"/>
                </a:solidFill>
                <a:latin typeface="Adobe 楷体 Std R" pitchFamily="18" charset="-122"/>
                <a:ea typeface="Adobe 楷体 Std R" pitchFamily="18" charset="-122"/>
              </a:rPr>
              <a:t>时间后体系中所有分子中的结构单元数：</a:t>
            </a:r>
            <a:r>
              <a:rPr lang="en-US" altLang="zh-CN" sz="2000" dirty="0">
                <a:solidFill>
                  <a:srgbClr val="0000FF"/>
                </a:solidFill>
                <a:latin typeface="Adobe 楷体 Std R" pitchFamily="18" charset="-122"/>
                <a:ea typeface="Adobe 楷体 Std R" pitchFamily="18" charset="-122"/>
              </a:rPr>
              <a:t>1+1=2mol</a:t>
            </a:r>
            <a:r>
              <a:rPr lang="zh-CN" altLang="en-US" sz="2000" dirty="0">
                <a:solidFill>
                  <a:srgbClr val="0000FF"/>
                </a:solidFill>
                <a:latin typeface="Adobe 楷体 Std R" pitchFamily="18" charset="-122"/>
                <a:ea typeface="Adobe 楷体 Std R" pitchFamily="18" charset="-122"/>
              </a:rPr>
              <a:t>（也为</a:t>
            </a:r>
            <a:r>
              <a:rPr lang="en-US" altLang="zh-CN" sz="2000" dirty="0">
                <a:solidFill>
                  <a:srgbClr val="0000FF"/>
                </a:solidFill>
                <a:latin typeface="Adobe 楷体 Std R" pitchFamily="18" charset="-122"/>
                <a:ea typeface="Adobe 楷体 Std R" pitchFamily="18" charset="-122"/>
              </a:rPr>
              <a:t>N</a:t>
            </a:r>
            <a:r>
              <a:rPr lang="en-US" altLang="zh-CN" sz="2000" baseline="-25000" dirty="0">
                <a:solidFill>
                  <a:srgbClr val="0000FF"/>
                </a:solidFill>
                <a:latin typeface="Adobe 楷体 Std R" pitchFamily="18" charset="-122"/>
                <a:ea typeface="Adobe 楷体 Std R" pitchFamily="18" charset="-122"/>
              </a:rPr>
              <a:t>0</a:t>
            </a:r>
            <a:r>
              <a:rPr lang="zh-CN" altLang="en-US" sz="2000" dirty="0">
                <a:solidFill>
                  <a:srgbClr val="0000FF"/>
                </a:solidFill>
                <a:latin typeface="Adobe 楷体 Std R" pitchFamily="18" charset="-122"/>
                <a:ea typeface="Adobe 楷体 Std R" pitchFamily="18" charset="-122"/>
              </a:rPr>
              <a:t>）（注意：二元酸或二元醇，虽均有两个基团，但结构单元只有一个）；</a:t>
            </a:r>
            <a:endParaRPr lang="en-US" altLang="zh-CN" sz="2000" dirty="0">
              <a:solidFill>
                <a:srgbClr val="0000FF"/>
              </a:solidFill>
              <a:latin typeface="Adobe 楷体 Std R" pitchFamily="18" charset="-122"/>
              <a:ea typeface="Adobe 楷体 Std R" pitchFamily="18" charset="-122"/>
            </a:endParaRPr>
          </a:p>
          <a:p>
            <a:pPr lvl="1">
              <a:lnSpc>
                <a:spcPct val="150000"/>
              </a:lnSpc>
              <a:buFont typeface="Wingdings" panose="05000000000000000000" pitchFamily="2" charset="2"/>
              <a:buChar char="Ø"/>
            </a:pPr>
            <a:r>
              <a:rPr lang="zh-CN" altLang="en-US" sz="2000" dirty="0">
                <a:solidFill>
                  <a:srgbClr val="0000FF"/>
                </a:solidFill>
                <a:latin typeface="Adobe 楷体 Std R" pitchFamily="18" charset="-122"/>
                <a:ea typeface="Adobe 楷体 Std R" pitchFamily="18" charset="-122"/>
              </a:rPr>
              <a:t>若反应</a:t>
            </a:r>
            <a:r>
              <a:rPr lang="en-US" altLang="zh-CN" sz="2000" dirty="0">
                <a:solidFill>
                  <a:srgbClr val="0000FF"/>
                </a:solidFill>
                <a:latin typeface="Adobe 楷体 Std R" pitchFamily="18" charset="-122"/>
                <a:ea typeface="Adobe 楷体 Std R" pitchFamily="18" charset="-122"/>
              </a:rPr>
              <a:t>t</a:t>
            </a:r>
            <a:r>
              <a:rPr lang="zh-CN" altLang="en-US" sz="2000" dirty="0">
                <a:solidFill>
                  <a:srgbClr val="0000FF"/>
                </a:solidFill>
                <a:latin typeface="Adobe 楷体 Std R" pitchFamily="18" charset="-122"/>
                <a:ea typeface="Adobe 楷体 Std R" pitchFamily="18" charset="-122"/>
              </a:rPr>
              <a:t>时间后体系中残存的羧基数</a:t>
            </a:r>
            <a:r>
              <a:rPr lang="en-US" altLang="zh-CN" sz="2000" dirty="0">
                <a:solidFill>
                  <a:srgbClr val="0000FF"/>
                </a:solidFill>
                <a:latin typeface="Adobe 楷体 Std R" pitchFamily="18" charset="-122"/>
                <a:ea typeface="Adobe 楷体 Std R" pitchFamily="18" charset="-122"/>
              </a:rPr>
              <a:t>N</a:t>
            </a:r>
            <a:r>
              <a:rPr lang="zh-CN" altLang="en-US" sz="2000" dirty="0">
                <a:solidFill>
                  <a:srgbClr val="0000FF"/>
                </a:solidFill>
                <a:latin typeface="Adobe 楷体 Std R" pitchFamily="18" charset="-122"/>
                <a:ea typeface="Adobe 楷体 Std R" pitchFamily="18" charset="-122"/>
              </a:rPr>
              <a:t>为</a:t>
            </a:r>
            <a:r>
              <a:rPr lang="en-US" altLang="zh-CN" sz="2000" dirty="0">
                <a:solidFill>
                  <a:srgbClr val="0000FF"/>
                </a:solidFill>
                <a:latin typeface="Adobe 楷体 Std R" pitchFamily="18" charset="-122"/>
                <a:ea typeface="Adobe 楷体 Std R" pitchFamily="18" charset="-122"/>
              </a:rPr>
              <a:t>0.5mol</a:t>
            </a:r>
            <a:r>
              <a:rPr lang="zh-CN" altLang="en-US" sz="2000" dirty="0">
                <a:solidFill>
                  <a:srgbClr val="0000FF"/>
                </a:solidFill>
                <a:latin typeface="Adobe 楷体 Std R" pitchFamily="18" charset="-122"/>
                <a:ea typeface="Adobe 楷体 Std R" pitchFamily="18" charset="-122"/>
              </a:rPr>
              <a:t>，则大分子数：</a:t>
            </a:r>
            <a:r>
              <a:rPr lang="en-US" altLang="zh-CN" sz="2000" dirty="0">
                <a:solidFill>
                  <a:srgbClr val="0000FF"/>
                </a:solidFill>
                <a:latin typeface="Adobe 楷体 Std R" pitchFamily="18" charset="-122"/>
                <a:ea typeface="Adobe 楷体 Std R" pitchFamily="18" charset="-122"/>
              </a:rPr>
              <a:t>0.5mol</a:t>
            </a:r>
            <a:r>
              <a:rPr lang="zh-CN" altLang="en-US" sz="2000" dirty="0">
                <a:solidFill>
                  <a:srgbClr val="0000FF"/>
                </a:solidFill>
                <a:latin typeface="Adobe 楷体 Std R" pitchFamily="18" charset="-122"/>
                <a:ea typeface="Adobe 楷体 Std R" pitchFamily="18" charset="-122"/>
              </a:rPr>
              <a:t>（有一个羧基，就有一条大分子，也即</a:t>
            </a:r>
            <a:r>
              <a:rPr lang="en-US" altLang="zh-CN" sz="2000" dirty="0">
                <a:solidFill>
                  <a:srgbClr val="0000FF"/>
                </a:solidFill>
                <a:latin typeface="Adobe 楷体 Std R" pitchFamily="18" charset="-122"/>
                <a:ea typeface="Adobe 楷体 Std R" pitchFamily="18" charset="-122"/>
              </a:rPr>
              <a:t>N</a:t>
            </a:r>
            <a:r>
              <a:rPr lang="zh-CN" altLang="en-US" sz="2000" dirty="0">
                <a:solidFill>
                  <a:srgbClr val="0000FF"/>
                </a:solidFill>
                <a:latin typeface="Adobe 楷体 Std R" pitchFamily="18" charset="-122"/>
                <a:ea typeface="Adobe 楷体 Std R" pitchFamily="18" charset="-122"/>
              </a:rPr>
              <a:t>）</a:t>
            </a:r>
            <a:endParaRPr lang="en-US" altLang="zh-CN" sz="2000" dirty="0">
              <a:solidFill>
                <a:srgbClr val="FF0000"/>
              </a:solidFill>
              <a:latin typeface="Adobe 楷体 Std R" pitchFamily="18" charset="-122"/>
              <a:ea typeface="Adobe 楷体 Std R" pitchFamily="18"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75287966"/>
              </p:ext>
            </p:extLst>
          </p:nvPr>
        </p:nvGraphicFramePr>
        <p:xfrm>
          <a:off x="2299182" y="5808429"/>
          <a:ext cx="2466975" cy="717550"/>
        </p:xfrm>
        <a:graphic>
          <a:graphicData uri="http://schemas.openxmlformats.org/presentationml/2006/ole">
            <mc:AlternateContent xmlns:mc="http://schemas.openxmlformats.org/markup-compatibility/2006">
              <mc:Choice xmlns:v="urn:schemas-microsoft-com:vml" Requires="v">
                <p:oleObj spid="_x0000_s66800" name="公式" r:id="rId3" imgW="1396800" imgH="406080" progId="Equation.3">
                  <p:embed/>
                </p:oleObj>
              </mc:Choice>
              <mc:Fallback>
                <p:oleObj name="公式" r:id="rId3" imgW="1396800" imgH="406080" progId="Equation.3">
                  <p:embed/>
                  <p:pic>
                    <p:nvPicPr>
                      <p:cNvPr id="0" name=""/>
                      <p:cNvPicPr>
                        <a:picLocks noChangeAspect="1" noChangeArrowheads="1"/>
                      </p:cNvPicPr>
                      <p:nvPr/>
                    </p:nvPicPr>
                    <p:blipFill>
                      <a:blip r:embed="rId4"/>
                      <a:srcRect/>
                      <a:stretch>
                        <a:fillRect/>
                      </a:stretch>
                    </p:blipFill>
                    <p:spPr bwMode="auto">
                      <a:xfrm>
                        <a:off x="2299182" y="5808429"/>
                        <a:ext cx="2466975" cy="717550"/>
                      </a:xfrm>
                      <a:prstGeom prst="rect">
                        <a:avLst/>
                      </a:prstGeom>
                      <a:noFill/>
                      <a:ln>
                        <a:solidFill>
                          <a:srgbClr val="0070C0"/>
                        </a:solidFill>
                      </a:ln>
                      <a:effectLst/>
                    </p:spPr>
                  </p:pic>
                </p:oleObj>
              </mc:Fallback>
            </mc:AlternateContent>
          </a:graphicData>
        </a:graphic>
      </p:graphicFrame>
      <p:graphicFrame>
        <p:nvGraphicFramePr>
          <p:cNvPr id="5" name="对象 4">
            <a:hlinkClick r:id="" action="ppaction://noaction"/>
          </p:cNvPr>
          <p:cNvGraphicFramePr>
            <a:graphicFrameLocks noChangeAspect="1"/>
          </p:cNvGraphicFramePr>
          <p:nvPr>
            <p:extLst>
              <p:ext uri="{D42A27DB-BD31-4B8C-83A1-F6EECF244321}">
                <p14:modId xmlns:p14="http://schemas.microsoft.com/office/powerpoint/2010/main" val="2696210565"/>
              </p:ext>
            </p:extLst>
          </p:nvPr>
        </p:nvGraphicFramePr>
        <p:xfrm>
          <a:off x="6821307" y="5808429"/>
          <a:ext cx="3054350" cy="688975"/>
        </p:xfrm>
        <a:graphic>
          <a:graphicData uri="http://schemas.openxmlformats.org/presentationml/2006/ole">
            <mc:AlternateContent xmlns:mc="http://schemas.openxmlformats.org/markup-compatibility/2006">
              <mc:Choice xmlns:v="urn:schemas-microsoft-com:vml" Requires="v">
                <p:oleObj spid="_x0000_s66801" name="公式" r:id="rId5" imgW="1803240" imgH="406080" progId="Equation.3">
                  <p:embed/>
                </p:oleObj>
              </mc:Choice>
              <mc:Fallback>
                <p:oleObj name="公式" r:id="rId5" imgW="1803240" imgH="406080" progId="Equation.3">
                  <p:embed/>
                  <p:pic>
                    <p:nvPicPr>
                      <p:cNvPr id="0" name=""/>
                      <p:cNvPicPr>
                        <a:picLocks noChangeAspect="1" noChangeArrowheads="1"/>
                      </p:cNvPicPr>
                      <p:nvPr/>
                    </p:nvPicPr>
                    <p:blipFill>
                      <a:blip r:embed="rId6"/>
                      <a:srcRect/>
                      <a:stretch>
                        <a:fillRect/>
                      </a:stretch>
                    </p:blipFill>
                    <p:spPr bwMode="auto">
                      <a:xfrm>
                        <a:off x="6821307" y="5808429"/>
                        <a:ext cx="3054350" cy="688975"/>
                      </a:xfrm>
                      <a:prstGeom prst="rect">
                        <a:avLst/>
                      </a:prstGeom>
                      <a:noFill/>
                      <a:ln>
                        <a:solidFill>
                          <a:srgbClr val="0070C0"/>
                        </a:solidFill>
                      </a:ln>
                      <a:effec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180542060"/>
              </p:ext>
            </p:extLst>
          </p:nvPr>
        </p:nvGraphicFramePr>
        <p:xfrm>
          <a:off x="8476971" y="2535665"/>
          <a:ext cx="1728192" cy="570292"/>
        </p:xfrm>
        <a:graphic>
          <a:graphicData uri="http://schemas.openxmlformats.org/presentationml/2006/ole">
            <mc:AlternateContent xmlns:mc="http://schemas.openxmlformats.org/markup-compatibility/2006">
              <mc:Choice xmlns:v="urn:schemas-microsoft-com:vml" Requires="v">
                <p:oleObj spid="_x0000_s66802" name="公式" r:id="rId7" imgW="1345616" imgH="444307" progId="Equation.3">
                  <p:embed/>
                </p:oleObj>
              </mc:Choice>
              <mc:Fallback>
                <p:oleObj name="公式" r:id="rId7" imgW="1345616" imgH="444307" progId="Equation.3">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6971" y="2535665"/>
                        <a:ext cx="1728192" cy="570292"/>
                      </a:xfrm>
                      <a:prstGeom prst="rect">
                        <a:avLst/>
                      </a:prstGeom>
                      <a:noFill/>
                      <a:ln>
                        <a:noFill/>
                      </a:ln>
                    </p:spPr>
                  </p:pic>
                </p:oleObj>
              </mc:Fallback>
            </mc:AlternateContent>
          </a:graphicData>
        </a:graphic>
      </p:graphicFrame>
      <p:grpSp>
        <p:nvGrpSpPr>
          <p:cNvPr id="10" name="组合 9"/>
          <p:cNvGrpSpPr/>
          <p:nvPr/>
        </p:nvGrpSpPr>
        <p:grpSpPr>
          <a:xfrm>
            <a:off x="7102505" y="1323385"/>
            <a:ext cx="3346475" cy="1078360"/>
            <a:chOff x="1547813" y="2948550"/>
            <a:chExt cx="3346475" cy="1078360"/>
          </a:xfrm>
        </p:grpSpPr>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813" y="2948550"/>
              <a:ext cx="3346475" cy="4566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组合 9"/>
            <p:cNvGrpSpPr>
              <a:grpSpLocks/>
            </p:cNvGrpSpPr>
            <p:nvPr/>
          </p:nvGrpSpPr>
          <p:grpSpPr bwMode="auto">
            <a:xfrm>
              <a:off x="1787934" y="3688356"/>
              <a:ext cx="2712207" cy="338554"/>
              <a:chOff x="1787914" y="3688709"/>
              <a:chExt cx="2712596" cy="338605"/>
            </a:xfrm>
          </p:grpSpPr>
          <p:sp>
            <p:nvSpPr>
              <p:cNvPr id="20" name="Text Box 6"/>
              <p:cNvSpPr txBox="1">
                <a:spLocks noChangeArrowheads="1"/>
              </p:cNvSpPr>
              <p:nvPr/>
            </p:nvSpPr>
            <p:spPr bwMode="auto">
              <a:xfrm>
                <a:off x="2559035" y="3688709"/>
                <a:ext cx="1011960" cy="338605"/>
              </a:xfrm>
              <a:prstGeom prst="rect">
                <a:avLst/>
              </a:prstGeom>
              <a:noFill/>
              <a:ln>
                <a:noFill/>
              </a:ln>
              <a:effectLst/>
              <a:extLst/>
            </p:spPr>
            <p:txBody>
              <a:bodyPr wrap="none" anchor="ctr">
                <a:spAutoFit/>
              </a:bodyPr>
              <a:lstStyle/>
              <a:p>
                <a:pPr algn="ctr">
                  <a:spcBef>
                    <a:spcPct val="50000"/>
                  </a:spcBef>
                  <a:defRPr/>
                </a:pPr>
                <a:r>
                  <a:rPr lang="zh-CN" altLang="en-US" sz="1600" b="1" dirty="0">
                    <a:solidFill>
                      <a:srgbClr val="0000FF"/>
                    </a:solidFill>
                    <a:effectLst>
                      <a:outerShdw blurRad="38100" dist="38100" dir="2700000" algn="tl">
                        <a:srgbClr val="C0C0C0"/>
                      </a:outerShdw>
                    </a:effectLst>
                    <a:ea typeface="楷体_GB2312" pitchFamily="49" charset="-122"/>
                  </a:rPr>
                  <a:t>重复单元</a:t>
                </a:r>
                <a:endParaRPr lang="zh-CN" altLang="en-US" sz="1600" dirty="0">
                  <a:solidFill>
                    <a:srgbClr val="0000FF"/>
                  </a:solidFill>
                </a:endParaRPr>
              </a:p>
            </p:txBody>
          </p:sp>
          <p:sp>
            <p:nvSpPr>
              <p:cNvPr id="21" name="Line 7"/>
              <p:cNvSpPr>
                <a:spLocks noChangeShapeType="1"/>
              </p:cNvSpPr>
              <p:nvPr/>
            </p:nvSpPr>
            <p:spPr bwMode="auto">
              <a:xfrm flipH="1">
                <a:off x="1787914" y="3858011"/>
                <a:ext cx="912138"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8"/>
              <p:cNvSpPr>
                <a:spLocks noChangeShapeType="1"/>
              </p:cNvSpPr>
              <p:nvPr/>
            </p:nvSpPr>
            <p:spPr bwMode="auto">
              <a:xfrm>
                <a:off x="3489818" y="3858012"/>
                <a:ext cx="1010692" cy="0"/>
              </a:xfrm>
              <a:prstGeom prst="line">
                <a:avLst/>
              </a:prstGeom>
              <a:ln w="25400">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wrap="none" anchor="ctr"/>
              <a:lstStyle/>
              <a:p>
                <a:pPr>
                  <a:defRPr/>
                </a:pPr>
                <a:endParaRPr lang="zh-CN" altLang="en-US"/>
              </a:p>
            </p:txBody>
          </p:sp>
        </p:grpSp>
        <p:grpSp>
          <p:nvGrpSpPr>
            <p:cNvPr id="13" name="组合 8"/>
            <p:cNvGrpSpPr>
              <a:grpSpLocks/>
            </p:cNvGrpSpPr>
            <p:nvPr/>
          </p:nvGrpSpPr>
          <p:grpSpPr bwMode="auto">
            <a:xfrm>
              <a:off x="1787934" y="3380578"/>
              <a:ext cx="3085133" cy="307777"/>
              <a:chOff x="1788587" y="3380980"/>
              <a:chExt cx="3085104" cy="307777"/>
            </a:xfrm>
          </p:grpSpPr>
          <p:sp>
            <p:nvSpPr>
              <p:cNvPr id="14" name="Text Box 5"/>
              <p:cNvSpPr txBox="1">
                <a:spLocks noChangeArrowheads="1"/>
              </p:cNvSpPr>
              <p:nvPr/>
            </p:nvSpPr>
            <p:spPr bwMode="auto">
              <a:xfrm>
                <a:off x="1930295" y="3380980"/>
                <a:ext cx="2943396" cy="307777"/>
              </a:xfrm>
              <a:prstGeom prst="rect">
                <a:avLst/>
              </a:prstGeom>
              <a:noFill/>
              <a:ln>
                <a:noFill/>
              </a:ln>
              <a:effectLst/>
              <a:extLst/>
            </p:spPr>
            <p:txBody>
              <a:bodyPr wrap="square" anchor="ctr">
                <a:spAutoFit/>
              </a:bodyPr>
              <a:lstStyle/>
              <a:p>
                <a:pPr>
                  <a:spcBef>
                    <a:spcPct val="50000"/>
                  </a:spcBef>
                  <a:defRPr/>
                </a:pPr>
                <a:r>
                  <a:rPr lang="zh-CN" altLang="en-US" sz="1400" b="1" dirty="0">
                    <a:solidFill>
                      <a:srgbClr val="C00000"/>
                    </a:solidFill>
                    <a:effectLst>
                      <a:outerShdw blurRad="38100" dist="38100" dir="2700000" algn="tl">
                        <a:srgbClr val="C0C0C0"/>
                      </a:outerShdw>
                    </a:effectLst>
                    <a:ea typeface="楷体_GB2312" pitchFamily="49" charset="-122"/>
                  </a:rPr>
                  <a:t>结构单元</a:t>
                </a:r>
                <a:r>
                  <a:rPr lang="zh-CN" altLang="en-US" sz="1400" b="1" dirty="0">
                    <a:solidFill>
                      <a:schemeClr val="bg2"/>
                    </a:solidFill>
                    <a:effectLst>
                      <a:outerShdw blurRad="38100" dist="38100" dir="2700000" algn="tl">
                        <a:srgbClr val="C0C0C0"/>
                      </a:outerShdw>
                    </a:effectLst>
                    <a:ea typeface="楷体_GB2312" pitchFamily="49" charset="-122"/>
                  </a:rPr>
                  <a:t>                  </a:t>
                </a:r>
                <a:r>
                  <a:rPr lang="zh-CN" altLang="en-US" sz="1400" b="1" dirty="0">
                    <a:solidFill>
                      <a:srgbClr val="C00000"/>
                    </a:solidFill>
                    <a:effectLst>
                      <a:outerShdw blurRad="38100" dist="38100" dir="2700000" algn="tl">
                        <a:srgbClr val="C0C0C0"/>
                      </a:outerShdw>
                    </a:effectLst>
                    <a:ea typeface="楷体_GB2312" pitchFamily="49" charset="-122"/>
                  </a:rPr>
                  <a:t>结构单元</a:t>
                </a:r>
                <a:endParaRPr lang="zh-CN" altLang="en-US" sz="1400" b="1" dirty="0">
                  <a:solidFill>
                    <a:srgbClr val="C00000"/>
                  </a:solidFill>
                  <a:ea typeface="楷体_GB2312" pitchFamily="49" charset="-122"/>
                </a:endParaRPr>
              </a:p>
            </p:txBody>
          </p:sp>
          <p:sp>
            <p:nvSpPr>
              <p:cNvPr id="16" name="Line 9"/>
              <p:cNvSpPr>
                <a:spLocks noChangeShapeType="1"/>
              </p:cNvSpPr>
              <p:nvPr/>
            </p:nvSpPr>
            <p:spPr bwMode="auto">
              <a:xfrm flipH="1">
                <a:off x="1788587" y="3536498"/>
                <a:ext cx="229313"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0"/>
              <p:cNvSpPr>
                <a:spLocks noChangeShapeType="1"/>
              </p:cNvSpPr>
              <p:nvPr/>
            </p:nvSpPr>
            <p:spPr bwMode="auto">
              <a:xfrm flipV="1">
                <a:off x="2747949" y="3536498"/>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1"/>
              <p:cNvSpPr>
                <a:spLocks noChangeShapeType="1"/>
              </p:cNvSpPr>
              <p:nvPr/>
            </p:nvSpPr>
            <p:spPr bwMode="auto">
              <a:xfrm flipH="1" flipV="1">
                <a:off x="3193895" y="3527706"/>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2"/>
              <p:cNvSpPr>
                <a:spLocks noChangeShapeType="1"/>
              </p:cNvSpPr>
              <p:nvPr/>
            </p:nvSpPr>
            <p:spPr bwMode="auto">
              <a:xfrm>
                <a:off x="4212740" y="3545290"/>
                <a:ext cx="217708"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extLst>
      <p:ext uri="{BB962C8B-B14F-4D97-AF65-F5344CB8AC3E}">
        <p14:creationId xmlns:p14="http://schemas.microsoft.com/office/powerpoint/2010/main" val="13607316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35</a:t>
            </a:fld>
            <a:endParaRPr lang="zh-CN" altLang="en-US"/>
          </a:p>
        </p:txBody>
      </p:sp>
      <p:sp>
        <p:nvSpPr>
          <p:cNvPr id="4100" name="Rectangle 5"/>
          <p:cNvSpPr>
            <a:spLocks noChangeArrowheads="1"/>
          </p:cNvSpPr>
          <p:nvPr/>
        </p:nvSpPr>
        <p:spPr bwMode="auto">
          <a:xfrm>
            <a:off x="712830" y="107441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625690" y="25047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847528" y="1793421"/>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3)</a:t>
            </a:r>
            <a:r>
              <a:rPr lang="zh-CN" altLang="en-US" sz="2400" b="1" dirty="0">
                <a:solidFill>
                  <a:srgbClr val="9900CC"/>
                </a:solidFill>
                <a:latin typeface="Adobe 楷体 Std R" pitchFamily="18" charset="-122"/>
                <a:ea typeface="Adobe 楷体 Std R" pitchFamily="18" charset="-122"/>
              </a:rPr>
              <a:t> 缩聚过程中的副反应</a:t>
            </a:r>
            <a:endParaRPr lang="zh-CN" altLang="en-US" sz="2200" dirty="0">
              <a:solidFill>
                <a:srgbClr val="0000FF"/>
              </a:solidFill>
              <a:latin typeface="Adobe 楷体 Std R" pitchFamily="18" charset="-122"/>
              <a:ea typeface="Adobe 楷体 Std R" pitchFamily="18" charset="-122"/>
            </a:endParaRPr>
          </a:p>
        </p:txBody>
      </p:sp>
      <p:sp>
        <p:nvSpPr>
          <p:cNvPr id="15" name="Rectangle 3"/>
          <p:cNvSpPr txBox="1">
            <a:spLocks noChangeArrowheads="1"/>
          </p:cNvSpPr>
          <p:nvPr/>
        </p:nvSpPr>
        <p:spPr>
          <a:xfrm>
            <a:off x="2132530" y="2393302"/>
            <a:ext cx="8066087" cy="3639321"/>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dobe 楷体 Std R" pitchFamily="18" charset="-122"/>
              <a:buChar char="★"/>
            </a:pPr>
            <a:r>
              <a:rPr lang="zh-CN" altLang="en-US" sz="2400" dirty="0">
                <a:latin typeface="Adobe 楷体 Std R" pitchFamily="18" charset="-122"/>
                <a:ea typeface="Adobe 楷体 Std R" pitchFamily="18" charset="-122"/>
              </a:rPr>
              <a:t>官能团消去反应</a:t>
            </a:r>
            <a:endParaRPr lang="en-US" altLang="zh-CN" sz="2400" dirty="0">
              <a:latin typeface="Adobe 楷体 Std R" pitchFamily="18" charset="-122"/>
              <a:ea typeface="Adobe 楷体 Std R" pitchFamily="18" charset="-122"/>
            </a:endParaRPr>
          </a:p>
          <a:p>
            <a:pPr marL="457200" lvl="1" indent="0">
              <a:buNone/>
            </a:pPr>
            <a:r>
              <a:rPr lang="zh-CN" altLang="en-US" sz="1800" dirty="0">
                <a:latin typeface="Adobe 楷体 Std R" pitchFamily="18" charset="-122"/>
                <a:ea typeface="Adobe 楷体 Std R" pitchFamily="18" charset="-122"/>
              </a:rPr>
              <a:t>如合成聚酯时，二元羧酸在高温下脱羧反应；</a:t>
            </a:r>
            <a:endParaRPr lang="en-US" altLang="zh-CN" sz="1800" dirty="0">
              <a:latin typeface="Adobe 楷体 Std R" pitchFamily="18" charset="-122"/>
              <a:ea typeface="Adobe 楷体 Std R" pitchFamily="18" charset="-122"/>
            </a:endParaRPr>
          </a:p>
          <a:p>
            <a:pPr marL="457200" lvl="1" indent="0">
              <a:buNone/>
            </a:pPr>
            <a:r>
              <a:rPr lang="zh-CN" altLang="en-US" sz="1800" dirty="0">
                <a:latin typeface="Adobe 楷体 Std R" pitchFamily="18" charset="-122"/>
                <a:ea typeface="Adobe 楷体 Std R" pitchFamily="18" charset="-122"/>
              </a:rPr>
              <a:t>合成聚酰胺时，二元胺发生分子内（间）的脱氨反应。</a:t>
            </a:r>
            <a:endParaRPr lang="en-US" altLang="zh-CN" sz="1800" dirty="0">
              <a:latin typeface="Adobe 楷体 Std R" pitchFamily="18" charset="-122"/>
              <a:ea typeface="Adobe 楷体 Std R" pitchFamily="18" charset="-122"/>
            </a:endParaRPr>
          </a:p>
          <a:p>
            <a:pPr marL="457200" lvl="1" indent="0">
              <a:buNone/>
            </a:pPr>
            <a:endParaRPr lang="en-US" altLang="zh-CN" sz="1800" dirty="0">
              <a:latin typeface="Adobe 楷体 Std R" pitchFamily="18" charset="-122"/>
              <a:ea typeface="Adobe 楷体 Std R" pitchFamily="18"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48939389"/>
              </p:ext>
            </p:extLst>
          </p:nvPr>
        </p:nvGraphicFramePr>
        <p:xfrm>
          <a:off x="2709189" y="3789041"/>
          <a:ext cx="6357066" cy="423921"/>
        </p:xfrm>
        <a:graphic>
          <a:graphicData uri="http://schemas.openxmlformats.org/presentationml/2006/ole">
            <mc:AlternateContent xmlns:mc="http://schemas.openxmlformats.org/markup-compatibility/2006">
              <mc:Choice xmlns:v="urn:schemas-microsoft-com:vml" Requires="v">
                <p:oleObj spid="_x0000_s67786" name="Document" r:id="rId3" imgW="3705225" imgH="247650" progId="ChemWindow.Document">
                  <p:embed/>
                </p:oleObj>
              </mc:Choice>
              <mc:Fallback>
                <p:oleObj name="Document" r:id="rId3" imgW="3705225" imgH="24765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189" y="3789041"/>
                        <a:ext cx="6357066" cy="423921"/>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64643665"/>
              </p:ext>
            </p:extLst>
          </p:nvPr>
        </p:nvGraphicFramePr>
        <p:xfrm>
          <a:off x="2639617" y="4509120"/>
          <a:ext cx="6350023" cy="1667518"/>
        </p:xfrm>
        <a:graphic>
          <a:graphicData uri="http://schemas.openxmlformats.org/presentationml/2006/ole">
            <mc:AlternateContent xmlns:mc="http://schemas.openxmlformats.org/markup-compatibility/2006">
              <mc:Choice xmlns:v="urn:schemas-microsoft-com:vml" Requires="v">
                <p:oleObj spid="_x0000_s67787" name="Document" r:id="rId5" imgW="4095750" imgH="1076325" progId="ChemWindow.Document">
                  <p:embed/>
                </p:oleObj>
              </mc:Choice>
              <mc:Fallback>
                <p:oleObj name="Document" r:id="rId5" imgW="4095750" imgH="1076325" progId="ChemWindow.Document">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7" y="4509120"/>
                        <a:ext cx="6350023" cy="16675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86907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36</a:t>
            </a:fld>
            <a:endParaRPr lang="zh-CN" altLang="en-US"/>
          </a:p>
        </p:txBody>
      </p:sp>
      <p:sp>
        <p:nvSpPr>
          <p:cNvPr id="4100" name="Rectangle 5"/>
          <p:cNvSpPr>
            <a:spLocks noChangeArrowheads="1"/>
          </p:cNvSpPr>
          <p:nvPr/>
        </p:nvSpPr>
        <p:spPr bwMode="auto">
          <a:xfrm>
            <a:off x="623392" y="1174932"/>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388093" y="1807820"/>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3)</a:t>
            </a:r>
            <a:r>
              <a:rPr lang="zh-CN" altLang="en-US" sz="2400" b="1" dirty="0">
                <a:solidFill>
                  <a:srgbClr val="9900CC"/>
                </a:solidFill>
                <a:latin typeface="Adobe 楷体 Std R" pitchFamily="18" charset="-122"/>
                <a:ea typeface="Adobe 楷体 Std R" pitchFamily="18" charset="-122"/>
              </a:rPr>
              <a:t> 缩聚过程中的副反应</a:t>
            </a:r>
            <a:endParaRPr lang="zh-CN" altLang="en-US" sz="2200" dirty="0">
              <a:solidFill>
                <a:srgbClr val="0000FF"/>
              </a:solidFill>
              <a:latin typeface="Adobe 楷体 Std R" pitchFamily="18" charset="-122"/>
              <a:ea typeface="Adobe 楷体 Std R" pitchFamily="18" charset="-122"/>
            </a:endParaRPr>
          </a:p>
        </p:txBody>
      </p:sp>
      <p:sp>
        <p:nvSpPr>
          <p:cNvPr id="15" name="Rectangle 3"/>
          <p:cNvSpPr txBox="1">
            <a:spLocks noChangeArrowheads="1"/>
          </p:cNvSpPr>
          <p:nvPr/>
        </p:nvSpPr>
        <p:spPr>
          <a:xfrm>
            <a:off x="2132530" y="2393302"/>
            <a:ext cx="8066087" cy="3639321"/>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dobe 楷体 Std R" pitchFamily="18" charset="-122"/>
              <a:buChar char="★"/>
            </a:pPr>
            <a:r>
              <a:rPr lang="zh-CN" altLang="en-US" sz="2400" dirty="0">
                <a:latin typeface="Adobe 楷体 Std R" pitchFamily="18" charset="-122"/>
                <a:ea typeface="Adobe 楷体 Std R" pitchFamily="18" charset="-122"/>
              </a:rPr>
              <a:t>化学降解</a:t>
            </a:r>
            <a:endParaRPr lang="en-US" altLang="zh-CN" sz="2400" dirty="0">
              <a:latin typeface="Adobe 楷体 Std R" pitchFamily="18" charset="-122"/>
              <a:ea typeface="Adobe 楷体 Std R" pitchFamily="18" charset="-122"/>
            </a:endParaRPr>
          </a:p>
          <a:p>
            <a:pPr marL="457200" lvl="1" indent="0">
              <a:buNone/>
            </a:pPr>
            <a:r>
              <a:rPr lang="zh-CN" altLang="en-US" sz="1800" dirty="0">
                <a:latin typeface="Adobe 楷体 Std R" pitchFamily="18" charset="-122"/>
                <a:ea typeface="Adobe 楷体 Std R" pitchFamily="18" charset="-122"/>
              </a:rPr>
              <a:t>聚酯化和聚酰胺化的逆反应，形成分子量减小的产物。</a:t>
            </a:r>
            <a:endParaRPr lang="en-US" altLang="zh-CN" sz="1800" dirty="0">
              <a:latin typeface="Adobe 楷体 Std R" pitchFamily="18" charset="-122"/>
              <a:ea typeface="Adobe 楷体 Std R" pitchFamily="18" charset="-122"/>
            </a:endParaRPr>
          </a:p>
          <a:p>
            <a:pPr marL="457200" lvl="1" indent="0">
              <a:buNone/>
            </a:pPr>
            <a:endParaRPr lang="en-US" altLang="zh-CN" sz="1800" dirty="0">
              <a:latin typeface="Adobe 楷体 Std R" pitchFamily="18" charset="-122"/>
              <a:ea typeface="Adobe 楷体 Std R" pitchFamily="18"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71889071"/>
              </p:ext>
            </p:extLst>
          </p:nvPr>
        </p:nvGraphicFramePr>
        <p:xfrm>
          <a:off x="2885383" y="3356992"/>
          <a:ext cx="6710156" cy="2304256"/>
        </p:xfrm>
        <a:graphic>
          <a:graphicData uri="http://schemas.openxmlformats.org/presentationml/2006/ole">
            <mc:AlternateContent xmlns:mc="http://schemas.openxmlformats.org/markup-compatibility/2006">
              <mc:Choice xmlns:v="urn:schemas-microsoft-com:vml" Requires="v">
                <p:oleObj spid="_x0000_s68707" name="Document" r:id="rId3" imgW="5600700" imgH="1924050" progId="ChemWindow.Document">
                  <p:embed/>
                </p:oleObj>
              </mc:Choice>
              <mc:Fallback>
                <p:oleObj name="Document" r:id="rId3" imgW="5600700" imgH="192405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383" y="3356992"/>
                        <a:ext cx="6710156" cy="23042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919602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37</a:t>
            </a:fld>
            <a:endParaRPr lang="zh-CN" altLang="en-US"/>
          </a:p>
        </p:txBody>
      </p:sp>
      <p:sp>
        <p:nvSpPr>
          <p:cNvPr id="4100" name="Rectangle 5"/>
          <p:cNvSpPr>
            <a:spLocks noChangeArrowheads="1"/>
          </p:cNvSpPr>
          <p:nvPr/>
        </p:nvSpPr>
        <p:spPr bwMode="auto">
          <a:xfrm>
            <a:off x="551384" y="1272057"/>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27448" y="1869718"/>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3)</a:t>
            </a:r>
            <a:r>
              <a:rPr lang="zh-CN" altLang="en-US" sz="2400" b="1" dirty="0">
                <a:solidFill>
                  <a:srgbClr val="9900CC"/>
                </a:solidFill>
                <a:latin typeface="Adobe 楷体 Std R" pitchFamily="18" charset="-122"/>
                <a:ea typeface="Adobe 楷体 Std R" pitchFamily="18" charset="-122"/>
              </a:rPr>
              <a:t> 缩聚过程中的副反应</a:t>
            </a:r>
            <a:endParaRPr lang="zh-CN" altLang="en-US" sz="2200" dirty="0">
              <a:solidFill>
                <a:srgbClr val="0000FF"/>
              </a:solidFill>
              <a:latin typeface="Adobe 楷体 Std R" pitchFamily="18" charset="-122"/>
              <a:ea typeface="Adobe 楷体 Std R" pitchFamily="18" charset="-122"/>
            </a:endParaRPr>
          </a:p>
        </p:txBody>
      </p:sp>
      <p:sp>
        <p:nvSpPr>
          <p:cNvPr id="15" name="Rectangle 3"/>
          <p:cNvSpPr txBox="1">
            <a:spLocks noChangeArrowheads="1"/>
          </p:cNvSpPr>
          <p:nvPr/>
        </p:nvSpPr>
        <p:spPr>
          <a:xfrm>
            <a:off x="2132530" y="2393302"/>
            <a:ext cx="8066087" cy="1899795"/>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dobe 楷体 Std R" pitchFamily="18" charset="-122"/>
              <a:buChar char="★"/>
            </a:pPr>
            <a:r>
              <a:rPr lang="zh-CN" altLang="en-US" sz="2400" dirty="0">
                <a:latin typeface="Adobe 楷体 Std R" pitchFamily="18" charset="-122"/>
                <a:ea typeface="Adobe 楷体 Std R" pitchFamily="18" charset="-122"/>
              </a:rPr>
              <a:t>链交换反应</a:t>
            </a:r>
            <a:endParaRPr lang="en-US" altLang="zh-CN" sz="2400" dirty="0">
              <a:latin typeface="Adobe 楷体 Std R" pitchFamily="18" charset="-122"/>
              <a:ea typeface="Adobe 楷体 Std R" pitchFamily="18" charset="-122"/>
            </a:endParaRPr>
          </a:p>
          <a:p>
            <a:pPr marL="457200" lvl="1" indent="0">
              <a:buNone/>
            </a:pPr>
            <a:r>
              <a:rPr lang="zh-CN" altLang="en-US" sz="1800" dirty="0">
                <a:latin typeface="Adobe 楷体 Std R" pitchFamily="18" charset="-122"/>
                <a:ea typeface="Adobe 楷体 Std R" pitchFamily="18" charset="-122"/>
              </a:rPr>
              <a:t>大分子端基与另一个大分子的弱键进行链交换反应，如聚酯、聚酰胺等本身都可以进行链交换反应。</a:t>
            </a:r>
            <a:endParaRPr lang="en-US" altLang="zh-CN" sz="1800" dirty="0">
              <a:latin typeface="Adobe 楷体 Std R" pitchFamily="18" charset="-122"/>
              <a:ea typeface="Adobe 楷体 Std R" pitchFamily="18" charset="-122"/>
            </a:endParaRPr>
          </a:p>
          <a:p>
            <a:pPr marL="457200" lvl="1" indent="0">
              <a:buNone/>
            </a:pPr>
            <a:endParaRPr lang="en-US" altLang="zh-CN" sz="1800" dirty="0">
              <a:latin typeface="Adobe 楷体 Std R" pitchFamily="18" charset="-122"/>
              <a:ea typeface="Adobe 楷体 Std R" pitchFamily="18" charset="-122"/>
            </a:endParaRPr>
          </a:p>
          <a:p>
            <a:pPr>
              <a:buFont typeface="Adobe 楷体 Std R" pitchFamily="18" charset="-122"/>
              <a:buChar char="★"/>
            </a:pPr>
            <a:r>
              <a:rPr lang="zh-CN" altLang="en-US" sz="2400" dirty="0">
                <a:latin typeface="Adobe 楷体 Std R" pitchFamily="18" charset="-122"/>
                <a:ea typeface="Adobe 楷体 Std R" pitchFamily="18" charset="-122"/>
              </a:rPr>
              <a:t>环化反应</a:t>
            </a:r>
            <a:endParaRPr lang="en-US" altLang="zh-CN" sz="2400" dirty="0">
              <a:latin typeface="Adobe 楷体 Std R" pitchFamily="18" charset="-122"/>
              <a:ea typeface="Adobe 楷体 Std R" pitchFamily="18"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49855"/>
              </p:ext>
            </p:extLst>
          </p:nvPr>
        </p:nvGraphicFramePr>
        <p:xfrm>
          <a:off x="4223792" y="3377814"/>
          <a:ext cx="5904656" cy="2743712"/>
        </p:xfrm>
        <a:graphic>
          <a:graphicData uri="http://schemas.openxmlformats.org/presentationml/2006/ole">
            <mc:AlternateContent xmlns:mc="http://schemas.openxmlformats.org/markup-compatibility/2006">
              <mc:Choice xmlns:v="urn:schemas-microsoft-com:vml" Requires="v">
                <p:oleObj spid="_x0000_s69731" name="Document" r:id="rId3" imgW="5229225" imgH="2762250" progId="ChemWindow.Document">
                  <p:embed/>
                </p:oleObj>
              </mc:Choice>
              <mc:Fallback>
                <p:oleObj name="Document" r:id="rId3" imgW="5229225" imgH="276225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3377814"/>
                        <a:ext cx="5904656" cy="27437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409528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38</a:t>
            </a:fld>
            <a:endParaRPr lang="zh-CN" altLang="en-US"/>
          </a:p>
        </p:txBody>
      </p:sp>
      <p:sp>
        <p:nvSpPr>
          <p:cNvPr id="4100" name="Rectangle 5"/>
          <p:cNvSpPr>
            <a:spLocks noChangeArrowheads="1"/>
          </p:cNvSpPr>
          <p:nvPr/>
        </p:nvSpPr>
        <p:spPr bwMode="auto">
          <a:xfrm>
            <a:off x="479376" y="105273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2.3 </a:t>
            </a:r>
            <a:r>
              <a:rPr lang="zh-CN" altLang="en-US" sz="2800" b="1" dirty="0">
                <a:solidFill>
                  <a:srgbClr val="CC3300"/>
                </a:solidFill>
                <a:latin typeface="Adobe 楷体 Std R" pitchFamily="18" charset="-122"/>
                <a:ea typeface="Adobe 楷体 Std R" pitchFamily="18" charset="-122"/>
              </a:rPr>
              <a:t>线形缩聚反应的机理</a:t>
            </a:r>
          </a:p>
        </p:txBody>
      </p:sp>
      <p:sp>
        <p:nvSpPr>
          <p:cNvPr id="4101" name="矩形 10"/>
          <p:cNvSpPr>
            <a:spLocks noChangeArrowheads="1"/>
          </p:cNvSpPr>
          <p:nvPr/>
        </p:nvSpPr>
        <p:spPr bwMode="auto">
          <a:xfrm>
            <a:off x="2571282" y="290199"/>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99456" y="1732766"/>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4)</a:t>
            </a:r>
            <a:r>
              <a:rPr lang="zh-CN" altLang="en-US" sz="2400" b="1" dirty="0">
                <a:solidFill>
                  <a:srgbClr val="9900CC"/>
                </a:solidFill>
                <a:latin typeface="Adobe 楷体 Std R" pitchFamily="18" charset="-122"/>
                <a:ea typeface="Adobe 楷体 Std R" pitchFamily="18" charset="-122"/>
              </a:rPr>
              <a:t> 缩聚与自由基聚合特征的比较</a:t>
            </a:r>
            <a:endParaRPr lang="zh-CN" altLang="en-US" sz="2200" dirty="0">
              <a:solidFill>
                <a:srgbClr val="0000FF"/>
              </a:solidFill>
              <a:latin typeface="Adobe 楷体 Std R" pitchFamily="18" charset="-122"/>
              <a:ea typeface="Adobe 楷体 Std R" pitchFamily="18" charset="-122"/>
            </a:endParaRPr>
          </a:p>
        </p:txBody>
      </p:sp>
      <p:graphicFrame>
        <p:nvGraphicFramePr>
          <p:cNvPr id="8" name="Group 35"/>
          <p:cNvGraphicFramePr>
            <a:graphicFrameLocks/>
          </p:cNvGraphicFramePr>
          <p:nvPr>
            <p:extLst>
              <p:ext uri="{D42A27DB-BD31-4B8C-83A1-F6EECF244321}">
                <p14:modId xmlns:p14="http://schemas.microsoft.com/office/powerpoint/2010/main" val="1017106658"/>
              </p:ext>
            </p:extLst>
          </p:nvPr>
        </p:nvGraphicFramePr>
        <p:xfrm>
          <a:off x="2816246" y="2393302"/>
          <a:ext cx="6984579" cy="4125953"/>
        </p:xfrm>
        <a:graphic>
          <a:graphicData uri="http://schemas.openxmlformats.org/drawingml/2006/table">
            <a:tbl>
              <a:tblPr/>
              <a:tblGrid>
                <a:gridCol w="3492971">
                  <a:extLst>
                    <a:ext uri="{9D8B030D-6E8A-4147-A177-3AD203B41FA5}">
                      <a16:colId xmlns:a16="http://schemas.microsoft.com/office/drawing/2014/main" val="20000"/>
                    </a:ext>
                  </a:extLst>
                </a:gridCol>
                <a:gridCol w="3491608">
                  <a:extLst>
                    <a:ext uri="{9D8B030D-6E8A-4147-A177-3AD203B41FA5}">
                      <a16:colId xmlns:a16="http://schemas.microsoft.com/office/drawing/2014/main" val="20001"/>
                    </a:ext>
                  </a:extLst>
                </a:gridCol>
              </a:tblGrid>
              <a:tr h="431800">
                <a:tc>
                  <a:txBody>
                    <a:bodyPr/>
                    <a:lstStyle>
                      <a:lvl1pPr>
                        <a:spcBef>
                          <a:spcPct val="20000"/>
                        </a:spcBef>
                        <a:buClr>
                          <a:schemeClr val="hlink"/>
                        </a:buClr>
                        <a:buSzPct val="80000"/>
                        <a:buFont typeface="Wingdings" pitchFamily="2" charset="2"/>
                        <a:defRPr sz="2800">
                          <a:solidFill>
                            <a:schemeClr val="tx1"/>
                          </a:solidFill>
                          <a:latin typeface="Arial" charset="0"/>
                          <a:ea typeface="宋体" charset="-122"/>
                        </a:defRPr>
                      </a:lvl1pPr>
                      <a:lvl2pPr>
                        <a:spcBef>
                          <a:spcPct val="20000"/>
                        </a:spcBef>
                        <a:buClr>
                          <a:schemeClr val="accent1"/>
                        </a:buClr>
                        <a:buSzPct val="70000"/>
                        <a:buFont typeface="Wingdings" pitchFamily="2" charset="2"/>
                        <a:defRPr sz="2400">
                          <a:solidFill>
                            <a:schemeClr val="tx1"/>
                          </a:solidFill>
                          <a:latin typeface="Arial" charset="0"/>
                          <a:ea typeface="宋体" charset="-122"/>
                        </a:defRPr>
                      </a:lvl2pPr>
                      <a:lvl3pPr>
                        <a:spcBef>
                          <a:spcPct val="20000"/>
                        </a:spcBef>
                        <a:buClr>
                          <a:schemeClr val="bg2"/>
                        </a:buClr>
                        <a:buSzPct val="65000"/>
                        <a:buFont typeface="Wingdings" pitchFamily="2" charset="2"/>
                        <a:defRPr sz="2000">
                          <a:solidFill>
                            <a:schemeClr val="tx1"/>
                          </a:solidFill>
                          <a:latin typeface="Arial" charset="0"/>
                          <a:ea typeface="宋体" charset="-122"/>
                        </a:defRPr>
                      </a:lvl3pPr>
                      <a:lvl4pPr>
                        <a:spcBef>
                          <a:spcPct val="20000"/>
                        </a:spcBef>
                        <a:buClr>
                          <a:schemeClr val="hlink"/>
                        </a:buClr>
                        <a:buSzPct val="60000"/>
                        <a:buFont typeface="Wingdings" pitchFamily="2" charset="2"/>
                        <a:defRPr>
                          <a:solidFill>
                            <a:schemeClr val="tx1"/>
                          </a:solidFill>
                          <a:latin typeface="Arial" charset="0"/>
                          <a:ea typeface="宋体" charset="-122"/>
                        </a:defRPr>
                      </a:lvl4pPr>
                      <a:lvl5pPr>
                        <a:spcBef>
                          <a:spcPct val="20000"/>
                        </a:spcBef>
                        <a:buClr>
                          <a:schemeClr val="bg2"/>
                        </a:buClr>
                        <a:buSzPct val="40000"/>
                        <a:buFont typeface="Wingdings" pitchFamily="2" charset="2"/>
                        <a:defRPr>
                          <a:solidFill>
                            <a:schemeClr val="tx1"/>
                          </a:solidFill>
                          <a:latin typeface="Arial" charset="0"/>
                          <a:ea typeface="宋体" charset="-122"/>
                        </a:defRPr>
                      </a:lvl5pPr>
                      <a:lvl6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6pPr>
                      <a:lvl7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7pPr>
                      <a:lvl8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8pPr>
                      <a:lvl9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000" b="1" i="0" u="none" strike="noStrike" cap="none" normalizeH="0" baseline="0" dirty="0">
                          <a:ln>
                            <a:noFill/>
                          </a:ln>
                          <a:solidFill>
                            <a:srgbClr val="FF0000"/>
                          </a:solidFill>
                          <a:effectLst/>
                          <a:latin typeface="Adobe 楷体 Std R" pitchFamily="18" charset="-122"/>
                          <a:ea typeface="Adobe 楷体 Std R" pitchFamily="18" charset="-122"/>
                        </a:rPr>
                        <a:t>自由基聚合</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ea typeface="宋体" charset="-122"/>
                        </a:defRPr>
                      </a:lvl1pPr>
                      <a:lvl2pPr>
                        <a:spcBef>
                          <a:spcPct val="20000"/>
                        </a:spcBef>
                        <a:buClr>
                          <a:schemeClr val="accent1"/>
                        </a:buClr>
                        <a:buSzPct val="70000"/>
                        <a:buFont typeface="Wingdings" pitchFamily="2" charset="2"/>
                        <a:defRPr sz="2400">
                          <a:solidFill>
                            <a:schemeClr val="tx1"/>
                          </a:solidFill>
                          <a:latin typeface="Arial" charset="0"/>
                          <a:ea typeface="宋体" charset="-122"/>
                        </a:defRPr>
                      </a:lvl2pPr>
                      <a:lvl3pPr>
                        <a:spcBef>
                          <a:spcPct val="20000"/>
                        </a:spcBef>
                        <a:buClr>
                          <a:schemeClr val="bg2"/>
                        </a:buClr>
                        <a:buSzPct val="65000"/>
                        <a:buFont typeface="Wingdings" pitchFamily="2" charset="2"/>
                        <a:defRPr sz="2000">
                          <a:solidFill>
                            <a:schemeClr val="tx1"/>
                          </a:solidFill>
                          <a:latin typeface="Arial" charset="0"/>
                          <a:ea typeface="宋体" charset="-122"/>
                        </a:defRPr>
                      </a:lvl3pPr>
                      <a:lvl4pPr>
                        <a:spcBef>
                          <a:spcPct val="20000"/>
                        </a:spcBef>
                        <a:buClr>
                          <a:schemeClr val="hlink"/>
                        </a:buClr>
                        <a:buSzPct val="60000"/>
                        <a:buFont typeface="Wingdings" pitchFamily="2" charset="2"/>
                        <a:defRPr>
                          <a:solidFill>
                            <a:schemeClr val="tx1"/>
                          </a:solidFill>
                          <a:latin typeface="Arial" charset="0"/>
                          <a:ea typeface="宋体" charset="-122"/>
                        </a:defRPr>
                      </a:lvl4pPr>
                      <a:lvl5pPr>
                        <a:spcBef>
                          <a:spcPct val="20000"/>
                        </a:spcBef>
                        <a:buClr>
                          <a:schemeClr val="bg2"/>
                        </a:buClr>
                        <a:buSzPct val="40000"/>
                        <a:buFont typeface="Wingdings" pitchFamily="2" charset="2"/>
                        <a:defRPr>
                          <a:solidFill>
                            <a:schemeClr val="tx1"/>
                          </a:solidFill>
                          <a:latin typeface="Arial" charset="0"/>
                          <a:ea typeface="宋体" charset="-122"/>
                        </a:defRPr>
                      </a:lvl5pPr>
                      <a:lvl6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6pPr>
                      <a:lvl7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7pPr>
                      <a:lvl8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8pPr>
                      <a:lvl9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2000" b="1" i="0" u="none" strike="noStrike" cap="none" normalizeH="0" baseline="0">
                          <a:ln>
                            <a:noFill/>
                          </a:ln>
                          <a:solidFill>
                            <a:srgbClr val="FF0000"/>
                          </a:solidFill>
                          <a:effectLst/>
                          <a:latin typeface="Adobe 楷体 Std R" pitchFamily="18" charset="-122"/>
                          <a:ea typeface="Adobe 楷体 Std R" pitchFamily="18" charset="-122"/>
                        </a:rPr>
                        <a:t>线形缩聚</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48320">
                <a:tc>
                  <a:txBody>
                    <a:bodyPr/>
                    <a:lstStyle>
                      <a:lvl1pPr>
                        <a:spcBef>
                          <a:spcPct val="20000"/>
                        </a:spcBef>
                        <a:buClr>
                          <a:schemeClr val="hlink"/>
                        </a:buClr>
                        <a:buSzPct val="80000"/>
                        <a:buFont typeface="Wingdings" pitchFamily="2" charset="2"/>
                        <a:defRPr sz="2800">
                          <a:solidFill>
                            <a:schemeClr val="tx1"/>
                          </a:solidFill>
                          <a:latin typeface="Arial" charset="0"/>
                          <a:ea typeface="宋体" charset="-122"/>
                        </a:defRPr>
                      </a:lvl1pPr>
                      <a:lvl2pPr>
                        <a:spcBef>
                          <a:spcPct val="20000"/>
                        </a:spcBef>
                        <a:buClr>
                          <a:schemeClr val="accent1"/>
                        </a:buClr>
                        <a:buSzPct val="70000"/>
                        <a:buFont typeface="Wingdings" pitchFamily="2" charset="2"/>
                        <a:defRPr sz="2400">
                          <a:solidFill>
                            <a:schemeClr val="tx1"/>
                          </a:solidFill>
                          <a:latin typeface="Arial" charset="0"/>
                          <a:ea typeface="宋体" charset="-122"/>
                        </a:defRPr>
                      </a:lvl2pPr>
                      <a:lvl3pPr>
                        <a:spcBef>
                          <a:spcPct val="20000"/>
                        </a:spcBef>
                        <a:buClr>
                          <a:schemeClr val="bg2"/>
                        </a:buClr>
                        <a:buSzPct val="65000"/>
                        <a:buFont typeface="Wingdings" pitchFamily="2" charset="2"/>
                        <a:defRPr sz="2000">
                          <a:solidFill>
                            <a:schemeClr val="tx1"/>
                          </a:solidFill>
                          <a:latin typeface="Arial" charset="0"/>
                          <a:ea typeface="宋体" charset="-122"/>
                        </a:defRPr>
                      </a:lvl3pPr>
                      <a:lvl4pPr>
                        <a:spcBef>
                          <a:spcPct val="20000"/>
                        </a:spcBef>
                        <a:buClr>
                          <a:schemeClr val="hlink"/>
                        </a:buClr>
                        <a:buSzPct val="60000"/>
                        <a:buFont typeface="Wingdings" pitchFamily="2" charset="2"/>
                        <a:defRPr>
                          <a:solidFill>
                            <a:schemeClr val="tx1"/>
                          </a:solidFill>
                          <a:latin typeface="Arial" charset="0"/>
                          <a:ea typeface="宋体" charset="-122"/>
                        </a:defRPr>
                      </a:lvl4pPr>
                      <a:lvl5pPr>
                        <a:spcBef>
                          <a:spcPct val="20000"/>
                        </a:spcBef>
                        <a:buClr>
                          <a:schemeClr val="bg2"/>
                        </a:buClr>
                        <a:buSzPct val="40000"/>
                        <a:buFont typeface="Wingdings" pitchFamily="2" charset="2"/>
                        <a:defRPr>
                          <a:solidFill>
                            <a:schemeClr val="tx1"/>
                          </a:solidFill>
                          <a:latin typeface="Arial" charset="0"/>
                          <a:ea typeface="宋体" charset="-122"/>
                        </a:defRPr>
                      </a:lvl5pPr>
                      <a:lvl6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6pPr>
                      <a:lvl7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7pPr>
                      <a:lvl8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8pPr>
                      <a:lvl9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由基元反应（引发、增长、终止等）组成，各步反应的活化能不同。引发最慢。</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ea typeface="宋体" charset="-122"/>
                        </a:defRPr>
                      </a:lvl1pPr>
                      <a:lvl2pPr>
                        <a:spcBef>
                          <a:spcPct val="20000"/>
                        </a:spcBef>
                        <a:buClr>
                          <a:schemeClr val="accent1"/>
                        </a:buClr>
                        <a:buSzPct val="70000"/>
                        <a:buFont typeface="Wingdings" pitchFamily="2" charset="2"/>
                        <a:defRPr sz="2400">
                          <a:solidFill>
                            <a:schemeClr val="tx1"/>
                          </a:solidFill>
                          <a:latin typeface="Arial" charset="0"/>
                          <a:ea typeface="宋体" charset="-122"/>
                        </a:defRPr>
                      </a:lvl2pPr>
                      <a:lvl3pPr>
                        <a:spcBef>
                          <a:spcPct val="20000"/>
                        </a:spcBef>
                        <a:buClr>
                          <a:schemeClr val="bg2"/>
                        </a:buClr>
                        <a:buSzPct val="65000"/>
                        <a:buFont typeface="Wingdings" pitchFamily="2" charset="2"/>
                        <a:defRPr sz="2000">
                          <a:solidFill>
                            <a:schemeClr val="tx1"/>
                          </a:solidFill>
                          <a:latin typeface="Arial" charset="0"/>
                          <a:ea typeface="宋体" charset="-122"/>
                        </a:defRPr>
                      </a:lvl3pPr>
                      <a:lvl4pPr>
                        <a:spcBef>
                          <a:spcPct val="20000"/>
                        </a:spcBef>
                        <a:buClr>
                          <a:schemeClr val="hlink"/>
                        </a:buClr>
                        <a:buSzPct val="60000"/>
                        <a:buFont typeface="Wingdings" pitchFamily="2" charset="2"/>
                        <a:defRPr>
                          <a:solidFill>
                            <a:schemeClr val="tx1"/>
                          </a:solidFill>
                          <a:latin typeface="Arial" charset="0"/>
                          <a:ea typeface="宋体" charset="-122"/>
                        </a:defRPr>
                      </a:lvl4pPr>
                      <a:lvl5pPr>
                        <a:spcBef>
                          <a:spcPct val="20000"/>
                        </a:spcBef>
                        <a:buClr>
                          <a:schemeClr val="bg2"/>
                        </a:buClr>
                        <a:buSzPct val="40000"/>
                        <a:buFont typeface="Wingdings" pitchFamily="2" charset="2"/>
                        <a:defRPr>
                          <a:solidFill>
                            <a:schemeClr val="tx1"/>
                          </a:solidFill>
                          <a:latin typeface="Arial" charset="0"/>
                          <a:ea typeface="宋体" charset="-122"/>
                        </a:defRPr>
                      </a:lvl5pPr>
                      <a:lvl6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6pPr>
                      <a:lvl7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7pPr>
                      <a:lvl8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8pPr>
                      <a:lvl9pPr fontAlgn="base">
                        <a:spcBef>
                          <a:spcPct val="20000"/>
                        </a:spcBef>
                        <a:spcAft>
                          <a:spcPct val="0"/>
                        </a:spcAft>
                        <a:buClr>
                          <a:schemeClr val="bg2"/>
                        </a:buClr>
                        <a:buSzPct val="40000"/>
                        <a:buFont typeface="Wingdings" pitchFamily="2" charset="2"/>
                        <a:defRPr>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聚合发生在官能团之间，无基元反应，各步反应活化能相同。</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08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存在活性种。聚合在单体和活性种之间进行。</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单体及任何聚体间均可反应，无活性种。</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855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转化率随时间增长，分子量与时间无关。</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聚合初期转化率即达很高，官能团反应程度和分子量随时间逐步增大。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32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少量阻聚剂可使聚合终止。</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反应过程存在平衡。无阻聚反应。</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85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反应混合物仅仅由单体、高聚物及微量活性中心组成。</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defRPr/>
                      </a:pPr>
                      <a:r>
                        <a:rPr kumimoji="0" lang="zh-CN" altLang="en-US" sz="1800" b="1" i="0" u="none" strike="noStrike" cap="none" normalizeH="0" baseline="0" dirty="0">
                          <a:ln>
                            <a:noFill/>
                          </a:ln>
                          <a:solidFill>
                            <a:srgbClr val="0000FF"/>
                          </a:solidFill>
                          <a:effectLst/>
                          <a:latin typeface="Adobe 楷体 Std R" pitchFamily="18" charset="-122"/>
                          <a:ea typeface="Adobe 楷体 Std R" pitchFamily="18" charset="-122"/>
                        </a:rPr>
                        <a:t>任何阶段都由聚合度不等的同系物组成。</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4682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39</a:t>
            </a:fld>
            <a:endParaRPr lang="zh-CN" altLang="en-US"/>
          </a:p>
        </p:txBody>
      </p:sp>
      <p:sp>
        <p:nvSpPr>
          <p:cNvPr id="4100" name="Rectangle 5"/>
          <p:cNvSpPr>
            <a:spLocks noChangeArrowheads="1"/>
          </p:cNvSpPr>
          <p:nvPr/>
        </p:nvSpPr>
        <p:spPr bwMode="auto">
          <a:xfrm>
            <a:off x="695400" y="125075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682881" y="33468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193532" y="1916833"/>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zh-CN" altLang="en-US" sz="2400" b="1" dirty="0">
                <a:solidFill>
                  <a:srgbClr val="9900CC"/>
                </a:solidFill>
                <a:latin typeface="Adobe 楷体 Std R" pitchFamily="18" charset="-122"/>
                <a:ea typeface="Adobe 楷体 Std R" pitchFamily="18" charset="-122"/>
              </a:rPr>
              <a:t>官能团等活性概念</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1343473" y="2492896"/>
            <a:ext cx="10153128" cy="2862322"/>
          </a:xfrm>
          <a:prstGeom prst="rect">
            <a:avLst/>
          </a:prstGeom>
        </p:spPr>
        <p:txBody>
          <a:bodyPr wrap="square">
            <a:spAutoFit/>
          </a:bodyPr>
          <a:lstStyle/>
          <a:p>
            <a:pPr>
              <a:lnSpc>
                <a:spcPct val="150000"/>
              </a:lnSpc>
              <a:buFont typeface="Wingdings" pitchFamily="2" charset="2"/>
              <a:buNone/>
            </a:pPr>
            <a:r>
              <a:rPr lang="zh-CN" altLang="en-US" sz="2400" dirty="0">
                <a:solidFill>
                  <a:srgbClr val="0000FF"/>
                </a:solidFill>
                <a:latin typeface="Adobe 楷体 Std R" pitchFamily="18" charset="-122"/>
                <a:ea typeface="Adobe 楷体 Std R" pitchFamily="18" charset="-122"/>
              </a:rPr>
              <a:t>       “官能团等活性”假定：任何反应阶段，不论单体、低聚体、多聚体或者高聚物，其两端官能团的反应能力不随分子链的增长而变化，每一步反应的平衡常数</a:t>
            </a:r>
            <a:r>
              <a:rPr lang="en-US" altLang="zh-CN" sz="2400" dirty="0">
                <a:solidFill>
                  <a:srgbClr val="0000FF"/>
                </a:solidFill>
                <a:latin typeface="Adobe 楷体 Std R" pitchFamily="18" charset="-122"/>
                <a:ea typeface="Adobe 楷体 Std R" pitchFamily="18" charset="-122"/>
              </a:rPr>
              <a:t>K</a:t>
            </a:r>
            <a:r>
              <a:rPr lang="zh-CN" altLang="en-US" sz="2400" dirty="0">
                <a:solidFill>
                  <a:srgbClr val="0000FF"/>
                </a:solidFill>
                <a:latin typeface="Adobe 楷体 Std R" pitchFamily="18" charset="-122"/>
                <a:ea typeface="Adobe 楷体 Std R" pitchFamily="18" charset="-122"/>
              </a:rPr>
              <a:t>相同。</a:t>
            </a:r>
            <a:endParaRPr lang="en-US" altLang="zh-CN" sz="2400" dirty="0">
              <a:solidFill>
                <a:srgbClr val="0000FF"/>
              </a:solidFill>
              <a:latin typeface="Adobe 楷体 Std R" pitchFamily="18" charset="-122"/>
              <a:ea typeface="Adobe 楷体 Std R" pitchFamily="18" charset="-122"/>
            </a:endParaRPr>
          </a:p>
          <a:p>
            <a:pPr>
              <a:lnSpc>
                <a:spcPct val="150000"/>
              </a:lnSpc>
              <a:buFont typeface="Wingdings" pitchFamily="2" charset="2"/>
              <a:buNone/>
            </a:pPr>
            <a:r>
              <a:rPr lang="zh-CN" altLang="en-US" sz="2400" dirty="0">
                <a:solidFill>
                  <a:srgbClr val="0000FF"/>
                </a:solidFill>
                <a:latin typeface="Adobe 楷体 Std R" pitchFamily="18" charset="-122"/>
                <a:ea typeface="Adobe 楷体 Std R" pitchFamily="18" charset="-122"/>
              </a:rPr>
              <a:t>        实验表明，二元官能度单体在分子量很小时，活性随分子量增加而降低，但达到一定分子量后活性趋于恒定。因此官能团等活性概念成立。</a:t>
            </a:r>
          </a:p>
        </p:txBody>
      </p:sp>
      <p:sp>
        <p:nvSpPr>
          <p:cNvPr id="4" name="矩形 3"/>
          <p:cNvSpPr/>
          <p:nvPr/>
        </p:nvSpPr>
        <p:spPr>
          <a:xfrm>
            <a:off x="6096000" y="5611824"/>
            <a:ext cx="5157385" cy="461665"/>
          </a:xfrm>
          <a:prstGeom prst="rect">
            <a:avLst/>
          </a:prstGeom>
        </p:spPr>
        <p:txBody>
          <a:bodyPr wrap="square">
            <a:spAutoFit/>
          </a:bodyPr>
          <a:lstStyle/>
          <a:p>
            <a:pPr>
              <a:buFont typeface="Wingdings" pitchFamily="2" charset="2"/>
              <a:buNone/>
            </a:pPr>
            <a:r>
              <a:rPr lang="zh-CN" altLang="en-US" sz="2400" b="1" dirty="0">
                <a:solidFill>
                  <a:srgbClr val="FF0000"/>
                </a:solidFill>
                <a:latin typeface="Times New Roman" pitchFamily="18" charset="0"/>
                <a:ea typeface="华文新魏" pitchFamily="2" charset="-122"/>
              </a:rPr>
              <a:t>等活性概念是高分子化学的基本思想</a:t>
            </a:r>
          </a:p>
        </p:txBody>
      </p:sp>
    </p:spTree>
    <p:extLst>
      <p:ext uri="{BB962C8B-B14F-4D97-AF65-F5344CB8AC3E}">
        <p14:creationId xmlns:p14="http://schemas.microsoft.com/office/powerpoint/2010/main" val="2841430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latin typeface="Times New Roman" panose="02020603050405020304" pitchFamily="18" charset="0"/>
                <a:ea typeface="黑体" panose="02010609060101010101" pitchFamily="49" charset="-122"/>
                <a:cs typeface="Times New Roman" panose="02020603050405020304" pitchFamily="18" charset="0"/>
              </a:rPr>
              <a:pPr>
                <a:defRPr/>
              </a:pPr>
              <a:t>4</a:t>
            </a:fld>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00" name="Rectangle 5"/>
          <p:cNvSpPr>
            <a:spLocks noChangeArrowheads="1"/>
          </p:cNvSpPr>
          <p:nvPr/>
        </p:nvSpPr>
        <p:spPr bwMode="auto">
          <a:xfrm>
            <a:off x="839416" y="860858"/>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4101" name="矩形 10"/>
          <p:cNvSpPr>
            <a:spLocks noChangeArrowheads="1"/>
          </p:cNvSpPr>
          <p:nvPr/>
        </p:nvSpPr>
        <p:spPr bwMode="auto">
          <a:xfrm>
            <a:off x="2550803" y="114927"/>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Chapter 2. Stepwise Polymerization</a:t>
            </a:r>
          </a:p>
        </p:txBody>
      </p:sp>
      <p:sp>
        <p:nvSpPr>
          <p:cNvPr id="9" name="Rectangle 5"/>
          <p:cNvSpPr>
            <a:spLocks noChangeArrowheads="1"/>
          </p:cNvSpPr>
          <p:nvPr/>
        </p:nvSpPr>
        <p:spPr bwMode="auto">
          <a:xfrm>
            <a:off x="1988861" y="1297324"/>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聚合反应：小分子</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聚合物</a:t>
            </a:r>
            <a:endParaRPr lang="zh-CN" altLang="en-US" sz="28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10" y="1707498"/>
            <a:ext cx="1828655" cy="25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6"/>
          <p:cNvSpPr>
            <a:spLocks noChangeArrowheads="1"/>
          </p:cNvSpPr>
          <p:nvPr/>
        </p:nvSpPr>
        <p:spPr bwMode="auto">
          <a:xfrm>
            <a:off x="3287688" y="2071017"/>
            <a:ext cx="6984776" cy="913993"/>
          </a:xfrm>
          <a:prstGeom prst="rect">
            <a:avLst/>
          </a:prstGeom>
          <a:noFill/>
          <a:ln>
            <a:noFill/>
          </a:ln>
          <a:extLst/>
        </p:spPr>
        <p:txBody>
          <a:bodyPr/>
          <a:lstStyle/>
          <a:p>
            <a:pPr marL="457200" indent="-457200">
              <a:spcBef>
                <a:spcPts val="0"/>
              </a:spcBef>
              <a:buClr>
                <a:srgbClr val="A50021"/>
              </a:buClr>
              <a:buSzPct val="90000"/>
              <a:buFont typeface="Monotype Sorts" pitchFamily="2" charset="2"/>
              <a:buChar char="l"/>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连锁聚合</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(Chain Polymerization)</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spcBef>
                <a:spcPts val="0"/>
              </a:spcBef>
              <a:buClr>
                <a:srgbClr val="A50021"/>
              </a:buClr>
              <a:buSzPct val="90000"/>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链式 反应，反应需要活性中心</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(Active Center)</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p>
        </p:txBody>
      </p:sp>
      <p:grpSp>
        <p:nvGrpSpPr>
          <p:cNvPr id="12" name="组合 11"/>
          <p:cNvGrpSpPr>
            <a:grpSpLocks/>
          </p:cNvGrpSpPr>
          <p:nvPr/>
        </p:nvGrpSpPr>
        <p:grpSpPr bwMode="auto">
          <a:xfrm>
            <a:off x="5159896" y="3067846"/>
            <a:ext cx="5426075" cy="1954212"/>
            <a:chOff x="2152210" y="3961955"/>
            <a:chExt cx="6355550" cy="1954549"/>
          </a:xfrm>
        </p:grpSpPr>
        <p:sp>
          <p:nvSpPr>
            <p:cNvPr id="13" name="Text Box 3"/>
            <p:cNvSpPr txBox="1">
              <a:spLocks noChangeArrowheads="1"/>
            </p:cNvSpPr>
            <p:nvPr/>
          </p:nvSpPr>
          <p:spPr bwMode="auto">
            <a:xfrm>
              <a:off x="2412531" y="3961955"/>
              <a:ext cx="6095229" cy="1954549"/>
            </a:xfrm>
            <a:prstGeom prst="rect">
              <a:avLst/>
            </a:prstGeom>
            <a:noFill/>
            <a:ln>
              <a:noFill/>
            </a:ln>
            <a:effectLst/>
            <a:extLst/>
          </p:spPr>
          <p:txBody>
            <a:bodyPr>
              <a:spAutoFit/>
            </a:bodyPr>
            <a:lstStyle/>
            <a:p>
              <a:pPr>
                <a:spcBef>
                  <a:spcPct val="50000"/>
                </a:spcBef>
                <a:defRPr/>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自由基聚合：活性中心为自由基</a:t>
              </a:r>
            </a:p>
            <a:p>
              <a:pPr>
                <a:spcBef>
                  <a:spcPct val="50000"/>
                </a:spcBef>
                <a:defRPr/>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阳离子聚合：活性中心为阳离子</a:t>
              </a:r>
            </a:p>
            <a:p>
              <a:pPr>
                <a:spcBef>
                  <a:spcPct val="50000"/>
                </a:spcBef>
                <a:defRPr/>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阴离子聚合：活性中心为阴离子</a:t>
              </a:r>
            </a:p>
            <a:p>
              <a:pPr>
                <a:spcBef>
                  <a:spcPct val="50000"/>
                </a:spcBef>
                <a:defRPr/>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配位离子聚合：活性中心为配位离子</a:t>
              </a:r>
            </a:p>
          </p:txBody>
        </p:sp>
        <p:sp>
          <p:nvSpPr>
            <p:cNvPr id="14" name="AutoShape 4"/>
            <p:cNvSpPr>
              <a:spLocks/>
            </p:cNvSpPr>
            <p:nvPr/>
          </p:nvSpPr>
          <p:spPr bwMode="auto">
            <a:xfrm>
              <a:off x="2152210" y="4066748"/>
              <a:ext cx="304947" cy="1738612"/>
            </a:xfrm>
            <a:prstGeom prst="leftBrace">
              <a:avLst>
                <a:gd name="adj1" fmla="val 60417"/>
                <a:gd name="adj2" fmla="val 50000"/>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pPr>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5" name="Rectangle 6"/>
          <p:cNvSpPr>
            <a:spLocks noChangeArrowheads="1"/>
          </p:cNvSpPr>
          <p:nvPr/>
        </p:nvSpPr>
        <p:spPr bwMode="auto">
          <a:xfrm>
            <a:off x="3575051" y="5459414"/>
            <a:ext cx="4752975" cy="484187"/>
          </a:xfrm>
          <a:prstGeom prst="rect">
            <a:avLst/>
          </a:prstGeom>
          <a:noFill/>
          <a:ln>
            <a:noFill/>
          </a:ln>
          <a:extLst/>
        </p:spPr>
        <p:txBody>
          <a:bodyPr/>
          <a:lstStyle/>
          <a:p>
            <a:pPr marL="457200" indent="-457200">
              <a:spcBef>
                <a:spcPct val="20000"/>
              </a:spcBef>
              <a:buClr>
                <a:srgbClr val="A50021"/>
              </a:buClr>
              <a:buSzPct val="90000"/>
              <a:buFont typeface="Monotype Sorts" pitchFamily="2" charset="2"/>
              <a:buChar char="l"/>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逐步聚合</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(Step Polymerization)</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6" name="Rectangle 6"/>
          <p:cNvSpPr>
            <a:spLocks noChangeArrowheads="1"/>
          </p:cNvSpPr>
          <p:nvPr/>
        </p:nvSpPr>
        <p:spPr bwMode="auto">
          <a:xfrm>
            <a:off x="3719736" y="6054726"/>
            <a:ext cx="6768752" cy="484187"/>
          </a:xfrm>
          <a:prstGeom prst="rect">
            <a:avLst/>
          </a:prstGeom>
          <a:noFill/>
          <a:ln>
            <a:noFill/>
          </a:ln>
          <a:extLst/>
        </p:spPr>
        <p:txBody>
          <a:bodyPr/>
          <a:lstStyle/>
          <a:p>
            <a:pPr>
              <a:spcBef>
                <a:spcPct val="20000"/>
              </a:spcBef>
              <a:buClr>
                <a:srgbClr val="A50021"/>
              </a:buClr>
              <a:buSzPct val="90000"/>
              <a:defRPr/>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无活性中心，单体不同官能团间相互反应而逐步增长。</a:t>
            </a:r>
          </a:p>
        </p:txBody>
      </p:sp>
      <p:sp>
        <p:nvSpPr>
          <p:cNvPr id="4" name="TextBox 3"/>
          <p:cNvSpPr txBox="1"/>
          <p:nvPr/>
        </p:nvSpPr>
        <p:spPr>
          <a:xfrm>
            <a:off x="600823" y="4743272"/>
            <a:ext cx="2974228"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烯烃聚合：</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Chain Polymerization</a:t>
            </a:r>
          </a:p>
          <a:p>
            <a:pPr marL="285750" indent="-285750">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缩聚：</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Step Polymerization</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477125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40</a:t>
            </a:fld>
            <a:endParaRPr lang="zh-CN" altLang="en-US"/>
          </a:p>
        </p:txBody>
      </p:sp>
      <p:sp>
        <p:nvSpPr>
          <p:cNvPr id="4100" name="Rectangle 5"/>
          <p:cNvSpPr>
            <a:spLocks noChangeArrowheads="1"/>
          </p:cNvSpPr>
          <p:nvPr/>
        </p:nvSpPr>
        <p:spPr bwMode="auto">
          <a:xfrm>
            <a:off x="566745" y="121757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639616" y="253963"/>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2210336" y="1836892"/>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5" name="矩形 4"/>
          <p:cNvSpPr/>
          <p:nvPr/>
        </p:nvSpPr>
        <p:spPr>
          <a:xfrm>
            <a:off x="2348761" y="2303912"/>
            <a:ext cx="6519894" cy="400110"/>
          </a:xfrm>
          <a:prstGeom prst="rect">
            <a:avLst/>
          </a:prstGeom>
        </p:spPr>
        <p:txBody>
          <a:bodyPr wrap="square">
            <a:spAutoFit/>
          </a:bodyPr>
          <a:lstStyle/>
          <a:p>
            <a:pPr>
              <a:spcBef>
                <a:spcPct val="50000"/>
              </a:spcBef>
              <a:buClrTx/>
              <a:buSzTx/>
              <a:buFontTx/>
              <a:buNone/>
            </a:pPr>
            <a:r>
              <a:rPr kumimoji="1" lang="zh-CN" altLang="en-US" sz="2000" b="1" dirty="0">
                <a:latin typeface="Adobe 楷体 Std R" pitchFamily="18" charset="-122"/>
                <a:ea typeface="Adobe 楷体 Std R" pitchFamily="18" charset="-122"/>
              </a:rPr>
              <a:t>羧酸与醇的酯化反应为酸催化反应，反应式可简化为：      </a:t>
            </a:r>
          </a:p>
        </p:txBody>
      </p:sp>
      <p:graphicFrame>
        <p:nvGraphicFramePr>
          <p:cNvPr id="6" name="对象 5"/>
          <p:cNvGraphicFramePr>
            <a:graphicFrameLocks noChangeAspect="1"/>
          </p:cNvGraphicFramePr>
          <p:nvPr>
            <p:extLst>
              <p:ext uri="{D42A27DB-BD31-4B8C-83A1-F6EECF244321}">
                <p14:modId xmlns:p14="http://schemas.microsoft.com/office/powerpoint/2010/main" val="647278491"/>
              </p:ext>
            </p:extLst>
          </p:nvPr>
        </p:nvGraphicFramePr>
        <p:xfrm>
          <a:off x="2783633" y="2780928"/>
          <a:ext cx="4103687" cy="579438"/>
        </p:xfrm>
        <a:graphic>
          <a:graphicData uri="http://schemas.openxmlformats.org/presentationml/2006/ole">
            <mc:AlternateContent xmlns:mc="http://schemas.openxmlformats.org/markup-compatibility/2006">
              <mc:Choice xmlns:v="urn:schemas-microsoft-com:vml" Requires="v">
                <p:oleObj spid="_x0000_s71962" name="Document" r:id="rId3" imgW="3305175" imgH="466725" progId="ChemWindow.Document">
                  <p:embed/>
                </p:oleObj>
              </mc:Choice>
              <mc:Fallback>
                <p:oleObj name="Document" r:id="rId3" imgW="3305175" imgH="466725" progId="ChemWindow.Document">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33" y="2780928"/>
                        <a:ext cx="41036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1183225329"/>
              </p:ext>
            </p:extLst>
          </p:nvPr>
        </p:nvGraphicFramePr>
        <p:xfrm>
          <a:off x="2783633" y="3874015"/>
          <a:ext cx="6624637" cy="992188"/>
        </p:xfrm>
        <a:graphic>
          <a:graphicData uri="http://schemas.openxmlformats.org/presentationml/2006/ole">
            <mc:AlternateContent xmlns:mc="http://schemas.openxmlformats.org/markup-compatibility/2006">
              <mc:Choice xmlns:v="urn:schemas-microsoft-com:vml" Requires="v">
                <p:oleObj spid="_x0000_s71963" name="Document" r:id="rId5" imgW="5857920" imgH="876240" progId="ChemWindow.Document">
                  <p:embed/>
                </p:oleObj>
              </mc:Choice>
              <mc:Fallback>
                <p:oleObj name="Document" r:id="rId5" imgW="5857920" imgH="876240" progId="ChemWindow.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633" y="3874015"/>
                        <a:ext cx="6624637"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4125458494"/>
              </p:ext>
            </p:extLst>
          </p:nvPr>
        </p:nvGraphicFramePr>
        <p:xfrm>
          <a:off x="6129257" y="5511011"/>
          <a:ext cx="4103688" cy="708025"/>
        </p:xfrm>
        <a:graphic>
          <a:graphicData uri="http://schemas.openxmlformats.org/presentationml/2006/ole">
            <mc:AlternateContent xmlns:mc="http://schemas.openxmlformats.org/markup-compatibility/2006">
              <mc:Choice xmlns:v="urn:schemas-microsoft-com:vml" Requires="v">
                <p:oleObj spid="_x0000_s71964" name="公式" r:id="rId7" imgW="2057400" imgH="355320" progId="Equation.3">
                  <p:embed/>
                </p:oleObj>
              </mc:Choice>
              <mc:Fallback>
                <p:oleObj name="公式" r:id="rId7" imgW="2057400" imgH="355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9257" y="5511011"/>
                        <a:ext cx="4103688" cy="708025"/>
                      </a:xfrm>
                      <a:prstGeom prst="rect">
                        <a:avLst/>
                      </a:prstGeom>
                      <a:noFill/>
                      <a:ln>
                        <a:noFill/>
                      </a:ln>
                      <a:effectLst/>
                      <a:extLst/>
                    </p:spPr>
                  </p:pic>
                </p:oleObj>
              </mc:Fallback>
            </mc:AlternateContent>
          </a:graphicData>
        </a:graphic>
      </p:graphicFrame>
      <p:sp>
        <p:nvSpPr>
          <p:cNvPr id="8" name="矩形 7"/>
          <p:cNvSpPr/>
          <p:nvPr/>
        </p:nvSpPr>
        <p:spPr>
          <a:xfrm>
            <a:off x="7248128" y="2770522"/>
            <a:ext cx="4176464" cy="646331"/>
          </a:xfrm>
          <a:prstGeom prst="rect">
            <a:avLst/>
          </a:prstGeom>
        </p:spPr>
        <p:txBody>
          <a:bodyPr wrap="square">
            <a:spAutoFit/>
          </a:bodyPr>
          <a:lstStyle/>
          <a:p>
            <a:pPr>
              <a:spcBef>
                <a:spcPct val="50000"/>
              </a:spcBef>
              <a:buClrTx/>
              <a:buSzTx/>
              <a:buFontTx/>
              <a:buNone/>
            </a:pPr>
            <a:r>
              <a:rPr kumimoji="1" lang="zh-CN" altLang="en-US" b="1" dirty="0">
                <a:latin typeface="Adobe 楷体 Std R" pitchFamily="18" charset="-122"/>
                <a:ea typeface="Adobe 楷体 Std R" pitchFamily="18" charset="-122"/>
              </a:rPr>
              <a:t>及时排除聚合产生的小分子，则聚合过程为不可逆。反应朝聚酯化方向移动。</a:t>
            </a:r>
          </a:p>
        </p:txBody>
      </p:sp>
      <p:sp>
        <p:nvSpPr>
          <p:cNvPr id="9" name="矩形 8"/>
          <p:cNvSpPr/>
          <p:nvPr/>
        </p:nvSpPr>
        <p:spPr>
          <a:xfrm>
            <a:off x="2423592" y="3501008"/>
            <a:ext cx="2319866" cy="369332"/>
          </a:xfrm>
          <a:prstGeom prst="rect">
            <a:avLst/>
          </a:prstGeom>
        </p:spPr>
        <p:txBody>
          <a:bodyPr wrap="none">
            <a:spAutoFit/>
          </a:bodyPr>
          <a:lstStyle/>
          <a:p>
            <a:pPr>
              <a:buFont typeface="Wingdings" pitchFamily="2" charset="2"/>
              <a:buNone/>
            </a:pPr>
            <a:r>
              <a:rPr lang="zh-CN" altLang="en-US" b="1" dirty="0">
                <a:latin typeface="Adobe 楷体 Std R" pitchFamily="18" charset="-122"/>
                <a:ea typeface="Adobe 楷体 Std R" pitchFamily="18" charset="-122"/>
              </a:rPr>
              <a:t>其酸催化过程如下：</a:t>
            </a:r>
          </a:p>
        </p:txBody>
      </p:sp>
      <p:sp>
        <p:nvSpPr>
          <p:cNvPr id="13" name="矩形 12"/>
          <p:cNvSpPr/>
          <p:nvPr/>
        </p:nvSpPr>
        <p:spPr>
          <a:xfrm>
            <a:off x="2550802" y="5010635"/>
            <a:ext cx="8873790" cy="369332"/>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其中</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1</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2</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5</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3</a:t>
            </a:r>
            <a:r>
              <a:rPr lang="zh-CN" altLang="en-US" dirty="0">
                <a:latin typeface="Adobe 楷体 Std R" pitchFamily="18" charset="-122"/>
                <a:ea typeface="Adobe 楷体 Std R" pitchFamily="18" charset="-122"/>
              </a:rPr>
              <a:t>，并因是可逆反应，</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4</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6</a:t>
            </a:r>
            <a:r>
              <a:rPr lang="zh-CN" altLang="en-US" dirty="0">
                <a:latin typeface="Adobe 楷体 Std R" pitchFamily="18" charset="-122"/>
                <a:ea typeface="Adobe 楷体 Std R" pitchFamily="18" charset="-122"/>
              </a:rPr>
              <a:t>不存在，故聚酯化反应速率可用</a:t>
            </a:r>
            <a:r>
              <a:rPr lang="en-US" altLang="zh-CN" dirty="0">
                <a:latin typeface="Adobe 楷体 Std R" pitchFamily="18" charset="-122"/>
                <a:ea typeface="Adobe 楷体 Std R" pitchFamily="18" charset="-122"/>
              </a:rPr>
              <a:t>k</a:t>
            </a:r>
            <a:r>
              <a:rPr lang="en-US" altLang="zh-CN" baseline="-25000" dirty="0">
                <a:latin typeface="Adobe 楷体 Std R" pitchFamily="18" charset="-122"/>
                <a:ea typeface="Adobe 楷体 Std R" pitchFamily="18" charset="-122"/>
              </a:rPr>
              <a:t>3</a:t>
            </a:r>
            <a:r>
              <a:rPr lang="zh-CN" altLang="en-US" dirty="0">
                <a:latin typeface="Adobe 楷体 Std R" pitchFamily="18" charset="-122"/>
                <a:ea typeface="Adobe 楷体 Std R" pitchFamily="18" charset="-122"/>
              </a:rPr>
              <a:t>表示。</a:t>
            </a:r>
          </a:p>
        </p:txBody>
      </p:sp>
    </p:spTree>
    <p:extLst>
      <p:ext uri="{BB962C8B-B14F-4D97-AF65-F5344CB8AC3E}">
        <p14:creationId xmlns:p14="http://schemas.microsoft.com/office/powerpoint/2010/main" val="3157775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41</a:t>
            </a:fld>
            <a:endParaRPr lang="zh-CN" altLang="en-US"/>
          </a:p>
        </p:txBody>
      </p:sp>
      <p:sp>
        <p:nvSpPr>
          <p:cNvPr id="4100" name="Rectangle 5"/>
          <p:cNvSpPr>
            <a:spLocks noChangeArrowheads="1"/>
          </p:cNvSpPr>
          <p:nvPr/>
        </p:nvSpPr>
        <p:spPr bwMode="auto">
          <a:xfrm>
            <a:off x="767408" y="1165137"/>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355410" y="1790012"/>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5" name="矩形 4"/>
          <p:cNvSpPr/>
          <p:nvPr/>
        </p:nvSpPr>
        <p:spPr>
          <a:xfrm>
            <a:off x="2276752" y="3356992"/>
            <a:ext cx="6519894" cy="400110"/>
          </a:xfrm>
          <a:prstGeom prst="rect">
            <a:avLst/>
          </a:prstGeom>
        </p:spPr>
        <p:txBody>
          <a:bodyPr wrap="square">
            <a:spAutoFit/>
          </a:bodyPr>
          <a:lstStyle/>
          <a:p>
            <a:pPr>
              <a:spcBef>
                <a:spcPct val="50000"/>
              </a:spcBef>
              <a:buClrTx/>
              <a:buSzTx/>
              <a:buFontTx/>
              <a:buNone/>
            </a:pPr>
            <a:r>
              <a:rPr kumimoji="1" lang="zh-CN" altLang="en-US" sz="2000" b="1" dirty="0">
                <a:latin typeface="Adobe 楷体 Std R" pitchFamily="18" charset="-122"/>
                <a:ea typeface="Adobe 楷体 Std R" pitchFamily="18" charset="-122"/>
              </a:rPr>
              <a:t>因碳阳离子难以测定，利用第一步平衡反应来消除。</a:t>
            </a:r>
          </a:p>
        </p:txBody>
      </p:sp>
      <p:graphicFrame>
        <p:nvGraphicFramePr>
          <p:cNvPr id="11" name="Object 8"/>
          <p:cNvGraphicFramePr>
            <a:graphicFrameLocks noChangeAspect="1"/>
          </p:cNvGraphicFramePr>
          <p:nvPr>
            <p:extLst>
              <p:ext uri="{D42A27DB-BD31-4B8C-83A1-F6EECF244321}">
                <p14:modId xmlns:p14="http://schemas.microsoft.com/office/powerpoint/2010/main" val="3707047205"/>
              </p:ext>
            </p:extLst>
          </p:nvPr>
        </p:nvGraphicFramePr>
        <p:xfrm>
          <a:off x="2210337" y="2313360"/>
          <a:ext cx="6624637" cy="992188"/>
        </p:xfrm>
        <a:graphic>
          <a:graphicData uri="http://schemas.openxmlformats.org/presentationml/2006/ole">
            <mc:AlternateContent xmlns:mc="http://schemas.openxmlformats.org/markup-compatibility/2006">
              <mc:Choice xmlns:v="urn:schemas-microsoft-com:vml" Requires="v">
                <p:oleObj spid="_x0000_s73077" name="Document" r:id="rId3" imgW="5857920" imgH="876240" progId="ChemWindow.Document">
                  <p:embed/>
                </p:oleObj>
              </mc:Choice>
              <mc:Fallback>
                <p:oleObj name="Document" r:id="rId3" imgW="5857920" imgH="87624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337" y="2313360"/>
                        <a:ext cx="6624637"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1004618786"/>
              </p:ext>
            </p:extLst>
          </p:nvPr>
        </p:nvGraphicFramePr>
        <p:xfrm>
          <a:off x="7489032" y="1409688"/>
          <a:ext cx="4103688" cy="708025"/>
        </p:xfrm>
        <a:graphic>
          <a:graphicData uri="http://schemas.openxmlformats.org/presentationml/2006/ole">
            <mc:AlternateContent xmlns:mc="http://schemas.openxmlformats.org/markup-compatibility/2006">
              <mc:Choice xmlns:v="urn:schemas-microsoft-com:vml" Requires="v">
                <p:oleObj spid="_x0000_s73078" name="公式" r:id="rId5" imgW="2057400" imgH="355320" progId="Equation.3">
                  <p:embed/>
                </p:oleObj>
              </mc:Choice>
              <mc:Fallback>
                <p:oleObj name="公式" r:id="rId5" imgW="205740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032" y="1409688"/>
                        <a:ext cx="4103688" cy="7080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p:spPr>
                  </p:pic>
                </p:oleObj>
              </mc:Fallback>
            </mc:AlternateContent>
          </a:graphicData>
        </a:graphic>
      </p:graphicFrame>
      <p:sp>
        <p:nvSpPr>
          <p:cNvPr id="13" name="矩形 12"/>
          <p:cNvSpPr/>
          <p:nvPr/>
        </p:nvSpPr>
        <p:spPr>
          <a:xfrm>
            <a:off x="1487488" y="5376992"/>
            <a:ext cx="4673530" cy="646331"/>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可见，聚酯化反应对羧基、羟基和酸均为一级反应。</a:t>
            </a:r>
          </a:p>
        </p:txBody>
      </p:sp>
      <p:sp>
        <p:nvSpPr>
          <p:cNvPr id="3" name="椭圆 2"/>
          <p:cNvSpPr/>
          <p:nvPr/>
        </p:nvSpPr>
        <p:spPr>
          <a:xfrm>
            <a:off x="9906879" y="1519173"/>
            <a:ext cx="1115778" cy="5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079776" y="2492897"/>
            <a:ext cx="1115778" cy="5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a:off x="4007768" y="3001970"/>
            <a:ext cx="576064" cy="85907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aphicFrame>
        <p:nvGraphicFramePr>
          <p:cNvPr id="15" name="对象 14"/>
          <p:cNvGraphicFramePr>
            <a:graphicFrameLocks noChangeAspect="1"/>
          </p:cNvGraphicFramePr>
          <p:nvPr>
            <p:extLst>
              <p:ext uri="{D42A27DB-BD31-4B8C-83A1-F6EECF244321}">
                <p14:modId xmlns:p14="http://schemas.microsoft.com/office/powerpoint/2010/main" val="1037753159"/>
              </p:ext>
            </p:extLst>
          </p:nvPr>
        </p:nvGraphicFramePr>
        <p:xfrm>
          <a:off x="2423593" y="3933057"/>
          <a:ext cx="3457575" cy="803275"/>
        </p:xfrm>
        <a:graphic>
          <a:graphicData uri="http://schemas.openxmlformats.org/presentationml/2006/ole">
            <mc:AlternateContent xmlns:mc="http://schemas.openxmlformats.org/markup-compatibility/2006">
              <mc:Choice xmlns:v="urn:schemas-microsoft-com:vml" Requires="v">
                <p:oleObj spid="_x0000_s73079" name="公式" r:id="rId7" imgW="1638300" imgH="381000" progId="Equation.3">
                  <p:embed/>
                </p:oleObj>
              </mc:Choice>
              <mc:Fallback>
                <p:oleObj name="公式" r:id="rId7" imgW="1638300" imgH="3810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3593" y="3933057"/>
                        <a:ext cx="3457575" cy="803275"/>
                      </a:xfrm>
                      <a:prstGeom prst="rect">
                        <a:avLst/>
                      </a:prstGeom>
                      <a:noFill/>
                      <a:ln>
                        <a:noFill/>
                      </a:ln>
                      <a:effectLst/>
                    </p:spPr>
                  </p:pic>
                </p:oleObj>
              </mc:Fallback>
            </mc:AlternateContent>
          </a:graphicData>
        </a:graphic>
      </p:graphicFrame>
      <p:cxnSp>
        <p:nvCxnSpPr>
          <p:cNvPr id="18" name="直接箭头连接符 17"/>
          <p:cNvCxnSpPr/>
          <p:nvPr/>
        </p:nvCxnSpPr>
        <p:spPr>
          <a:xfrm flipV="1">
            <a:off x="5879976" y="2018238"/>
            <a:ext cx="3024336" cy="227485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9" name="下箭头 18"/>
          <p:cNvSpPr/>
          <p:nvPr/>
        </p:nvSpPr>
        <p:spPr>
          <a:xfrm>
            <a:off x="10368936" y="2746695"/>
            <a:ext cx="157556" cy="154640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1796841758"/>
              </p:ext>
            </p:extLst>
          </p:nvPr>
        </p:nvGraphicFramePr>
        <p:xfrm>
          <a:off x="7230460" y="5019166"/>
          <a:ext cx="4248150" cy="823912"/>
        </p:xfrm>
        <a:graphic>
          <a:graphicData uri="http://schemas.openxmlformats.org/presentationml/2006/ole">
            <mc:AlternateContent xmlns:mc="http://schemas.openxmlformats.org/markup-compatibility/2006">
              <mc:Choice xmlns:v="urn:schemas-microsoft-com:vml" Requires="v">
                <p:oleObj spid="_x0000_s73080" name="公式" r:id="rId9" imgW="2032000" imgH="393700" progId="Equation.3">
                  <p:embed/>
                </p:oleObj>
              </mc:Choice>
              <mc:Fallback>
                <p:oleObj name="公式" r:id="rId9" imgW="2032000" imgH="3937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0460" y="5019166"/>
                        <a:ext cx="4248150" cy="8239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655605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3" grpId="0" animBg="1"/>
      <p:bldP spid="14"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对象 19"/>
          <p:cNvGraphicFramePr>
            <a:graphicFrameLocks noChangeAspect="1"/>
          </p:cNvGraphicFramePr>
          <p:nvPr>
            <p:extLst>
              <p:ext uri="{D42A27DB-BD31-4B8C-83A1-F6EECF244321}">
                <p14:modId xmlns:p14="http://schemas.microsoft.com/office/powerpoint/2010/main" val="3854918091"/>
              </p:ext>
            </p:extLst>
          </p:nvPr>
        </p:nvGraphicFramePr>
        <p:xfrm>
          <a:off x="6250705" y="1263430"/>
          <a:ext cx="4248150" cy="823912"/>
        </p:xfrm>
        <a:graphic>
          <a:graphicData uri="http://schemas.openxmlformats.org/presentationml/2006/ole">
            <mc:AlternateContent xmlns:mc="http://schemas.openxmlformats.org/markup-compatibility/2006">
              <mc:Choice xmlns:v="urn:schemas-microsoft-com:vml" Requires="v">
                <p:oleObj spid="_x0000_s74189" name="公式" r:id="rId3" imgW="2032000" imgH="393700" progId="Equation.3">
                  <p:embed/>
                </p:oleObj>
              </mc:Choice>
              <mc:Fallback>
                <p:oleObj name="公式" r:id="rId3" imgW="20320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705" y="1263430"/>
                        <a:ext cx="4248150" cy="82391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42</a:t>
            </a:fld>
            <a:endParaRPr lang="zh-CN" altLang="en-US"/>
          </a:p>
        </p:txBody>
      </p:sp>
      <p:sp>
        <p:nvSpPr>
          <p:cNvPr id="4100" name="Rectangle 5"/>
          <p:cNvSpPr>
            <a:spLocks noChangeArrowheads="1"/>
          </p:cNvSpPr>
          <p:nvPr/>
        </p:nvSpPr>
        <p:spPr bwMode="auto">
          <a:xfrm>
            <a:off x="612528" y="1172433"/>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215688" y="1852541"/>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3522812" y="5177517"/>
            <a:ext cx="2899992" cy="369332"/>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将常数合并，可得到下式：</a:t>
            </a:r>
          </a:p>
        </p:txBody>
      </p:sp>
      <p:sp>
        <p:nvSpPr>
          <p:cNvPr id="3" name="椭圆 2"/>
          <p:cNvSpPr/>
          <p:nvPr/>
        </p:nvSpPr>
        <p:spPr>
          <a:xfrm>
            <a:off x="8973362" y="1628801"/>
            <a:ext cx="651030" cy="5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64152" y="2131305"/>
            <a:ext cx="648072" cy="448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a:off x="5783415" y="2580039"/>
            <a:ext cx="887823" cy="6076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5879976" y="2204864"/>
            <a:ext cx="2880320" cy="14401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9" name="下箭头 18"/>
          <p:cNvSpPr/>
          <p:nvPr/>
        </p:nvSpPr>
        <p:spPr>
          <a:xfrm>
            <a:off x="9246178" y="2313360"/>
            <a:ext cx="666247" cy="1656184"/>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592429488"/>
              </p:ext>
            </p:extLst>
          </p:nvPr>
        </p:nvGraphicFramePr>
        <p:xfrm>
          <a:off x="5951985" y="2184954"/>
          <a:ext cx="2016125" cy="330200"/>
        </p:xfrm>
        <a:graphic>
          <a:graphicData uri="http://schemas.openxmlformats.org/presentationml/2006/ole">
            <mc:AlternateContent xmlns:mc="http://schemas.openxmlformats.org/markup-compatibility/2006">
              <mc:Choice xmlns:v="urn:schemas-microsoft-com:vml" Requires="v">
                <p:oleObj spid="_x0000_s74190" name="Document" r:id="rId5" imgW="1333500" imgH="219075" progId="ChemWindow.Document">
                  <p:embed/>
                </p:oleObj>
              </mc:Choice>
              <mc:Fallback>
                <p:oleObj name="Document" r:id="rId5" imgW="1333500" imgH="219075" progId="ChemWindow.Document">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1985" y="2184954"/>
                        <a:ext cx="2016125"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矩形 20"/>
          <p:cNvSpPr/>
          <p:nvPr/>
        </p:nvSpPr>
        <p:spPr>
          <a:xfrm>
            <a:off x="7545742" y="5173435"/>
            <a:ext cx="2945704"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反应体系中的氢离子可以来自于单体羧酸本身，也可以外加，因此可以分成两种情况：自催化和外加酸催化。</a:t>
            </a:r>
          </a:p>
        </p:txBody>
      </p:sp>
      <p:graphicFrame>
        <p:nvGraphicFramePr>
          <p:cNvPr id="8" name="对象 7"/>
          <p:cNvGraphicFramePr>
            <a:graphicFrameLocks noChangeAspect="1"/>
          </p:cNvGraphicFramePr>
          <p:nvPr>
            <p:extLst>
              <p:ext uri="{D42A27DB-BD31-4B8C-83A1-F6EECF244321}">
                <p14:modId xmlns:p14="http://schemas.microsoft.com/office/powerpoint/2010/main" val="3117651508"/>
              </p:ext>
            </p:extLst>
          </p:nvPr>
        </p:nvGraphicFramePr>
        <p:xfrm>
          <a:off x="4155654" y="2928284"/>
          <a:ext cx="1584325" cy="1470025"/>
        </p:xfrm>
        <a:graphic>
          <a:graphicData uri="http://schemas.openxmlformats.org/presentationml/2006/ole">
            <mc:AlternateContent xmlns:mc="http://schemas.openxmlformats.org/markup-compatibility/2006">
              <mc:Choice xmlns:v="urn:schemas-microsoft-com:vml" Requires="v">
                <p:oleObj spid="_x0000_s74191" name="Document" r:id="rId7" imgW="1190625" imgH="1104900" progId="ChemWindow.Document">
                  <p:embed/>
                </p:oleObj>
              </mc:Choice>
              <mc:Fallback>
                <p:oleObj name="Document" r:id="rId7" imgW="1190625" imgH="1104900"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5654" y="2928284"/>
                        <a:ext cx="1584325"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椭圆 21"/>
          <p:cNvSpPr/>
          <p:nvPr/>
        </p:nvSpPr>
        <p:spPr>
          <a:xfrm>
            <a:off x="9840416" y="1173014"/>
            <a:ext cx="651030" cy="5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768360" y="2079399"/>
            <a:ext cx="651030" cy="5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74415608"/>
              </p:ext>
            </p:extLst>
          </p:nvPr>
        </p:nvGraphicFramePr>
        <p:xfrm>
          <a:off x="5879977" y="4149081"/>
          <a:ext cx="4392613" cy="858837"/>
        </p:xfrm>
        <a:graphic>
          <a:graphicData uri="http://schemas.openxmlformats.org/presentationml/2006/ole">
            <mc:AlternateContent xmlns:mc="http://schemas.openxmlformats.org/markup-compatibility/2006">
              <mc:Choice xmlns:v="urn:schemas-microsoft-com:vml" Requires="v">
                <p:oleObj spid="_x0000_s74192" name="公式" r:id="rId9" imgW="2400300" imgH="469900" progId="Equation.3">
                  <p:embed/>
                </p:oleObj>
              </mc:Choice>
              <mc:Fallback>
                <p:oleObj name="公式" r:id="rId9" imgW="2400300" imgH="4699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9977" y="4149081"/>
                        <a:ext cx="4392613" cy="858837"/>
                      </a:xfrm>
                      <a:prstGeom prst="rect">
                        <a:avLst/>
                      </a:prstGeom>
                      <a:noFill/>
                      <a:ln>
                        <a:noFill/>
                      </a:ln>
                      <a:effec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677891543"/>
              </p:ext>
            </p:extLst>
          </p:nvPr>
        </p:nvGraphicFramePr>
        <p:xfrm>
          <a:off x="3683370" y="5661248"/>
          <a:ext cx="3816350" cy="692150"/>
        </p:xfrm>
        <a:graphic>
          <a:graphicData uri="http://schemas.openxmlformats.org/presentationml/2006/ole">
            <mc:AlternateContent xmlns:mc="http://schemas.openxmlformats.org/markup-compatibility/2006">
              <mc:Choice xmlns:v="urn:schemas-microsoft-com:vml" Requires="v">
                <p:oleObj spid="_x0000_s74193" name="公式" r:id="rId11" imgW="2171700" imgH="393700" progId="Equation.3">
                  <p:embed/>
                </p:oleObj>
              </mc:Choice>
              <mc:Fallback>
                <p:oleObj name="公式" r:id="rId11" imgW="2171700" imgH="39370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3370" y="5661248"/>
                        <a:ext cx="3816350" cy="692150"/>
                      </a:xfrm>
                      <a:prstGeom prst="rect">
                        <a:avLst/>
                      </a:prstGeom>
                      <a:noFill/>
                      <a:ln>
                        <a:noFill/>
                      </a:ln>
                      <a:effectLst/>
                    </p:spPr>
                  </p:pic>
                </p:oleObj>
              </mc:Fallback>
            </mc:AlternateContent>
          </a:graphicData>
        </a:graphic>
      </p:graphicFrame>
      <p:sp>
        <p:nvSpPr>
          <p:cNvPr id="27" name="下箭头 26"/>
          <p:cNvSpPr/>
          <p:nvPr/>
        </p:nvSpPr>
        <p:spPr>
          <a:xfrm>
            <a:off x="6671238" y="5053826"/>
            <a:ext cx="792915" cy="4930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矩形 29"/>
          <p:cNvSpPr/>
          <p:nvPr/>
        </p:nvSpPr>
        <p:spPr>
          <a:xfrm>
            <a:off x="3203523" y="2313360"/>
            <a:ext cx="3610216" cy="369332"/>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考虑酸的解离平衡：</a:t>
            </a:r>
          </a:p>
        </p:txBody>
      </p:sp>
    </p:spTree>
    <p:extLst>
      <p:ext uri="{BB962C8B-B14F-4D97-AF65-F5344CB8AC3E}">
        <p14:creationId xmlns:p14="http://schemas.microsoft.com/office/powerpoint/2010/main" val="30323911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ircle(in)">
                                      <p:cBhvr>
                                        <p:cTn id="26" dur="2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par>
                                <p:cTn id="32" presetID="14" presetClass="entr" presetSubtype="1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randombar(horizontal)">
                                      <p:cBhvr>
                                        <p:cTn id="42" dur="500"/>
                                        <p:tgtEl>
                                          <p:spTgt spid="27"/>
                                        </p:tgtEl>
                                      </p:cBhvr>
                                    </p:animEffect>
                                  </p:childTnLst>
                                </p:cTn>
                              </p:par>
                              <p:par>
                                <p:cTn id="43" presetID="14" presetClass="entr" presetSubtype="1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4" grpId="0" animBg="1"/>
      <p:bldP spid="19" grpId="0" animBg="1"/>
      <p:bldP spid="21" grpId="0" animBg="1"/>
      <p:bldP spid="22" grpId="0" animBg="1"/>
      <p:bldP spid="23" grpId="0" animBg="1"/>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43</a:t>
            </a:fld>
            <a:endParaRPr lang="zh-CN" altLang="en-US"/>
          </a:p>
        </p:txBody>
      </p:sp>
      <p:sp>
        <p:nvSpPr>
          <p:cNvPr id="4100" name="Rectangle 5"/>
          <p:cNvSpPr>
            <a:spLocks noChangeArrowheads="1"/>
          </p:cNvSpPr>
          <p:nvPr/>
        </p:nvSpPr>
        <p:spPr bwMode="auto">
          <a:xfrm>
            <a:off x="407119" y="108019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03549" y="1744260"/>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5519936" y="3801534"/>
            <a:ext cx="2899992" cy="369332"/>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引入反应程度：</a:t>
            </a:r>
          </a:p>
        </p:txBody>
      </p:sp>
      <p:sp>
        <p:nvSpPr>
          <p:cNvPr id="21" name="矩形 20"/>
          <p:cNvSpPr/>
          <p:nvPr/>
        </p:nvSpPr>
        <p:spPr>
          <a:xfrm>
            <a:off x="8390690" y="3983492"/>
            <a:ext cx="2183953"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自催化作用下的聚酯化反应，</a:t>
            </a:r>
            <a:r>
              <a:rPr lang="en-US" altLang="zh-CN" dirty="0">
                <a:latin typeface="Adobe 楷体 Std R" pitchFamily="18" charset="-122"/>
                <a:ea typeface="Adobe 楷体 Std R" pitchFamily="18" charset="-122"/>
              </a:rPr>
              <a:t>1/(1-p)</a:t>
            </a:r>
            <a:r>
              <a:rPr lang="en-US" altLang="zh-CN" baseline="30000" dirty="0">
                <a:latin typeface="Adobe 楷体 Std R" pitchFamily="18" charset="-122"/>
                <a:ea typeface="Adobe 楷体 Std R" pitchFamily="18" charset="-122"/>
              </a:rPr>
              <a:t>2</a:t>
            </a:r>
            <a:r>
              <a:rPr lang="zh-CN" altLang="en-US" dirty="0">
                <a:latin typeface="Adobe 楷体 Std R" pitchFamily="18" charset="-122"/>
                <a:ea typeface="Adobe 楷体 Std R" pitchFamily="18" charset="-122"/>
              </a:rPr>
              <a:t>与</a:t>
            </a:r>
            <a:r>
              <a:rPr lang="en-US" altLang="zh-CN" dirty="0">
                <a:latin typeface="Adobe 楷体 Std R" pitchFamily="18" charset="-122"/>
                <a:ea typeface="Adobe 楷体 Std R" pitchFamily="18" charset="-122"/>
              </a:rPr>
              <a:t>t</a:t>
            </a:r>
            <a:r>
              <a:rPr lang="zh-CN" altLang="en-US" dirty="0">
                <a:latin typeface="Adobe 楷体 Std R" pitchFamily="18" charset="-122"/>
                <a:ea typeface="Adobe 楷体 Std R" pitchFamily="18" charset="-122"/>
              </a:rPr>
              <a:t>成线性关系。</a:t>
            </a:r>
          </a:p>
        </p:txBody>
      </p:sp>
      <p:graphicFrame>
        <p:nvGraphicFramePr>
          <p:cNvPr id="25" name="对象 24"/>
          <p:cNvGraphicFramePr>
            <a:graphicFrameLocks noChangeAspect="1"/>
          </p:cNvGraphicFramePr>
          <p:nvPr>
            <p:extLst>
              <p:ext uri="{D42A27DB-BD31-4B8C-83A1-F6EECF244321}">
                <p14:modId xmlns:p14="http://schemas.microsoft.com/office/powerpoint/2010/main" val="169556270"/>
              </p:ext>
            </p:extLst>
          </p:nvPr>
        </p:nvGraphicFramePr>
        <p:xfrm>
          <a:off x="5811844" y="3182513"/>
          <a:ext cx="3206750" cy="395288"/>
        </p:xfrm>
        <a:graphic>
          <a:graphicData uri="http://schemas.openxmlformats.org/presentationml/2006/ole">
            <mc:AlternateContent xmlns:mc="http://schemas.openxmlformats.org/markup-compatibility/2006">
              <mc:Choice xmlns:v="urn:schemas-microsoft-com:vml" Requires="v">
                <p:oleObj spid="_x0000_s75384" name="公式" r:id="rId3" imgW="1752480" imgH="215640" progId="Equation.3">
                  <p:embed/>
                </p:oleObj>
              </mc:Choice>
              <mc:Fallback>
                <p:oleObj name="公式" r:id="rId3" imgW="1752480" imgH="215640" progId="Equation.3">
                  <p:embed/>
                  <p:pic>
                    <p:nvPicPr>
                      <p:cNvPr id="0" name=""/>
                      <p:cNvPicPr>
                        <a:picLocks noChangeAspect="1" noChangeArrowheads="1"/>
                      </p:cNvPicPr>
                      <p:nvPr/>
                    </p:nvPicPr>
                    <p:blipFill>
                      <a:blip r:embed="rId4"/>
                      <a:srcRect/>
                      <a:stretch>
                        <a:fillRect/>
                      </a:stretch>
                    </p:blipFill>
                    <p:spPr bwMode="auto">
                      <a:xfrm>
                        <a:off x="5811844" y="3182513"/>
                        <a:ext cx="3206750" cy="395288"/>
                      </a:xfrm>
                      <a:prstGeom prst="rect">
                        <a:avLst/>
                      </a:prstGeom>
                      <a:noFill/>
                      <a:ln>
                        <a:noFill/>
                      </a:ln>
                      <a:effec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614360131"/>
              </p:ext>
            </p:extLst>
          </p:nvPr>
        </p:nvGraphicFramePr>
        <p:xfrm>
          <a:off x="1614637" y="2636912"/>
          <a:ext cx="3816350" cy="692150"/>
        </p:xfrm>
        <a:graphic>
          <a:graphicData uri="http://schemas.openxmlformats.org/presentationml/2006/ole">
            <mc:AlternateContent xmlns:mc="http://schemas.openxmlformats.org/markup-compatibility/2006">
              <mc:Choice xmlns:v="urn:schemas-microsoft-com:vml" Requires="v">
                <p:oleObj spid="_x0000_s75385" name="公式" r:id="rId5" imgW="2171700" imgH="393700" progId="Equation.3">
                  <p:embed/>
                </p:oleObj>
              </mc:Choice>
              <mc:Fallback>
                <p:oleObj name="公式" r:id="rId5" imgW="21717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4637" y="2636912"/>
                        <a:ext cx="3816350" cy="692150"/>
                      </a:xfrm>
                      <a:prstGeom prst="rect">
                        <a:avLst/>
                      </a:prstGeom>
                      <a:noFill/>
                      <a:ln>
                        <a:noFill/>
                      </a:ln>
                      <a:effectLst/>
                    </p:spPr>
                  </p:pic>
                </p:oleObj>
              </mc:Fallback>
            </mc:AlternateContent>
          </a:graphicData>
        </a:graphic>
      </p:graphicFrame>
      <p:sp>
        <p:nvSpPr>
          <p:cNvPr id="27" name="下箭头 26"/>
          <p:cNvSpPr/>
          <p:nvPr/>
        </p:nvSpPr>
        <p:spPr>
          <a:xfrm>
            <a:off x="2251826" y="3271712"/>
            <a:ext cx="792915" cy="517329"/>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0" name="矩形 29"/>
          <p:cNvSpPr/>
          <p:nvPr/>
        </p:nvSpPr>
        <p:spPr>
          <a:xfrm>
            <a:off x="5663952" y="2259791"/>
            <a:ext cx="4827494" cy="923330"/>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当二元酸和二元醇中两种基团数量相同，又无外加酸，则氢离子来自于二元酸本身。因此氢离子浓度等于羧基数量，也等于羟基数量。</a:t>
            </a:r>
          </a:p>
        </p:txBody>
      </p:sp>
      <p:sp>
        <p:nvSpPr>
          <p:cNvPr id="24" name="Rectangle 3"/>
          <p:cNvSpPr txBox="1">
            <a:spLocks noChangeArrowheads="1"/>
          </p:cNvSpPr>
          <p:nvPr/>
        </p:nvSpPr>
        <p:spPr>
          <a:xfrm>
            <a:off x="2550802" y="2259792"/>
            <a:ext cx="253708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200" b="1" dirty="0">
                <a:latin typeface="Adobe 楷体 Std R" pitchFamily="18" charset="-122"/>
                <a:ea typeface="Adobe 楷体 Std R" pitchFamily="18" charset="-122"/>
              </a:rPr>
              <a:t>a</a:t>
            </a:r>
            <a:r>
              <a:rPr lang="zh-CN" altLang="en-US" sz="2200" b="1" dirty="0">
                <a:latin typeface="Adobe 楷体 Std R" pitchFamily="18" charset="-122"/>
                <a:ea typeface="Adobe 楷体 Std R" pitchFamily="18" charset="-122"/>
              </a:rPr>
              <a:t>）自催化缩聚</a:t>
            </a:r>
            <a:endParaRPr lang="zh-CN" altLang="en-US" sz="2200" dirty="0">
              <a:latin typeface="Adobe 楷体 Std R" pitchFamily="18" charset="-122"/>
              <a:ea typeface="Adobe 楷体 Std R" pitchFamily="18"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14358462"/>
              </p:ext>
            </p:extLst>
          </p:nvPr>
        </p:nvGraphicFramePr>
        <p:xfrm>
          <a:off x="1922886" y="3789040"/>
          <a:ext cx="1450793" cy="833306"/>
        </p:xfrm>
        <a:graphic>
          <a:graphicData uri="http://schemas.openxmlformats.org/presentationml/2006/ole">
            <mc:AlternateContent xmlns:mc="http://schemas.openxmlformats.org/markup-compatibility/2006">
              <mc:Choice xmlns:v="urn:schemas-microsoft-com:vml" Requires="v">
                <p:oleObj spid="_x0000_s75386" name="公式" r:id="rId7" imgW="685800" imgH="393700" progId="Equation.3">
                  <p:embed/>
                </p:oleObj>
              </mc:Choice>
              <mc:Fallback>
                <p:oleObj name="公式" r:id="rId7" imgW="685800" imgH="3937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2886" y="3789040"/>
                        <a:ext cx="1450793" cy="833306"/>
                      </a:xfrm>
                      <a:prstGeom prst="rect">
                        <a:avLst/>
                      </a:prstGeom>
                      <a:noFill/>
                      <a:ln>
                        <a:solidFill>
                          <a:schemeClr val="accent1"/>
                        </a:solidFill>
                      </a:ln>
                      <a:effectLst/>
                      <a:extLst/>
                    </p:spPr>
                  </p:pic>
                </p:oleObj>
              </mc:Fallback>
            </mc:AlternateContent>
          </a:graphicData>
        </a:graphic>
      </p:graphicFrame>
      <p:sp>
        <p:nvSpPr>
          <p:cNvPr id="16" name="Text Box 8"/>
          <p:cNvSpPr txBox="1">
            <a:spLocks noChangeArrowheads="1"/>
          </p:cNvSpPr>
          <p:nvPr/>
        </p:nvSpPr>
        <p:spPr bwMode="auto">
          <a:xfrm>
            <a:off x="1529680" y="4833156"/>
            <a:ext cx="16287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latin typeface="Adobe 楷体 Std R" pitchFamily="18" charset="-122"/>
                <a:ea typeface="Adobe 楷体 Std R" pitchFamily="18" charset="-122"/>
              </a:rPr>
              <a:t>分离变量，并积分，得：</a:t>
            </a:r>
          </a:p>
        </p:txBody>
      </p:sp>
      <p:graphicFrame>
        <p:nvGraphicFramePr>
          <p:cNvPr id="3" name="对象 2"/>
          <p:cNvGraphicFramePr>
            <a:graphicFrameLocks noChangeAspect="1"/>
          </p:cNvGraphicFramePr>
          <p:nvPr>
            <p:extLst>
              <p:ext uri="{D42A27DB-BD31-4B8C-83A1-F6EECF244321}">
                <p14:modId xmlns:p14="http://schemas.microsoft.com/office/powerpoint/2010/main" val="333064253"/>
              </p:ext>
            </p:extLst>
          </p:nvPr>
        </p:nvGraphicFramePr>
        <p:xfrm>
          <a:off x="3468247" y="4313727"/>
          <a:ext cx="2137692" cy="1038858"/>
        </p:xfrm>
        <a:graphic>
          <a:graphicData uri="http://schemas.openxmlformats.org/presentationml/2006/ole">
            <mc:AlternateContent xmlns:mc="http://schemas.openxmlformats.org/markup-compatibility/2006">
              <mc:Choice xmlns:v="urn:schemas-microsoft-com:vml" Requires="v">
                <p:oleObj spid="_x0000_s75387" name="公式" r:id="rId9" imgW="888614" imgH="431613" progId="Equation.3">
                  <p:embed/>
                </p:oleObj>
              </mc:Choice>
              <mc:Fallback>
                <p:oleObj name="公式" r:id="rId9" imgW="888614" imgH="431613"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8247" y="4313727"/>
                        <a:ext cx="2137692" cy="1038858"/>
                      </a:xfrm>
                      <a:prstGeom prst="rect">
                        <a:avLst/>
                      </a:prstGeom>
                      <a:noFill/>
                      <a:ln>
                        <a:solidFill>
                          <a:schemeClr val="accent1"/>
                        </a:solidFill>
                      </a:ln>
                      <a:effectLst/>
                    </p:spPr>
                  </p:pic>
                </p:oleObj>
              </mc:Fallback>
            </mc:AlternateContent>
          </a:graphicData>
        </a:graphic>
      </p:graphicFrame>
      <p:graphicFrame>
        <p:nvGraphicFramePr>
          <p:cNvPr id="4" name="对象 3">
            <a:hlinkClick r:id="" action="ppaction://noaction"/>
          </p:cNvPr>
          <p:cNvGraphicFramePr>
            <a:graphicFrameLocks noChangeAspect="1"/>
          </p:cNvGraphicFramePr>
          <p:nvPr>
            <p:extLst>
              <p:ext uri="{D42A27DB-BD31-4B8C-83A1-F6EECF244321}">
                <p14:modId xmlns:p14="http://schemas.microsoft.com/office/powerpoint/2010/main" val="2925957120"/>
              </p:ext>
            </p:extLst>
          </p:nvPr>
        </p:nvGraphicFramePr>
        <p:xfrm>
          <a:off x="5591945" y="4153565"/>
          <a:ext cx="2587625" cy="787400"/>
        </p:xfrm>
        <a:graphic>
          <a:graphicData uri="http://schemas.openxmlformats.org/presentationml/2006/ole">
            <mc:AlternateContent xmlns:mc="http://schemas.openxmlformats.org/markup-compatibility/2006">
              <mc:Choice xmlns:v="urn:schemas-microsoft-com:vml" Requires="v">
                <p:oleObj spid="_x0000_s75388" name="公式" r:id="rId11" imgW="1460160" imgH="444240" progId="Equation.3">
                  <p:embed/>
                </p:oleObj>
              </mc:Choice>
              <mc:Fallback>
                <p:oleObj name="公式" r:id="rId11" imgW="1460160" imgH="444240" progId="Equation.3">
                  <p:embed/>
                  <p:pic>
                    <p:nvPicPr>
                      <p:cNvPr id="0" name="Object 13"/>
                      <p:cNvPicPr>
                        <a:picLocks noChangeAspect="1" noChangeArrowheads="1"/>
                      </p:cNvPicPr>
                      <p:nvPr/>
                    </p:nvPicPr>
                    <p:blipFill>
                      <a:blip r:embed="rId12"/>
                      <a:srcRect/>
                      <a:stretch>
                        <a:fillRect/>
                      </a:stretch>
                    </p:blipFill>
                    <p:spPr bwMode="auto">
                      <a:xfrm>
                        <a:off x="5591945" y="4153565"/>
                        <a:ext cx="2587625" cy="787400"/>
                      </a:xfrm>
                      <a:prstGeom prst="rect">
                        <a:avLst/>
                      </a:prstGeom>
                      <a:noFill/>
                      <a:ln>
                        <a:noFill/>
                      </a:ln>
                      <a:effectLst/>
                      <a:extLst/>
                    </p:spPr>
                  </p:pic>
                </p:oleObj>
              </mc:Fallback>
            </mc:AlternateContent>
          </a:graphicData>
        </a:graphic>
      </p:graphicFrame>
      <p:graphicFrame>
        <p:nvGraphicFramePr>
          <p:cNvPr id="6" name="对象 5">
            <a:hlinkClick r:id="" action="ppaction://noaction"/>
          </p:cNvPr>
          <p:cNvGraphicFramePr>
            <a:graphicFrameLocks noChangeAspect="1"/>
          </p:cNvGraphicFramePr>
          <p:nvPr>
            <p:extLst>
              <p:ext uri="{D42A27DB-BD31-4B8C-83A1-F6EECF244321}">
                <p14:modId xmlns:p14="http://schemas.microsoft.com/office/powerpoint/2010/main" val="2050276945"/>
              </p:ext>
            </p:extLst>
          </p:nvPr>
        </p:nvGraphicFramePr>
        <p:xfrm>
          <a:off x="3404450" y="5877273"/>
          <a:ext cx="2547534" cy="727503"/>
        </p:xfrm>
        <a:graphic>
          <a:graphicData uri="http://schemas.openxmlformats.org/presentationml/2006/ole">
            <mc:AlternateContent xmlns:mc="http://schemas.openxmlformats.org/markup-compatibility/2006">
              <mc:Choice xmlns:v="urn:schemas-microsoft-com:vml" Requires="v">
                <p:oleObj spid="_x0000_s75389" name="公式" r:id="rId13" imgW="800100" imgH="228600" progId="Equation.3">
                  <p:embed/>
                </p:oleObj>
              </mc:Choice>
              <mc:Fallback>
                <p:oleObj name="公式" r:id="rId13" imgW="800100" imgH="2286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4450" y="5877273"/>
                        <a:ext cx="2547534" cy="727503"/>
                      </a:xfrm>
                      <a:prstGeom prst="rect">
                        <a:avLst/>
                      </a:prstGeom>
                      <a:noFill/>
                      <a:ln>
                        <a:noFill/>
                      </a:ln>
                      <a:effectLst/>
                    </p:spPr>
                  </p:pic>
                </p:oleObj>
              </mc:Fallback>
            </mc:AlternateContent>
          </a:graphicData>
        </a:graphic>
      </p:graphicFrame>
      <p:cxnSp>
        <p:nvCxnSpPr>
          <p:cNvPr id="9" name="肘形连接符 8"/>
          <p:cNvCxnSpPr/>
          <p:nvPr/>
        </p:nvCxnSpPr>
        <p:spPr>
          <a:xfrm>
            <a:off x="2648282" y="4725144"/>
            <a:ext cx="843292" cy="216024"/>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4231899468"/>
              </p:ext>
            </p:extLst>
          </p:nvPr>
        </p:nvGraphicFramePr>
        <p:xfrm>
          <a:off x="6502564" y="5109753"/>
          <a:ext cx="3313684" cy="1102990"/>
        </p:xfrm>
        <a:graphic>
          <a:graphicData uri="http://schemas.openxmlformats.org/presentationml/2006/ole">
            <mc:AlternateContent xmlns:mc="http://schemas.openxmlformats.org/markup-compatibility/2006">
              <mc:Choice xmlns:v="urn:schemas-microsoft-com:vml" Requires="v">
                <p:oleObj spid="_x0000_s75390" name="公式" r:id="rId15" imgW="1295400" imgH="431800" progId="Equation.3">
                  <p:embed/>
                </p:oleObj>
              </mc:Choice>
              <mc:Fallback>
                <p:oleObj name="公式" r:id="rId15" imgW="1295400" imgH="431800"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02564" y="5109753"/>
                        <a:ext cx="3313684" cy="1102990"/>
                      </a:xfrm>
                      <a:prstGeom prst="rect">
                        <a:avLst/>
                      </a:prstGeom>
                      <a:noFill/>
                      <a:ln w="19050">
                        <a:solidFill>
                          <a:srgbClr val="FFC000"/>
                        </a:solidFill>
                      </a:ln>
                      <a:effectLst/>
                    </p:spPr>
                  </p:pic>
                </p:oleObj>
              </mc:Fallback>
            </mc:AlternateContent>
          </a:graphicData>
        </a:graphic>
      </p:graphicFrame>
      <p:cxnSp>
        <p:nvCxnSpPr>
          <p:cNvPr id="28" name="直接箭头连接符 27"/>
          <p:cNvCxnSpPr/>
          <p:nvPr/>
        </p:nvCxnSpPr>
        <p:spPr>
          <a:xfrm>
            <a:off x="4583832" y="5373216"/>
            <a:ext cx="0"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曲线连接符 32"/>
          <p:cNvCxnSpPr/>
          <p:nvPr/>
        </p:nvCxnSpPr>
        <p:spPr>
          <a:xfrm rot="5400000" flipH="1" flipV="1">
            <a:off x="5947271" y="5545755"/>
            <a:ext cx="480246" cy="470820"/>
          </a:xfrm>
          <a:prstGeom prst="curvedConnector3">
            <a:avLst>
              <a:gd name="adj1" fmla="val 9274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2701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randombar(horizontal)">
                                      <p:cBhvr>
                                        <p:cTn id="34" dur="500"/>
                                        <p:tgtEl>
                                          <p:spTgt spid="28"/>
                                        </p:tgtEl>
                                      </p:cBhvr>
                                    </p:animEffect>
                                  </p:childTnLst>
                                </p:cTn>
                              </p:par>
                              <p:par>
                                <p:cTn id="35" presetID="14"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7" grpId="0"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44</a:t>
            </a:fld>
            <a:endParaRPr lang="zh-CN" altLang="en-US"/>
          </a:p>
        </p:txBody>
      </p:sp>
      <p:sp>
        <p:nvSpPr>
          <p:cNvPr id="4100" name="Rectangle 5"/>
          <p:cNvSpPr>
            <a:spLocks noChangeArrowheads="1"/>
          </p:cNvSpPr>
          <p:nvPr/>
        </p:nvSpPr>
        <p:spPr bwMode="auto">
          <a:xfrm>
            <a:off x="623392" y="1070568"/>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355410" y="1721011"/>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5735960" y="2498025"/>
            <a:ext cx="2899992" cy="369332"/>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引入反应程度：</a:t>
            </a:r>
          </a:p>
        </p:txBody>
      </p:sp>
      <p:sp>
        <p:nvSpPr>
          <p:cNvPr id="21" name="矩形 20"/>
          <p:cNvSpPr/>
          <p:nvPr/>
        </p:nvSpPr>
        <p:spPr>
          <a:xfrm>
            <a:off x="7752185" y="3031492"/>
            <a:ext cx="2183953"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自催化缩聚过程中，</a:t>
            </a:r>
            <a:r>
              <a:rPr lang="en-US" altLang="zh-CN" dirty="0">
                <a:latin typeface="Adobe 楷体 Std R" pitchFamily="18" charset="-122"/>
                <a:ea typeface="Adobe 楷体 Std R" pitchFamily="18" charset="-122"/>
              </a:rPr>
              <a:t>(</a:t>
            </a:r>
            <a:r>
              <a:rPr lang="en-US" altLang="zh-CN" dirty="0" err="1">
                <a:latin typeface="Adobe 楷体 Std R" pitchFamily="18" charset="-122"/>
                <a:ea typeface="Adobe 楷体 Std R" pitchFamily="18" charset="-122"/>
              </a:rPr>
              <a:t>X</a:t>
            </a:r>
            <a:r>
              <a:rPr lang="en-US" altLang="zh-CN" baseline="-25000" dirty="0" err="1">
                <a:latin typeface="Adobe 楷体 Std R" pitchFamily="18" charset="-122"/>
                <a:ea typeface="Adobe 楷体 Std R" pitchFamily="18" charset="-122"/>
              </a:rPr>
              <a:t>n</a:t>
            </a:r>
            <a:r>
              <a:rPr lang="en-US" altLang="zh-CN" dirty="0">
                <a:latin typeface="Adobe 楷体 Std R" pitchFamily="18" charset="-122"/>
                <a:ea typeface="Adobe 楷体 Std R" pitchFamily="18" charset="-122"/>
              </a:rPr>
              <a:t>)</a:t>
            </a:r>
            <a:r>
              <a:rPr lang="en-US" altLang="zh-CN" baseline="30000" dirty="0">
                <a:latin typeface="Adobe 楷体 Std R" pitchFamily="18" charset="-122"/>
                <a:ea typeface="Adobe 楷体 Std R" pitchFamily="18" charset="-122"/>
              </a:rPr>
              <a:t>2</a:t>
            </a:r>
            <a:r>
              <a:rPr lang="zh-CN" altLang="en-US" dirty="0">
                <a:latin typeface="Adobe 楷体 Std R" pitchFamily="18" charset="-122"/>
                <a:ea typeface="Adobe 楷体 Std R" pitchFamily="18" charset="-122"/>
              </a:rPr>
              <a:t>与</a:t>
            </a:r>
            <a:r>
              <a:rPr lang="en-US" altLang="zh-CN" dirty="0">
                <a:latin typeface="Adobe 楷体 Std R" pitchFamily="18" charset="-122"/>
                <a:ea typeface="Adobe 楷体 Std R" pitchFamily="18" charset="-122"/>
              </a:rPr>
              <a:t>t</a:t>
            </a:r>
            <a:r>
              <a:rPr lang="zh-CN" altLang="en-US" dirty="0">
                <a:latin typeface="Adobe 楷体 Std R" pitchFamily="18" charset="-122"/>
                <a:ea typeface="Adobe 楷体 Std R" pitchFamily="18" charset="-122"/>
              </a:rPr>
              <a:t>成线性关系，即聚合度随</a:t>
            </a:r>
            <a:r>
              <a:rPr lang="en-US" altLang="zh-CN" dirty="0">
                <a:latin typeface="Adobe 楷体 Std R" pitchFamily="18" charset="-122"/>
                <a:ea typeface="Adobe 楷体 Std R" pitchFamily="18" charset="-122"/>
              </a:rPr>
              <a:t>t</a:t>
            </a:r>
            <a:r>
              <a:rPr lang="zh-CN" altLang="en-US" dirty="0">
                <a:latin typeface="Adobe 楷体 Std R" pitchFamily="18" charset="-122"/>
                <a:ea typeface="Adobe 楷体 Std R" pitchFamily="18" charset="-122"/>
              </a:rPr>
              <a:t>缓慢增加。</a:t>
            </a:r>
          </a:p>
        </p:txBody>
      </p:sp>
      <p:sp>
        <p:nvSpPr>
          <p:cNvPr id="24" name="Rectangle 3"/>
          <p:cNvSpPr txBox="1">
            <a:spLocks noChangeArrowheads="1"/>
          </p:cNvSpPr>
          <p:nvPr/>
        </p:nvSpPr>
        <p:spPr>
          <a:xfrm>
            <a:off x="2550802" y="2259792"/>
            <a:ext cx="253708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200" b="1" dirty="0">
                <a:latin typeface="Adobe 楷体 Std R" pitchFamily="18" charset="-122"/>
                <a:ea typeface="Adobe 楷体 Std R" pitchFamily="18" charset="-122"/>
              </a:rPr>
              <a:t>a</a:t>
            </a:r>
            <a:r>
              <a:rPr lang="zh-CN" altLang="en-US" sz="2200" b="1" dirty="0">
                <a:latin typeface="Adobe 楷体 Std R" pitchFamily="18" charset="-122"/>
                <a:ea typeface="Adobe 楷体 Std R" pitchFamily="18" charset="-122"/>
              </a:rPr>
              <a:t>）自催化缩聚</a:t>
            </a:r>
            <a:endParaRPr lang="zh-CN" altLang="en-US" sz="2200" dirty="0">
              <a:latin typeface="Adobe 楷体 Std R" pitchFamily="18" charset="-122"/>
              <a:ea typeface="Adobe 楷体 Std R" pitchFamily="18" charset="-122"/>
            </a:endParaRPr>
          </a:p>
        </p:txBody>
      </p:sp>
      <p:cxnSp>
        <p:nvCxnSpPr>
          <p:cNvPr id="9" name="肘形连接符 8"/>
          <p:cNvCxnSpPr/>
          <p:nvPr/>
        </p:nvCxnSpPr>
        <p:spPr>
          <a:xfrm rot="16200000" flipH="1">
            <a:off x="5478018" y="3182886"/>
            <a:ext cx="1235966" cy="1152130"/>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1637410400"/>
              </p:ext>
            </p:extLst>
          </p:nvPr>
        </p:nvGraphicFramePr>
        <p:xfrm>
          <a:off x="2162503" y="2721456"/>
          <a:ext cx="3313684" cy="1102990"/>
        </p:xfrm>
        <a:graphic>
          <a:graphicData uri="http://schemas.openxmlformats.org/presentationml/2006/ole">
            <mc:AlternateContent xmlns:mc="http://schemas.openxmlformats.org/markup-compatibility/2006">
              <mc:Choice xmlns:v="urn:schemas-microsoft-com:vml" Requires="v">
                <p:oleObj spid="_x0000_s76038" name="公式" r:id="rId3" imgW="1295400" imgH="431800" progId="Equation.3">
                  <p:embed/>
                </p:oleObj>
              </mc:Choice>
              <mc:Fallback>
                <p:oleObj name="公式" r:id="rId3" imgW="12954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503" y="2721456"/>
                        <a:ext cx="3313684" cy="1102990"/>
                      </a:xfrm>
                      <a:prstGeom prst="rect">
                        <a:avLst/>
                      </a:prstGeom>
                      <a:noFill/>
                      <a:ln w="19050">
                        <a:solidFill>
                          <a:srgbClr val="FFC000"/>
                        </a:solidFill>
                      </a:ln>
                      <a:effec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407901034"/>
              </p:ext>
            </p:extLst>
          </p:nvPr>
        </p:nvGraphicFramePr>
        <p:xfrm>
          <a:off x="5831461" y="2924944"/>
          <a:ext cx="1182687" cy="709612"/>
        </p:xfrm>
        <a:graphic>
          <a:graphicData uri="http://schemas.openxmlformats.org/presentationml/2006/ole">
            <mc:AlternateContent xmlns:mc="http://schemas.openxmlformats.org/markup-compatibility/2006">
              <mc:Choice xmlns:v="urn:schemas-microsoft-com:vml" Requires="v">
                <p:oleObj spid="_x0000_s76039" name="公式" r:id="rId5" imgW="698500" imgH="419100" progId="Equation.3">
                  <p:embed/>
                </p:oleObj>
              </mc:Choice>
              <mc:Fallback>
                <p:oleObj name="公式" r:id="rId5" imgW="698500" imgH="419100" progId="Equation.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1461" y="2924944"/>
                        <a:ext cx="1182687" cy="70961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031701509"/>
              </p:ext>
            </p:extLst>
          </p:nvPr>
        </p:nvGraphicFramePr>
        <p:xfrm>
          <a:off x="4535247" y="4398435"/>
          <a:ext cx="4273638" cy="968880"/>
        </p:xfrm>
        <a:graphic>
          <a:graphicData uri="http://schemas.openxmlformats.org/presentationml/2006/ole">
            <mc:AlternateContent xmlns:mc="http://schemas.openxmlformats.org/markup-compatibility/2006">
              <mc:Choice xmlns:v="urn:schemas-microsoft-com:vml" Requires="v">
                <p:oleObj spid="_x0000_s76040" name="公式" r:id="rId7" imgW="1117115" imgH="253890" progId="Equation.3">
                  <p:embed/>
                </p:oleObj>
              </mc:Choice>
              <mc:Fallback>
                <p:oleObj name="公式" r:id="rId7" imgW="1117115" imgH="25389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5247" y="4398435"/>
                        <a:ext cx="4273638" cy="968880"/>
                      </a:xfrm>
                      <a:prstGeom prst="rect">
                        <a:avLst/>
                      </a:prstGeom>
                      <a:noFill/>
                      <a:ln>
                        <a:solidFill>
                          <a:srgbClr val="FFC000"/>
                        </a:solidFill>
                      </a:ln>
                      <a:effectLst/>
                    </p:spPr>
                  </p:pic>
                </p:oleObj>
              </mc:Fallback>
            </mc:AlternateContent>
          </a:graphicData>
        </a:graphic>
      </p:graphicFrame>
      <p:sp>
        <p:nvSpPr>
          <p:cNvPr id="29" name="矩形 28"/>
          <p:cNvSpPr/>
          <p:nvPr/>
        </p:nvSpPr>
        <p:spPr>
          <a:xfrm>
            <a:off x="2245834" y="5517232"/>
            <a:ext cx="680249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实验表明，当</a:t>
            </a:r>
            <a:r>
              <a:rPr lang="en-US" altLang="zh-CN" dirty="0">
                <a:latin typeface="Adobe 楷体 Std R" pitchFamily="18" charset="-122"/>
                <a:ea typeface="Adobe 楷体 Std R" pitchFamily="18" charset="-122"/>
              </a:rPr>
              <a:t>P</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0.8</a:t>
            </a:r>
            <a:r>
              <a:rPr lang="zh-CN" altLang="en-US" dirty="0">
                <a:latin typeface="Adobe 楷体 Std R" pitchFamily="18" charset="-122"/>
                <a:ea typeface="Adobe 楷体 Std R" pitchFamily="18" charset="-122"/>
              </a:rPr>
              <a:t>时，上式不符合。这可能与聚合初期酸性逐步降低有关。当</a:t>
            </a:r>
            <a:r>
              <a:rPr lang="en-US" altLang="zh-CN" dirty="0">
                <a:latin typeface="Adobe 楷体 Std R" pitchFamily="18" charset="-122"/>
                <a:ea typeface="Adobe 楷体 Std R" pitchFamily="18" charset="-122"/>
              </a:rPr>
              <a:t>P</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0.8</a:t>
            </a:r>
            <a:r>
              <a:rPr lang="zh-CN" altLang="en-US" dirty="0">
                <a:latin typeface="Adobe 楷体 Std R" pitchFamily="18" charset="-122"/>
                <a:ea typeface="Adobe 楷体 Std R" pitchFamily="18" charset="-122"/>
              </a:rPr>
              <a:t>以后，上式符合得较好。这时才是真正大分子形成的过程。</a:t>
            </a:r>
          </a:p>
        </p:txBody>
      </p:sp>
    </p:spTree>
    <p:extLst>
      <p:ext uri="{BB962C8B-B14F-4D97-AF65-F5344CB8AC3E}">
        <p14:creationId xmlns:p14="http://schemas.microsoft.com/office/powerpoint/2010/main" val="20550855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randombar(horizontal)">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45</a:t>
            </a:fld>
            <a:endParaRPr lang="zh-CN" altLang="en-US"/>
          </a:p>
        </p:txBody>
      </p:sp>
      <p:sp>
        <p:nvSpPr>
          <p:cNvPr id="4100" name="Rectangle 5"/>
          <p:cNvSpPr>
            <a:spLocks noChangeArrowheads="1"/>
          </p:cNvSpPr>
          <p:nvPr/>
        </p:nvSpPr>
        <p:spPr bwMode="auto">
          <a:xfrm>
            <a:off x="839416" y="1167261"/>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447335" y="1719812"/>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）不可逆的缩聚动力学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2585603" y="2736261"/>
            <a:ext cx="7433630" cy="646331"/>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自催化缩聚反应的酯化速率太低，实用中往往采用外加酸（如对甲苯磺酸）作催化剂，称为外加酸催化缩聚。</a:t>
            </a:r>
          </a:p>
        </p:txBody>
      </p:sp>
      <p:sp>
        <p:nvSpPr>
          <p:cNvPr id="24" name="Rectangle 3"/>
          <p:cNvSpPr txBox="1">
            <a:spLocks noChangeArrowheads="1"/>
          </p:cNvSpPr>
          <p:nvPr/>
        </p:nvSpPr>
        <p:spPr>
          <a:xfrm>
            <a:off x="2550802" y="2259792"/>
            <a:ext cx="3185158"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200" b="1" dirty="0">
                <a:latin typeface="Adobe 楷体 Std R" pitchFamily="18" charset="-122"/>
                <a:ea typeface="Adobe 楷体 Std R" pitchFamily="18" charset="-122"/>
              </a:rPr>
              <a:t>b</a:t>
            </a:r>
            <a:r>
              <a:rPr lang="zh-CN" altLang="en-US" sz="2200" b="1" dirty="0">
                <a:latin typeface="Adobe 楷体 Std R" pitchFamily="18" charset="-122"/>
                <a:ea typeface="Adobe 楷体 Std R" pitchFamily="18" charset="-122"/>
              </a:rPr>
              <a:t>）外加酸催化缩聚</a:t>
            </a:r>
            <a:endParaRPr lang="zh-CN" altLang="en-US" sz="2200" dirty="0">
              <a:latin typeface="Adobe 楷体 Std R" pitchFamily="18" charset="-122"/>
              <a:ea typeface="Adobe 楷体 Std R" pitchFamily="18" charset="-122"/>
            </a:endParaRPr>
          </a:p>
        </p:txBody>
      </p:sp>
      <p:sp>
        <p:nvSpPr>
          <p:cNvPr id="29" name="矩形 28"/>
          <p:cNvSpPr/>
          <p:nvPr/>
        </p:nvSpPr>
        <p:spPr>
          <a:xfrm>
            <a:off x="2550802" y="5373216"/>
            <a:ext cx="1944216"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引入反应程度和聚合度的定义后可以得到：</a:t>
            </a:r>
          </a:p>
        </p:txBody>
      </p:sp>
      <p:graphicFrame>
        <p:nvGraphicFramePr>
          <p:cNvPr id="3" name="对象 2">
            <a:hlinkClick r:id="" action="ppaction://noaction"/>
          </p:cNvPr>
          <p:cNvGraphicFramePr>
            <a:graphicFrameLocks noChangeAspect="1"/>
          </p:cNvGraphicFramePr>
          <p:nvPr>
            <p:extLst>
              <p:ext uri="{D42A27DB-BD31-4B8C-83A1-F6EECF244321}">
                <p14:modId xmlns:p14="http://schemas.microsoft.com/office/powerpoint/2010/main" val="3200289559"/>
              </p:ext>
            </p:extLst>
          </p:nvPr>
        </p:nvGraphicFramePr>
        <p:xfrm>
          <a:off x="8615438" y="3525971"/>
          <a:ext cx="1296987" cy="730250"/>
        </p:xfrm>
        <a:graphic>
          <a:graphicData uri="http://schemas.openxmlformats.org/presentationml/2006/ole">
            <mc:AlternateContent xmlns:mc="http://schemas.openxmlformats.org/markup-compatibility/2006">
              <mc:Choice xmlns:v="urn:schemas-microsoft-com:vml" Requires="v">
                <p:oleObj spid="_x0000_s77239" name="公式" r:id="rId3" imgW="698197" imgH="393529" progId="Equation.3">
                  <p:embed/>
                </p:oleObj>
              </mc:Choice>
              <mc:Fallback>
                <p:oleObj name="公式" r:id="rId3" imgW="698197"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438" y="3525971"/>
                        <a:ext cx="1296987" cy="730250"/>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11461823"/>
              </p:ext>
            </p:extLst>
          </p:nvPr>
        </p:nvGraphicFramePr>
        <p:xfrm>
          <a:off x="2278733" y="3429000"/>
          <a:ext cx="3816350" cy="692150"/>
        </p:xfrm>
        <a:graphic>
          <a:graphicData uri="http://schemas.openxmlformats.org/presentationml/2006/ole">
            <mc:AlternateContent xmlns:mc="http://schemas.openxmlformats.org/markup-compatibility/2006">
              <mc:Choice xmlns:v="urn:schemas-microsoft-com:vml" Requires="v">
                <p:oleObj spid="_x0000_s77240" name="公式" r:id="rId5" imgW="2171700" imgH="393700" progId="Equation.3">
                  <p:embed/>
                </p:oleObj>
              </mc:Choice>
              <mc:Fallback>
                <p:oleObj name="公式" r:id="rId5" imgW="2171700" imgH="393700" progId="Equation.3">
                  <p:embed/>
                  <p:pic>
                    <p:nvPicPr>
                      <p:cNvPr id="0" name="对象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733" y="3429000"/>
                        <a:ext cx="3816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右箭头 4"/>
          <p:cNvSpPr/>
          <p:nvPr/>
        </p:nvSpPr>
        <p:spPr>
          <a:xfrm>
            <a:off x="6167165" y="3789040"/>
            <a:ext cx="2232248"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94309" y="3933057"/>
            <a:ext cx="196957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en-US" altLang="zh-CN" dirty="0">
                <a:latin typeface="Adobe 楷体 Std R" pitchFamily="18" charset="-122"/>
                <a:ea typeface="Adobe 楷体 Std R" pitchFamily="18" charset="-122"/>
              </a:rPr>
              <a:t>H</a:t>
            </a:r>
            <a:r>
              <a:rPr lang="en-US" altLang="zh-CN" baseline="30000" dirty="0">
                <a:latin typeface="Adobe 楷体 Std R" pitchFamily="18" charset="-122"/>
                <a:ea typeface="Adobe 楷体 Std R" pitchFamily="18" charset="-122"/>
              </a:rPr>
              <a:t>+</a:t>
            </a:r>
            <a:r>
              <a:rPr lang="zh-CN" altLang="en-US" dirty="0">
                <a:latin typeface="Adobe 楷体 Std R" pitchFamily="18" charset="-122"/>
                <a:ea typeface="Adobe 楷体 Std R" pitchFamily="18" charset="-122"/>
              </a:rPr>
              <a:t>离子浓度不变化，为恒定值</a:t>
            </a:r>
          </a:p>
        </p:txBody>
      </p:sp>
      <p:graphicFrame>
        <p:nvGraphicFramePr>
          <p:cNvPr id="6" name="对象 5"/>
          <p:cNvGraphicFramePr>
            <a:graphicFrameLocks noChangeAspect="1"/>
          </p:cNvGraphicFramePr>
          <p:nvPr>
            <p:extLst>
              <p:ext uri="{D42A27DB-BD31-4B8C-83A1-F6EECF244321}">
                <p14:modId xmlns:p14="http://schemas.microsoft.com/office/powerpoint/2010/main" val="2387045692"/>
              </p:ext>
            </p:extLst>
          </p:nvPr>
        </p:nvGraphicFramePr>
        <p:xfrm>
          <a:off x="2033121" y="4437113"/>
          <a:ext cx="1584325" cy="841375"/>
        </p:xfrm>
        <a:graphic>
          <a:graphicData uri="http://schemas.openxmlformats.org/presentationml/2006/ole">
            <mc:AlternateContent xmlns:mc="http://schemas.openxmlformats.org/markup-compatibility/2006">
              <mc:Choice xmlns:v="urn:schemas-microsoft-com:vml" Requires="v">
                <p:oleObj spid="_x0000_s77241" name="公式" r:id="rId7" imgW="812447" imgH="431613" progId="Equation.3">
                  <p:embed/>
                </p:oleObj>
              </mc:Choice>
              <mc:Fallback>
                <p:oleObj name="公式" r:id="rId7" imgW="812447" imgH="431613"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3121" y="4437113"/>
                        <a:ext cx="1584325" cy="841375"/>
                      </a:xfrm>
                      <a:prstGeom prst="rect">
                        <a:avLst/>
                      </a:prstGeom>
                      <a:noFill/>
                      <a:ln>
                        <a:noFill/>
                      </a:ln>
                      <a:effectLs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95909889"/>
              </p:ext>
            </p:extLst>
          </p:nvPr>
        </p:nvGraphicFramePr>
        <p:xfrm>
          <a:off x="4695604" y="4797153"/>
          <a:ext cx="1727200" cy="750887"/>
        </p:xfrm>
        <a:graphic>
          <a:graphicData uri="http://schemas.openxmlformats.org/presentationml/2006/ole">
            <mc:AlternateContent xmlns:mc="http://schemas.openxmlformats.org/markup-compatibility/2006">
              <mc:Choice xmlns:v="urn:schemas-microsoft-com:vml" Requires="v">
                <p:oleObj spid="_x0000_s77242" name="公式" r:id="rId9" imgW="965200" imgH="419100" progId="Equation.3">
                  <p:embed/>
                </p:oleObj>
              </mc:Choice>
              <mc:Fallback>
                <p:oleObj name="公式" r:id="rId9" imgW="965200" imgH="4191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5604" y="4797153"/>
                        <a:ext cx="1727200" cy="750887"/>
                      </a:xfrm>
                      <a:prstGeom prst="rect">
                        <a:avLst/>
                      </a:prstGeom>
                      <a:noFill/>
                      <a:ln>
                        <a:solidFill>
                          <a:schemeClr val="accent1"/>
                        </a:solidFill>
                      </a:ln>
                      <a:effectLs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53141076"/>
              </p:ext>
            </p:extLst>
          </p:nvPr>
        </p:nvGraphicFramePr>
        <p:xfrm>
          <a:off x="4707632" y="5733257"/>
          <a:ext cx="1676400" cy="493713"/>
        </p:xfrm>
        <a:graphic>
          <a:graphicData uri="http://schemas.openxmlformats.org/presentationml/2006/ole">
            <mc:AlternateContent xmlns:mc="http://schemas.openxmlformats.org/markup-compatibility/2006">
              <mc:Choice xmlns:v="urn:schemas-microsoft-com:vml" Requires="v">
                <p:oleObj spid="_x0000_s77243" name="公式" r:id="rId11" imgW="863225" imgH="253890" progId="Equation.3">
                  <p:embed/>
                </p:oleObj>
              </mc:Choice>
              <mc:Fallback>
                <p:oleObj name="公式" r:id="rId11" imgW="863225" imgH="25389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7632" y="5733257"/>
                        <a:ext cx="1676400" cy="493713"/>
                      </a:xfrm>
                      <a:prstGeom prst="rect">
                        <a:avLst/>
                      </a:prstGeom>
                      <a:noFill/>
                      <a:ln>
                        <a:solidFill>
                          <a:schemeClr val="accent1"/>
                        </a:solidFill>
                      </a:ln>
                      <a:effectLst/>
                      <a:extLst/>
                    </p:spPr>
                  </p:pic>
                </p:oleObj>
              </mc:Fallback>
            </mc:AlternateContent>
          </a:graphicData>
        </a:graphic>
      </p:graphicFrame>
      <p:sp>
        <p:nvSpPr>
          <p:cNvPr id="23" name="矩形 22"/>
          <p:cNvSpPr/>
          <p:nvPr/>
        </p:nvSpPr>
        <p:spPr>
          <a:xfrm>
            <a:off x="6843349" y="4725144"/>
            <a:ext cx="360039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外加酸催化缩聚反应的聚合度随聚合时间变化较快。通常外加酸催化缩聚反应的速率常数比自催</a:t>
            </a:r>
          </a:p>
          <a:p>
            <a:pPr>
              <a:buFont typeface="Wingdings" pitchFamily="2" charset="2"/>
              <a:buNone/>
            </a:pPr>
            <a:r>
              <a:rPr lang="zh-CN" altLang="en-US" dirty="0">
                <a:latin typeface="Adobe 楷体 Std R" pitchFamily="18" charset="-122"/>
                <a:ea typeface="Adobe 楷体 Std R" pitchFamily="18" charset="-122"/>
              </a:rPr>
              <a:t>化聚合速率常数大 </a:t>
            </a:r>
            <a:r>
              <a:rPr lang="en-US" altLang="zh-CN" dirty="0">
                <a:latin typeface="Adobe 楷体 Std R" pitchFamily="18" charset="-122"/>
                <a:ea typeface="Adobe 楷体 Std R" pitchFamily="18" charset="-122"/>
              </a:rPr>
              <a:t>1</a:t>
            </a:r>
            <a:r>
              <a:rPr lang="zh-CN" altLang="en-US" dirty="0">
                <a:latin typeface="Adobe 楷体 Std R" pitchFamily="18" charset="-122"/>
                <a:ea typeface="Adobe 楷体 Std R" pitchFamily="18" charset="-122"/>
              </a:rPr>
              <a:t>～</a:t>
            </a:r>
            <a:r>
              <a:rPr lang="en-US" altLang="zh-CN" dirty="0">
                <a:latin typeface="Adobe 楷体 Std R" pitchFamily="18" charset="-122"/>
                <a:ea typeface="Adobe 楷体 Std R" pitchFamily="18" charset="-122"/>
              </a:rPr>
              <a:t>2 </a:t>
            </a:r>
            <a:r>
              <a:rPr lang="zh-CN" altLang="en-US" dirty="0">
                <a:latin typeface="Adobe 楷体 Std R" pitchFamily="18" charset="-122"/>
                <a:ea typeface="Adobe 楷体 Std R" pitchFamily="18" charset="-122"/>
              </a:rPr>
              <a:t>个数量级左右。因此工业上常采用外加酸催化工艺。</a:t>
            </a:r>
          </a:p>
        </p:txBody>
      </p:sp>
    </p:spTree>
    <p:extLst>
      <p:ext uri="{BB962C8B-B14F-4D97-AF65-F5344CB8AC3E}">
        <p14:creationId xmlns:p14="http://schemas.microsoft.com/office/powerpoint/2010/main" val="10145893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P spid="18"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46</a:t>
            </a:fld>
            <a:endParaRPr lang="zh-CN" altLang="en-US"/>
          </a:p>
        </p:txBody>
      </p:sp>
      <p:sp>
        <p:nvSpPr>
          <p:cNvPr id="4100" name="Rectangle 5"/>
          <p:cNvSpPr>
            <a:spLocks noChangeArrowheads="1"/>
          </p:cNvSpPr>
          <p:nvPr/>
        </p:nvSpPr>
        <p:spPr bwMode="auto">
          <a:xfrm>
            <a:off x="551079" y="119218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355410" y="1780794"/>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）平衡条件下的缩聚动力学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1046656" y="2413321"/>
            <a:ext cx="10875572" cy="461665"/>
          </a:xfrm>
          <a:prstGeom prst="rect">
            <a:avLst/>
          </a:prstGeom>
        </p:spPr>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当缩聚反应在密闭系统中进行，或小分子排除不及时，则平衡反应不可忽视。</a:t>
            </a:r>
          </a:p>
        </p:txBody>
      </p:sp>
      <p:sp>
        <p:nvSpPr>
          <p:cNvPr id="12" name="矩形 11"/>
          <p:cNvSpPr/>
          <p:nvPr/>
        </p:nvSpPr>
        <p:spPr>
          <a:xfrm>
            <a:off x="1053073" y="3128281"/>
            <a:ext cx="10589907" cy="1200329"/>
          </a:xfrm>
          <a:prstGeom prst="rect">
            <a:avLst/>
          </a:prstGeom>
        </p:spPr>
        <p:txBody>
          <a:bodyPr wrap="square">
            <a:spAutoFit/>
          </a:bodyPr>
          <a:lstStyle/>
          <a:p>
            <a:pPr>
              <a:lnSpc>
                <a:spcPct val="150000"/>
              </a:lnSpc>
              <a:buFont typeface="Wingdings" pitchFamily="2" charset="2"/>
              <a:buNone/>
            </a:pPr>
            <a:r>
              <a:rPr kumimoji="1" lang="zh-CN" altLang="en-US" sz="2400" dirty="0">
                <a:solidFill>
                  <a:srgbClr val="0000FF"/>
                </a:solidFill>
                <a:latin typeface="Adobe 楷体 Std R" pitchFamily="18" charset="-122"/>
                <a:ea typeface="Adobe 楷体 Std R" pitchFamily="18" charset="-122"/>
              </a:rPr>
              <a:t>设体系中羧基和羟基数量相等。令其起始浓度</a:t>
            </a:r>
            <a:r>
              <a:rPr kumimoji="1" lang="en-US" altLang="zh-CN" sz="2400" dirty="0">
                <a:solidFill>
                  <a:srgbClr val="0000FF"/>
                </a:solidFill>
                <a:latin typeface="Adobe 楷体 Std R" pitchFamily="18" charset="-122"/>
                <a:ea typeface="Adobe 楷体 Std R" pitchFamily="18" charset="-122"/>
              </a:rPr>
              <a:t>c</a:t>
            </a:r>
            <a:r>
              <a:rPr kumimoji="1" lang="en-US" altLang="zh-CN" sz="2400" baseline="-25000" dirty="0">
                <a:solidFill>
                  <a:srgbClr val="0000FF"/>
                </a:solidFill>
                <a:latin typeface="Adobe 楷体 Std R" pitchFamily="18" charset="-122"/>
                <a:ea typeface="Adobe 楷体 Std R" pitchFamily="18" charset="-122"/>
              </a:rPr>
              <a:t>0</a:t>
            </a:r>
            <a:r>
              <a:rPr kumimoji="1" lang="en-US" altLang="zh-CN" sz="2400" dirty="0">
                <a:solidFill>
                  <a:srgbClr val="0000FF"/>
                </a:solidFill>
                <a:latin typeface="Adobe 楷体 Std R" pitchFamily="18" charset="-122"/>
                <a:ea typeface="Adobe 楷体 Std R" pitchFamily="18" charset="-122"/>
              </a:rPr>
              <a:t>=1</a:t>
            </a:r>
            <a:r>
              <a:rPr kumimoji="1" lang="zh-CN" altLang="en-US" sz="2400" dirty="0">
                <a:solidFill>
                  <a:srgbClr val="0000FF"/>
                </a:solidFill>
                <a:latin typeface="Adobe 楷体 Std R" pitchFamily="18" charset="-122"/>
                <a:ea typeface="Adobe 楷体 Std R" pitchFamily="18" charset="-122"/>
              </a:rPr>
              <a:t>，</a:t>
            </a:r>
            <a:r>
              <a:rPr kumimoji="1" lang="en-US" altLang="zh-CN" sz="2400" dirty="0">
                <a:solidFill>
                  <a:srgbClr val="0000FF"/>
                </a:solidFill>
                <a:latin typeface="Adobe 楷体 Std R" pitchFamily="18" charset="-122"/>
                <a:ea typeface="Adobe 楷体 Std R" pitchFamily="18" charset="-122"/>
              </a:rPr>
              <a:t>t</a:t>
            </a:r>
            <a:r>
              <a:rPr kumimoji="1" lang="zh-CN" altLang="en-US" sz="2400" dirty="0">
                <a:solidFill>
                  <a:srgbClr val="0000FF"/>
                </a:solidFill>
                <a:latin typeface="Adobe 楷体 Std R" pitchFamily="18" charset="-122"/>
                <a:ea typeface="Adobe 楷体 Std R" pitchFamily="18" charset="-122"/>
              </a:rPr>
              <a:t>时间时的浓度为</a:t>
            </a:r>
            <a:r>
              <a:rPr kumimoji="1" lang="en-US" altLang="zh-CN" sz="2400" dirty="0">
                <a:solidFill>
                  <a:srgbClr val="0000FF"/>
                </a:solidFill>
                <a:latin typeface="Adobe 楷体 Std R" pitchFamily="18" charset="-122"/>
                <a:ea typeface="Adobe 楷体 Std R" pitchFamily="18" charset="-122"/>
              </a:rPr>
              <a:t>c</a:t>
            </a:r>
            <a:r>
              <a:rPr kumimoji="1" lang="zh-CN" altLang="en-US" sz="2400" dirty="0">
                <a:solidFill>
                  <a:srgbClr val="0000FF"/>
                </a:solidFill>
                <a:latin typeface="Adobe 楷体 Std R" pitchFamily="18" charset="-122"/>
                <a:ea typeface="Adobe 楷体 Std R" pitchFamily="18" charset="-122"/>
              </a:rPr>
              <a:t>，则形成的酯的浓度为</a:t>
            </a:r>
            <a:r>
              <a:rPr kumimoji="1" lang="en-US" altLang="zh-CN" sz="2400" dirty="0">
                <a:solidFill>
                  <a:srgbClr val="0000FF"/>
                </a:solidFill>
                <a:latin typeface="Adobe 楷体 Std R" pitchFamily="18" charset="-122"/>
                <a:ea typeface="Adobe 楷体 Std R" pitchFamily="18" charset="-122"/>
              </a:rPr>
              <a:t>1</a:t>
            </a:r>
            <a:r>
              <a:rPr kumimoji="1" lang="zh-CN" altLang="en-US" sz="2400" dirty="0">
                <a:solidFill>
                  <a:srgbClr val="0000FF"/>
                </a:solidFill>
                <a:latin typeface="Adobe 楷体 Std R" pitchFamily="18" charset="-122"/>
                <a:ea typeface="Adobe 楷体 Std R" pitchFamily="18" charset="-122"/>
              </a:rPr>
              <a:t>－</a:t>
            </a:r>
            <a:r>
              <a:rPr kumimoji="1" lang="en-US" altLang="zh-CN" sz="2400" dirty="0">
                <a:solidFill>
                  <a:srgbClr val="0000FF"/>
                </a:solidFill>
                <a:latin typeface="Adobe 楷体 Std R" pitchFamily="18" charset="-122"/>
                <a:ea typeface="Adobe 楷体 Std R" pitchFamily="18" charset="-122"/>
              </a:rPr>
              <a:t>c</a:t>
            </a:r>
            <a:r>
              <a:rPr kumimoji="1" lang="zh-CN" altLang="en-US" sz="2400" dirty="0">
                <a:solidFill>
                  <a:srgbClr val="0000FF"/>
                </a:solidFill>
                <a:latin typeface="Adobe 楷体 Std R" pitchFamily="18" charset="-122"/>
                <a:ea typeface="Adobe 楷体 Std R" pitchFamily="18" charset="-122"/>
              </a:rPr>
              <a:t>，体系中残留的小分子的浓度为</a:t>
            </a:r>
            <a:r>
              <a:rPr kumimoji="1" lang="en-US" altLang="zh-CN" sz="2400" dirty="0" err="1">
                <a:solidFill>
                  <a:srgbClr val="0000FF"/>
                </a:solidFill>
                <a:latin typeface="Adobe 楷体 Std R" pitchFamily="18" charset="-122"/>
                <a:ea typeface="Adobe 楷体 Std R" pitchFamily="18" charset="-122"/>
              </a:rPr>
              <a:t>n</a:t>
            </a:r>
            <a:r>
              <a:rPr kumimoji="1" lang="en-US" altLang="zh-CN" sz="2400" baseline="-25000" dirty="0" err="1">
                <a:solidFill>
                  <a:srgbClr val="0000FF"/>
                </a:solidFill>
                <a:latin typeface="Adobe 楷体 Std R" pitchFamily="18" charset="-122"/>
                <a:ea typeface="Adobe 楷体 Std R" pitchFamily="18" charset="-122"/>
              </a:rPr>
              <a:t>w</a:t>
            </a:r>
            <a:r>
              <a:rPr kumimoji="1" lang="zh-CN" altLang="en-US" sz="2400" dirty="0">
                <a:solidFill>
                  <a:srgbClr val="0000FF"/>
                </a:solidFill>
                <a:latin typeface="Adobe 楷体 Std R" pitchFamily="18" charset="-122"/>
                <a:ea typeface="Adobe 楷体 Std R" pitchFamily="18" charset="-122"/>
              </a:rPr>
              <a:t>。分别考虑两种情况：</a:t>
            </a:r>
            <a:endParaRPr kumimoji="1" lang="zh-CN" altLang="en-US" sz="2400" baseline="-25000" dirty="0">
              <a:solidFill>
                <a:srgbClr val="0000FF"/>
              </a:solidFill>
              <a:latin typeface="Adobe 楷体 Std R" pitchFamily="18" charset="-122"/>
              <a:ea typeface="Adobe 楷体 Std R" pitchFamily="18"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821188919"/>
              </p:ext>
            </p:extLst>
          </p:nvPr>
        </p:nvGraphicFramePr>
        <p:xfrm>
          <a:off x="4708781" y="4439260"/>
          <a:ext cx="3208337" cy="566738"/>
        </p:xfrm>
        <a:graphic>
          <a:graphicData uri="http://schemas.openxmlformats.org/presentationml/2006/ole">
            <mc:AlternateContent xmlns:mc="http://schemas.openxmlformats.org/markup-compatibility/2006">
              <mc:Choice xmlns:v="urn:schemas-microsoft-com:vml" Requires="v">
                <p:oleObj spid="_x0000_s77911" name="CS ChemDraw Drawing" r:id="rId3" imgW="3208272" imgH="567034" progId="ChemDraw.Document.6.0">
                  <p:embed/>
                </p:oleObj>
              </mc:Choice>
              <mc:Fallback>
                <p:oleObj name="CS ChemDraw Drawing" r:id="rId3" imgW="3208272" imgH="567034" progId="ChemDraw.Document.6.0">
                  <p:embed/>
                  <p:pic>
                    <p:nvPicPr>
                      <p:cNvPr id="0" name=""/>
                      <p:cNvPicPr/>
                      <p:nvPr/>
                    </p:nvPicPr>
                    <p:blipFill>
                      <a:blip r:embed="rId4"/>
                      <a:stretch>
                        <a:fillRect/>
                      </a:stretch>
                    </p:blipFill>
                    <p:spPr>
                      <a:xfrm>
                        <a:off x="4708781" y="4439260"/>
                        <a:ext cx="3208337" cy="566738"/>
                      </a:xfrm>
                      <a:prstGeom prst="rect">
                        <a:avLst/>
                      </a:prstGeom>
                    </p:spPr>
                  </p:pic>
                </p:oleObj>
              </mc:Fallback>
            </mc:AlternateContent>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881846991"/>
              </p:ext>
            </p:extLst>
          </p:nvPr>
        </p:nvGraphicFramePr>
        <p:xfrm>
          <a:off x="2711624" y="5085184"/>
          <a:ext cx="6096000" cy="1097280"/>
        </p:xfrm>
        <a:graphic>
          <a:graphicData uri="http://schemas.openxmlformats.org/drawingml/2006/table">
            <a:tbl>
              <a:tblPr firstRow="1" bandRow="1">
                <a:tableStyleId>{2D5ABB26-0587-4C30-8999-92F81FD0307C}</a:tableStyleId>
              </a:tblPr>
              <a:tblGrid>
                <a:gridCol w="2263185">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885423">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288032">
                <a:tc>
                  <a:txBody>
                    <a:bodyPr/>
                    <a:lstStyle/>
                    <a:p>
                      <a:r>
                        <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起始（</a:t>
                      </a:r>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t=0</a:t>
                      </a:r>
                      <a:r>
                        <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4320">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时（水不排除）</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2312">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时（水排除不及时）</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1" cap="none" spc="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n</a:t>
                      </a:r>
                      <a:r>
                        <a:rPr lang="en-US" altLang="zh-CN" b="1" cap="none" spc="0"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w</a:t>
                      </a:r>
                      <a:endParaRPr lang="zh-CN" alt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5832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47</a:t>
            </a:fld>
            <a:endParaRPr lang="zh-CN" altLang="en-US"/>
          </a:p>
        </p:txBody>
      </p:sp>
      <p:sp>
        <p:nvSpPr>
          <p:cNvPr id="4100" name="Rectangle 5"/>
          <p:cNvSpPr>
            <a:spLocks noChangeArrowheads="1"/>
          </p:cNvSpPr>
          <p:nvPr/>
        </p:nvSpPr>
        <p:spPr bwMode="auto">
          <a:xfrm>
            <a:off x="479376" y="110973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79477" y="163828"/>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127448" y="1752017"/>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）平衡条件下的缩聚动力学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3510462" y="5517233"/>
            <a:ext cx="3312368"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表明：总反应速率与反应程度</a:t>
            </a:r>
            <a:r>
              <a:rPr lang="en-US" altLang="zh-CN" sz="2200" dirty="0">
                <a:latin typeface="Adobe 楷体 Std R" pitchFamily="18" charset="-122"/>
                <a:ea typeface="Adobe 楷体 Std R" pitchFamily="18" charset="-122"/>
              </a:rPr>
              <a:t>p</a:t>
            </a:r>
            <a:r>
              <a:rPr lang="zh-CN" altLang="en-US" sz="2200" dirty="0">
                <a:latin typeface="Adobe 楷体 Std R" pitchFamily="18" charset="-122"/>
                <a:ea typeface="Adobe 楷体 Std R" pitchFamily="18" charset="-122"/>
              </a:rPr>
              <a:t>和平衡常数</a:t>
            </a:r>
            <a:r>
              <a:rPr lang="en-US" altLang="zh-CN" sz="2200" dirty="0">
                <a:latin typeface="Adobe 楷体 Std R" pitchFamily="18" charset="-122"/>
                <a:ea typeface="Adobe 楷体 Std R" pitchFamily="18" charset="-122"/>
              </a:rPr>
              <a:t>K</a:t>
            </a:r>
            <a:r>
              <a:rPr lang="zh-CN" altLang="en-US" sz="2200" dirty="0">
                <a:latin typeface="Adobe 楷体 Std R" pitchFamily="18" charset="-122"/>
                <a:ea typeface="Adobe 楷体 Std R" pitchFamily="18" charset="-122"/>
              </a:rPr>
              <a:t>有关。</a:t>
            </a:r>
          </a:p>
        </p:txBody>
      </p:sp>
      <p:sp>
        <p:nvSpPr>
          <p:cNvPr id="3" name="矩形 2"/>
          <p:cNvSpPr/>
          <p:nvPr/>
        </p:nvSpPr>
        <p:spPr>
          <a:xfrm>
            <a:off x="1847528" y="2420889"/>
            <a:ext cx="1439818" cy="430887"/>
          </a:xfrm>
          <a:prstGeom prst="rect">
            <a:avLst/>
          </a:prstGeom>
        </p:spPr>
        <p:txBody>
          <a:bodyPr wrap="none">
            <a:spAutoFit/>
          </a:bodyPr>
          <a:lstStyle/>
          <a:p>
            <a:r>
              <a:rPr lang="zh-CN" alt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水不排除</a:t>
            </a:r>
            <a:r>
              <a:rPr lang="en-US" altLang="zh-CN"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endParaRPr lang="zh-CN" altLang="en-US" sz="2200" dirty="0"/>
          </a:p>
        </p:txBody>
      </p:sp>
      <mc:AlternateContent xmlns:mc="http://schemas.openxmlformats.org/markup-compatibility/2006" xmlns:a14="http://schemas.microsoft.com/office/drawing/2010/main">
        <mc:Choice Requires="a14">
          <p:sp>
            <p:nvSpPr>
              <p:cNvPr id="4" name="TextBox 3"/>
              <p:cNvSpPr txBox="1"/>
              <p:nvPr/>
            </p:nvSpPr>
            <p:spPr>
              <a:xfrm>
                <a:off x="3503712" y="2313360"/>
                <a:ext cx="3384376"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𝑑𝐶</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2</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p>
                        <m:sSupPr>
                          <m:ctrlPr>
                            <a:rPr lang="en-US" altLang="zh-CN" b="0" i="1" smtClean="0">
                              <a:latin typeface="Cambria Math" panose="02040503050406030204" pitchFamily="18" charset="0"/>
                            </a:rPr>
                          </m:ctrlPr>
                        </m:sSupPr>
                        <m:e>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m:t>
                          </m:r>
                          <m:r>
                            <a:rPr lang="en-US" altLang="zh-CN" b="0" i="1" smtClean="0">
                              <a:latin typeface="Cambria Math"/>
                            </a:rPr>
                            <m:t>𝐶</m:t>
                          </m:r>
                          <m:r>
                            <a:rPr lang="en-US" altLang="zh-CN" b="0" i="1" smtClean="0">
                              <a:latin typeface="Cambria Math"/>
                            </a:rPr>
                            <m:t>)</m:t>
                          </m:r>
                        </m:e>
                        <m:sup>
                          <m:r>
                            <a:rPr lang="en-US" altLang="zh-CN" b="0" i="1" smtClean="0">
                              <a:latin typeface="Cambria Math"/>
                            </a:rPr>
                            <m:t>2</m:t>
                          </m:r>
                        </m:sup>
                      </m:sSup>
                    </m:oMath>
                  </m:oMathPara>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03712" y="2313360"/>
                <a:ext cx="3384376" cy="6182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491203" y="2917837"/>
                <a:ext cx="1863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m:t>
                      </m:r>
                      <m:r>
                        <a:rPr lang="en-US" altLang="zh-CN" b="0" i="1" smtClean="0">
                          <a:latin typeface="Cambria Math"/>
                        </a:rPr>
                        <m:t>𝐶</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491203" y="2917837"/>
                <a:ext cx="1863202"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24823" y="2931606"/>
                <a:ext cx="1645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𝐶</m:t>
                      </m:r>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b="0" i="1" smtClean="0">
                          <a:latin typeface="Cambria Math"/>
                        </a:rPr>
                        <m:t>(1−</m:t>
                      </m:r>
                      <m:r>
                        <a:rPr lang="en-US" altLang="zh-CN" b="0" i="1" smtClean="0">
                          <a:latin typeface="Cambria Math"/>
                        </a:rPr>
                        <m:t>𝑝</m:t>
                      </m:r>
                      <m:r>
                        <a:rPr lang="en-US" altLang="zh-CN" b="0" i="1" smtClean="0">
                          <a:latin typeface="Cambria Math"/>
                        </a:rPr>
                        <m:t>)</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324823" y="2931606"/>
                <a:ext cx="1645963"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329812" y="3429000"/>
                <a:ext cx="3732176"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2</m:t>
                              </m:r>
                            </m:sup>
                          </m:sSup>
                        </m:e>
                        <m:sub>
                          <m:r>
                            <a:rPr lang="en-US" altLang="zh-CN" b="0" i="1" smtClean="0">
                              <a:latin typeface="Cambria Math"/>
                            </a:rPr>
                            <m:t>0</m:t>
                          </m:r>
                        </m:sub>
                        <m:sup/>
                      </m:sSubSup>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𝑘</m:t>
                          </m:r>
                        </m:e>
                        <m:sub>
                          <m:r>
                            <a:rPr lang="en-US" altLang="zh-CN" b="0" i="1" smtClean="0">
                              <a:latin typeface="Cambria Math"/>
                            </a:rPr>
                            <m:t>−</m:t>
                          </m:r>
                          <m:r>
                            <a:rPr lang="en-US" altLang="zh-CN" i="1">
                              <a:latin typeface="Cambria Math"/>
                            </a:rPr>
                            <m:t>1</m:t>
                          </m:r>
                        </m:sub>
                      </m:sSub>
                      <m:sSubSup>
                        <m:sSubSupPr>
                          <m:ctrlPr>
                            <a:rPr lang="en-US" altLang="zh-CN" i="1">
                              <a:latin typeface="Cambria Math" panose="02040503050406030204" pitchFamily="18" charset="0"/>
                            </a:rPr>
                          </m:ctrlPr>
                        </m:sSubSupPr>
                        <m:e>
                          <m:sSup>
                            <m:sSupPr>
                              <m:ctrlPr>
                                <a:rPr lang="en-US" altLang="zh-CN" i="1">
                                  <a:latin typeface="Cambria Math" panose="02040503050406030204" pitchFamily="18" charset="0"/>
                                </a:rPr>
                              </m:ctrlPr>
                            </m:sSupPr>
                            <m:e>
                              <m:r>
                                <a:rPr lang="en-US" altLang="zh-CN" i="1">
                                  <a:latin typeface="Cambria Math"/>
                                </a:rPr>
                                <m:t>𝐶</m:t>
                              </m:r>
                            </m:e>
                            <m:sup>
                              <m:r>
                                <a:rPr lang="en-US" altLang="zh-CN" i="1">
                                  <a:latin typeface="Cambria Math"/>
                                </a:rPr>
                                <m:t>2</m:t>
                              </m:r>
                            </m:sup>
                          </m:sSup>
                        </m:e>
                        <m:sub>
                          <m:r>
                            <a:rPr lang="en-US" altLang="zh-CN" i="1">
                              <a:latin typeface="Cambria Math"/>
                            </a:rPr>
                            <m:t>0</m:t>
                          </m:r>
                        </m:sub>
                        <m:sup/>
                      </m:sSubSup>
                      <m:sSup>
                        <m:sSupPr>
                          <m:ctrlPr>
                            <a:rPr lang="en-US" altLang="zh-CN" i="1">
                              <a:latin typeface="Cambria Math" panose="02040503050406030204" pitchFamily="18" charset="0"/>
                            </a:rPr>
                          </m:ctrlPr>
                        </m:sSupPr>
                        <m:e>
                          <m:r>
                            <a:rPr lang="en-US" altLang="zh-CN" i="1">
                              <a:latin typeface="Cambria Math"/>
                            </a:rPr>
                            <m:t>𝑝</m:t>
                          </m:r>
                        </m:e>
                        <m:sup>
                          <m:r>
                            <a:rPr lang="en-US" altLang="zh-CN" i="1">
                              <a:latin typeface="Cambria Math"/>
                            </a:rPr>
                            <m:t>2</m:t>
                          </m:r>
                        </m:sup>
                      </m:sSup>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329812" y="3429000"/>
                <a:ext cx="3732176" cy="61824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91204" y="4165525"/>
                <a:ext cx="14060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𝐾</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𝑘</m:t>
                          </m:r>
                        </m:e>
                        <m:sub>
                          <m:r>
                            <a:rPr lang="en-US" altLang="zh-CN" b="0" i="1" smtClean="0">
                              <a:latin typeface="Cambria Math"/>
                            </a:rPr>
                            <m:t>−</m:t>
                          </m:r>
                          <m:r>
                            <a:rPr lang="en-US" altLang="zh-CN" i="1">
                              <a:latin typeface="Cambria Math"/>
                            </a:rPr>
                            <m:t>1</m:t>
                          </m:r>
                        </m:sub>
                      </m:sSub>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91204" y="4165525"/>
                <a:ext cx="1406091"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719737" y="4653136"/>
                <a:ext cx="2804999" cy="538481"/>
              </a:xfrm>
              <a:prstGeom prst="rect">
                <a:avLst/>
              </a:prstGeom>
              <a:noFill/>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𝑝</m:t>
                            </m:r>
                          </m:e>
                          <m:sup>
                            <m:r>
                              <a:rPr lang="en-US" altLang="zh-CN" b="0" i="1" smtClean="0">
                                <a:latin typeface="Cambria Math"/>
                              </a:rPr>
                              <m:t>2</m:t>
                            </m:r>
                          </m:sup>
                        </m:sSup>
                      </m:num>
                      <m:den>
                        <m:r>
                          <a:rPr lang="en-US" altLang="zh-CN" b="0" i="1" smtClean="0">
                            <a:latin typeface="Cambria Math"/>
                          </a:rPr>
                          <m:t>𝐾</m:t>
                        </m:r>
                      </m:den>
                    </m:f>
                  </m:oMath>
                </a14:m>
                <a:r>
                  <a:rPr lang="en-US" altLang="zh-CN" dirty="0"/>
                  <a:t>]</a:t>
                </a:r>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719737" y="4653136"/>
                <a:ext cx="2804999" cy="538481"/>
              </a:xfrm>
              <a:prstGeom prst="rect">
                <a:avLst/>
              </a:prstGeom>
              <a:blipFill>
                <a:blip r:embed="rId8"/>
                <a:stretch>
                  <a:fillRect r="-1087" b="-5618"/>
                </a:stretch>
              </a:blipFill>
            </p:spPr>
            <p:txBody>
              <a:bodyPr/>
              <a:lstStyle/>
              <a:p>
                <a:r>
                  <a:rPr lang="zh-CN" altLang="en-US">
                    <a:noFill/>
                  </a:rPr>
                  <a:t> </a:t>
                </a:r>
              </a:p>
            </p:txBody>
          </p:sp>
        </mc:Fallback>
      </mc:AlternateContent>
      <p:cxnSp>
        <p:nvCxnSpPr>
          <p:cNvPr id="10" name="直接箭头连接符 9"/>
          <p:cNvCxnSpPr/>
          <p:nvPr/>
        </p:nvCxnSpPr>
        <p:spPr>
          <a:xfrm>
            <a:off x="5087888" y="2851776"/>
            <a:ext cx="0" cy="64923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6" idx="2"/>
          </p:cNvCxnSpPr>
          <p:nvPr/>
        </p:nvCxnSpPr>
        <p:spPr>
          <a:xfrm>
            <a:off x="5195900" y="4047246"/>
            <a:ext cx="0" cy="6058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nvCxnSpPr>
        <p:spPr>
          <a:xfrm flipV="1">
            <a:off x="6822830" y="4165526"/>
            <a:ext cx="1217386" cy="12076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椭圆 21"/>
          <p:cNvSpPr/>
          <p:nvPr/>
        </p:nvSpPr>
        <p:spPr>
          <a:xfrm>
            <a:off x="6040943" y="4948324"/>
            <a:ext cx="249260" cy="45798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TextBox 24"/>
              <p:cNvSpPr txBox="1"/>
              <p:nvPr/>
            </p:nvSpPr>
            <p:spPr>
              <a:xfrm>
                <a:off x="8147803" y="3826009"/>
                <a:ext cx="2347886"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oMath>
                  </m:oMathPara>
                </a14:m>
                <a:endParaRPr lang="zh-CN"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47803" y="3826009"/>
                <a:ext cx="2347886" cy="6182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953167" y="4860876"/>
                <a:ext cx="2035237" cy="659411"/>
              </a:xfrm>
              <a:prstGeom prst="rect">
                <a:avLst/>
              </a:prstGeom>
              <a:noFill/>
              <a:ln>
                <a:solidFill>
                  <a:srgbClr val="FFC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𝑝</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𝑡</m:t>
                      </m:r>
                      <m:r>
                        <a:rPr lang="en-US" altLang="zh-CN" b="0" i="1" smtClean="0">
                          <a:latin typeface="Cambria Math"/>
                        </a:rPr>
                        <m:t>+1</m:t>
                      </m:r>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953167" y="4860876"/>
                <a:ext cx="2035237" cy="659411"/>
              </a:xfrm>
              <a:prstGeom prst="rect">
                <a:avLst/>
              </a:prstGeom>
              <a:blipFill>
                <a:blip r:embed="rId10"/>
                <a:stretch>
                  <a:fillRect/>
                </a:stretch>
              </a:blipFill>
              <a:ln>
                <a:solidFill>
                  <a:srgbClr val="FFC000"/>
                </a:solidFill>
              </a:ln>
            </p:spPr>
            <p:txBody>
              <a:bodyPr/>
              <a:lstStyle/>
              <a:p>
                <a:r>
                  <a:rPr lang="zh-CN" altLang="en-US">
                    <a:noFill/>
                  </a:rPr>
                  <a:t> </a:t>
                </a:r>
              </a:p>
            </p:txBody>
          </p:sp>
        </mc:Fallback>
      </mc:AlternateContent>
      <p:sp>
        <p:nvSpPr>
          <p:cNvPr id="27" name="矩形 26"/>
          <p:cNvSpPr/>
          <p:nvPr/>
        </p:nvSpPr>
        <p:spPr>
          <a:xfrm>
            <a:off x="7536161" y="5666253"/>
            <a:ext cx="2901821"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与不可逆外加酸催化的聚合动力学相同。</a:t>
            </a:r>
          </a:p>
        </p:txBody>
      </p:sp>
      <p:sp>
        <p:nvSpPr>
          <p:cNvPr id="24" name="矩形 23"/>
          <p:cNvSpPr/>
          <p:nvPr/>
        </p:nvSpPr>
        <p:spPr>
          <a:xfrm>
            <a:off x="6957502" y="4259589"/>
            <a:ext cx="793807" cy="369332"/>
          </a:xfrm>
          <a:prstGeom prst="rect">
            <a:avLst/>
          </a:prstGeom>
        </p:spPr>
        <p:txBody>
          <a:bodyPr wrap="none">
            <a:spAutoFit/>
          </a:bodyPr>
          <a:lstStyle/>
          <a:p>
            <a:r>
              <a:rPr lang="en-US" altLang="zh-CN" dirty="0">
                <a:latin typeface="Adobe 楷体 Std R" pitchFamily="18" charset="-122"/>
                <a:ea typeface="Adobe 楷体 Std R" pitchFamily="18" charset="-122"/>
              </a:rPr>
              <a:t>K</a:t>
            </a:r>
            <a:r>
              <a:rPr lang="zh-CN" altLang="en-US" dirty="0">
                <a:latin typeface="Adobe 楷体 Std R" pitchFamily="18" charset="-122"/>
                <a:ea typeface="Adobe 楷体 Std R" pitchFamily="18" charset="-122"/>
              </a:rPr>
              <a:t>很大</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val="3695106900"/>
              </p:ext>
            </p:extLst>
          </p:nvPr>
        </p:nvGraphicFramePr>
        <p:xfrm>
          <a:off x="8147803" y="1304115"/>
          <a:ext cx="2393632" cy="422824"/>
        </p:xfrm>
        <a:graphic>
          <a:graphicData uri="http://schemas.openxmlformats.org/presentationml/2006/ole">
            <mc:AlternateContent xmlns:mc="http://schemas.openxmlformats.org/markup-compatibility/2006">
              <mc:Choice xmlns:v="urn:schemas-microsoft-com:vml" Requires="v">
                <p:oleObj spid="_x0000_s93223" name="CS ChemDraw Drawing" r:id="rId11" imgW="3208272" imgH="567034" progId="ChemDraw.Document.6.0">
                  <p:embed/>
                </p:oleObj>
              </mc:Choice>
              <mc:Fallback>
                <p:oleObj name="CS ChemDraw Drawing" r:id="rId11" imgW="3208272" imgH="567034" progId="ChemDraw.Document.6.0">
                  <p:embed/>
                  <p:pic>
                    <p:nvPicPr>
                      <p:cNvPr id="0" name=""/>
                      <p:cNvPicPr/>
                      <p:nvPr/>
                    </p:nvPicPr>
                    <p:blipFill>
                      <a:blip r:embed="rId12"/>
                      <a:stretch>
                        <a:fillRect/>
                      </a:stretch>
                    </p:blipFill>
                    <p:spPr>
                      <a:xfrm>
                        <a:off x="8147803" y="1304115"/>
                        <a:ext cx="2393632" cy="422824"/>
                      </a:xfrm>
                      <a:prstGeom prst="rect">
                        <a:avLst/>
                      </a:prstGeom>
                    </p:spPr>
                  </p:pic>
                </p:oleObj>
              </mc:Fallback>
            </mc:AlternateContent>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126908997"/>
              </p:ext>
            </p:extLst>
          </p:nvPr>
        </p:nvGraphicFramePr>
        <p:xfrm>
          <a:off x="6784468" y="1681597"/>
          <a:ext cx="3850805" cy="731520"/>
        </p:xfrm>
        <a:graphic>
          <a:graphicData uri="http://schemas.openxmlformats.org/drawingml/2006/table">
            <a:tbl>
              <a:tblPr firstRow="1" bandRow="1">
                <a:tableStyleId>{2D5ABB26-0587-4C30-8999-92F81FD0307C}</a:tableStyleId>
              </a:tblPr>
              <a:tblGrid>
                <a:gridCol w="1429640">
                  <a:extLst>
                    <a:ext uri="{9D8B030D-6E8A-4147-A177-3AD203B41FA5}">
                      <a16:colId xmlns:a16="http://schemas.microsoft.com/office/drawing/2014/main" val="20000"/>
                    </a:ext>
                  </a:extLst>
                </a:gridCol>
                <a:gridCol w="363896">
                  <a:extLst>
                    <a:ext uri="{9D8B030D-6E8A-4147-A177-3AD203B41FA5}">
                      <a16:colId xmlns:a16="http://schemas.microsoft.com/office/drawing/2014/main" val="20001"/>
                    </a:ext>
                  </a:extLst>
                </a:gridCol>
                <a:gridCol w="727792">
                  <a:extLst>
                    <a:ext uri="{9D8B030D-6E8A-4147-A177-3AD203B41FA5}">
                      <a16:colId xmlns:a16="http://schemas.microsoft.com/office/drawing/2014/main" val="20002"/>
                    </a:ext>
                  </a:extLst>
                </a:gridCol>
                <a:gridCol w="559316">
                  <a:extLst>
                    <a:ext uri="{9D8B030D-6E8A-4147-A177-3AD203B41FA5}">
                      <a16:colId xmlns:a16="http://schemas.microsoft.com/office/drawing/2014/main" val="20003"/>
                    </a:ext>
                  </a:extLst>
                </a:gridCol>
                <a:gridCol w="770161">
                  <a:extLst>
                    <a:ext uri="{9D8B030D-6E8A-4147-A177-3AD203B41FA5}">
                      <a16:colId xmlns:a16="http://schemas.microsoft.com/office/drawing/2014/main" val="20004"/>
                    </a:ext>
                  </a:extLst>
                </a:gridCol>
              </a:tblGrid>
              <a:tr h="210402">
                <a:tc>
                  <a:txBody>
                    <a:bodyPr/>
                    <a:lstStyle/>
                    <a:p>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起始（</a:t>
                      </a: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t=0</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0402">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时（水不排除）</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0402">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时（水排除不及时）</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n</a:t>
                      </a:r>
                      <a:r>
                        <a:rPr lang="en-US" altLang="zh-CN" sz="1000" b="1" cap="none" spc="0"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w</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29459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randombar(horizont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circle(in)">
                                      <p:cBhvr>
                                        <p:cTn id="59" dur="20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randombar(horizontal)">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6" grpId="0"/>
      <p:bldP spid="6" grpId="0"/>
      <p:bldP spid="8" grpId="0"/>
      <p:bldP spid="17" grpId="0"/>
      <p:bldP spid="22" grpId="0" animBg="1"/>
      <p:bldP spid="25" grpId="0"/>
      <p:bldP spid="23" grpId="0" animBg="1"/>
      <p:bldP spid="27"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67518B4-4D95-4FD0-A23A-456DC80C6AF4}" type="slidenum">
              <a:rPr lang="zh-CN" altLang="en-US"/>
              <a:pPr>
                <a:defRPr/>
              </a:pPr>
              <a:t>48</a:t>
            </a:fld>
            <a:endParaRPr lang="zh-CN" altLang="en-US"/>
          </a:p>
        </p:txBody>
      </p:sp>
      <p:sp>
        <p:nvSpPr>
          <p:cNvPr id="4100" name="Rectangle 5"/>
          <p:cNvSpPr>
            <a:spLocks noChangeArrowheads="1"/>
          </p:cNvSpPr>
          <p:nvPr/>
        </p:nvSpPr>
        <p:spPr bwMode="auto">
          <a:xfrm>
            <a:off x="263352" y="987201"/>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4101"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7" name="Rectangle 3"/>
          <p:cNvSpPr txBox="1">
            <a:spLocks noChangeArrowheads="1"/>
          </p:cNvSpPr>
          <p:nvPr/>
        </p:nvSpPr>
        <p:spPr>
          <a:xfrm>
            <a:off x="1058454" y="1689462"/>
            <a:ext cx="8424936"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）平衡条件下的缩聚动力学</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2927648" y="5517232"/>
            <a:ext cx="3895182" cy="1107996"/>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表明：总反应速率与反应程度</a:t>
            </a:r>
            <a:r>
              <a:rPr lang="en-US" altLang="zh-CN" sz="2200" dirty="0">
                <a:latin typeface="Adobe 楷体 Std R" pitchFamily="18" charset="-122"/>
                <a:ea typeface="Adobe 楷体 Std R" pitchFamily="18" charset="-122"/>
              </a:rPr>
              <a:t>p</a:t>
            </a:r>
            <a:r>
              <a:rPr lang="zh-CN" altLang="en-US" sz="2200" dirty="0">
                <a:latin typeface="Adobe 楷体 Std R" pitchFamily="18" charset="-122"/>
                <a:ea typeface="Adobe 楷体 Std R" pitchFamily="18" charset="-122"/>
              </a:rPr>
              <a:t>、</a:t>
            </a:r>
            <a:r>
              <a:rPr lang="zh-CN" altLang="en-US" sz="2200" b="1" dirty="0">
                <a:solidFill>
                  <a:srgbClr val="FF0000"/>
                </a:solidFill>
                <a:latin typeface="Adobe 楷体 Std R" pitchFamily="18" charset="-122"/>
                <a:ea typeface="Adobe 楷体 Std R" pitchFamily="18" charset="-122"/>
              </a:rPr>
              <a:t>低分子副产物浓度</a:t>
            </a:r>
            <a:r>
              <a:rPr lang="en-US" altLang="zh-CN" sz="2200" b="1" dirty="0" err="1">
                <a:solidFill>
                  <a:srgbClr val="FF0000"/>
                </a:solidFill>
                <a:latin typeface="Adobe 楷体 Std R" pitchFamily="18" charset="-122"/>
                <a:ea typeface="Adobe 楷体 Std R" pitchFamily="18" charset="-122"/>
              </a:rPr>
              <a:t>n</a:t>
            </a:r>
            <a:r>
              <a:rPr lang="en-US" altLang="zh-CN" sz="2200" b="1" baseline="-25000" dirty="0" err="1">
                <a:solidFill>
                  <a:srgbClr val="FF0000"/>
                </a:solidFill>
                <a:latin typeface="Adobe 楷体 Std R" pitchFamily="18" charset="-122"/>
                <a:ea typeface="Adobe 楷体 Std R" pitchFamily="18" charset="-122"/>
              </a:rPr>
              <a:t>w</a:t>
            </a:r>
            <a:r>
              <a:rPr lang="zh-CN" altLang="en-US" sz="2200" dirty="0">
                <a:latin typeface="Adobe 楷体 Std R" pitchFamily="18" charset="-122"/>
                <a:ea typeface="Adobe 楷体 Std R" pitchFamily="18" charset="-122"/>
              </a:rPr>
              <a:t>和平衡常数</a:t>
            </a:r>
            <a:r>
              <a:rPr lang="en-US" altLang="zh-CN" sz="2200" dirty="0">
                <a:latin typeface="Adobe 楷体 Std R" pitchFamily="18" charset="-122"/>
                <a:ea typeface="Adobe 楷体 Std R" pitchFamily="18" charset="-122"/>
              </a:rPr>
              <a:t>K</a:t>
            </a:r>
            <a:r>
              <a:rPr lang="zh-CN" altLang="en-US" sz="2200" dirty="0">
                <a:latin typeface="Adobe 楷体 Std R" pitchFamily="18" charset="-122"/>
                <a:ea typeface="Adobe 楷体 Std R" pitchFamily="18" charset="-122"/>
              </a:rPr>
              <a:t>有关。</a:t>
            </a:r>
          </a:p>
        </p:txBody>
      </p:sp>
      <p:sp>
        <p:nvSpPr>
          <p:cNvPr id="3" name="矩形 2"/>
          <p:cNvSpPr/>
          <p:nvPr/>
        </p:nvSpPr>
        <p:spPr>
          <a:xfrm>
            <a:off x="1847529" y="2420889"/>
            <a:ext cx="1729961" cy="430887"/>
          </a:xfrm>
          <a:prstGeom prst="rect">
            <a:avLst/>
          </a:prstGeom>
        </p:spPr>
        <p:txBody>
          <a:bodyPr wrap="none">
            <a:spAutoFit/>
          </a:bodyPr>
          <a:lstStyle/>
          <a:p>
            <a:r>
              <a:rPr lang="zh-CN" altLang="en-US"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水部分排除</a:t>
            </a:r>
            <a:r>
              <a:rPr lang="en-US" altLang="zh-CN" sz="2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endParaRPr lang="zh-CN" altLang="en-US" sz="2200" dirty="0"/>
          </a:p>
        </p:txBody>
      </p:sp>
      <mc:AlternateContent xmlns:mc="http://schemas.openxmlformats.org/markup-compatibility/2006" xmlns:a14="http://schemas.microsoft.com/office/drawing/2010/main">
        <mc:Choice Requires="a14">
          <p:sp>
            <p:nvSpPr>
              <p:cNvPr id="4" name="TextBox 3"/>
              <p:cNvSpPr txBox="1"/>
              <p:nvPr/>
            </p:nvSpPr>
            <p:spPr>
              <a:xfrm>
                <a:off x="3578734" y="2281865"/>
                <a:ext cx="3384376"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𝑑𝐶</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2</m:t>
                          </m:r>
                        </m:sup>
                      </m:sSup>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i="1">
                              <a:latin typeface="Cambria Math"/>
                            </a:rPr>
                            <m:t>−</m:t>
                          </m:r>
                          <m:r>
                            <a:rPr lang="en-US" altLang="zh-CN" i="1">
                              <a:latin typeface="Cambria Math"/>
                            </a:rPr>
                            <m:t>𝐶</m:t>
                          </m:r>
                          <m:r>
                            <a:rPr lang="en-US" altLang="zh-CN" i="1">
                              <a:latin typeface="Cambria Math"/>
                            </a:rPr>
                            <m:t>)</m:t>
                          </m:r>
                          <m:r>
                            <a:rPr lang="en-US" altLang="zh-CN" b="0" i="1" smtClean="0">
                              <a:latin typeface="Cambria Math"/>
                            </a:rPr>
                            <m:t>𝑛</m:t>
                          </m:r>
                        </m:e>
                        <m:sub>
                          <m:r>
                            <a:rPr lang="en-US" altLang="zh-CN" b="0" i="1" smtClean="0">
                              <a:latin typeface="Cambria Math"/>
                            </a:rPr>
                            <m:t>𝑤</m:t>
                          </m:r>
                        </m:sub>
                      </m:sSub>
                    </m:oMath>
                  </m:oMathPara>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78734" y="2281865"/>
                <a:ext cx="3384376" cy="6182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491203" y="2917837"/>
                <a:ext cx="1863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𝑝</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m:t>
                      </m:r>
                      <m:r>
                        <a:rPr lang="en-US" altLang="zh-CN" b="0" i="1" smtClean="0">
                          <a:latin typeface="Cambria Math"/>
                        </a:rPr>
                        <m:t>𝐶</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491203" y="2917837"/>
                <a:ext cx="1863202"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324823" y="2931606"/>
                <a:ext cx="1645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𝐶</m:t>
                      </m:r>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𝐶</m:t>
                          </m:r>
                        </m:e>
                        <m:sub>
                          <m:r>
                            <a:rPr lang="en-US" altLang="zh-CN" i="1">
                              <a:latin typeface="Cambria Math"/>
                            </a:rPr>
                            <m:t>0</m:t>
                          </m:r>
                        </m:sub>
                      </m:sSub>
                      <m:r>
                        <a:rPr lang="en-US" altLang="zh-CN" b="0" i="1" smtClean="0">
                          <a:latin typeface="Cambria Math"/>
                        </a:rPr>
                        <m:t>(1−</m:t>
                      </m:r>
                      <m:r>
                        <a:rPr lang="en-US" altLang="zh-CN" b="0" i="1" smtClean="0">
                          <a:latin typeface="Cambria Math"/>
                        </a:rPr>
                        <m:t>𝑝</m:t>
                      </m:r>
                      <m:r>
                        <a:rPr lang="en-US" altLang="zh-CN" b="0" i="1" smtClean="0">
                          <a:latin typeface="Cambria Math"/>
                        </a:rPr>
                        <m:t>)</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324823" y="2931606"/>
                <a:ext cx="1645963"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329812" y="3429000"/>
                <a:ext cx="3821494"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r>
                                <a:rPr lang="en-US" altLang="zh-CN" b="0" i="1" smtClean="0">
                                  <a:latin typeface="Cambria Math"/>
                                </a:rPr>
                                <m:t>2</m:t>
                              </m:r>
                            </m:sup>
                          </m:sSup>
                        </m:e>
                        <m:sub>
                          <m:r>
                            <a:rPr lang="en-US" altLang="zh-CN" b="0" i="1" smtClean="0">
                              <a:latin typeface="Cambria Math"/>
                            </a:rPr>
                            <m:t>0</m:t>
                          </m:r>
                        </m:sub>
                        <m:sup/>
                      </m:sSubSup>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𝑘</m:t>
                          </m:r>
                        </m:e>
                        <m:sub>
                          <m:r>
                            <a:rPr lang="en-US" altLang="zh-CN" b="0" i="1" smtClean="0">
                              <a:latin typeface="Cambria Math"/>
                            </a:rPr>
                            <m:t>−</m:t>
                          </m:r>
                          <m:r>
                            <a:rPr lang="en-US" altLang="zh-CN" i="1">
                              <a:latin typeface="Cambria Math"/>
                            </a:rPr>
                            <m:t>1</m:t>
                          </m:r>
                        </m:sub>
                      </m:sSub>
                      <m:sSubSup>
                        <m:sSubSupPr>
                          <m:ctrlPr>
                            <a:rPr lang="en-US" altLang="zh-CN" i="1">
                              <a:latin typeface="Cambria Math" panose="02040503050406030204" pitchFamily="18" charset="0"/>
                            </a:rPr>
                          </m:ctrlPr>
                        </m:sSubSupPr>
                        <m:e>
                          <m:r>
                            <a:rPr lang="en-US" altLang="zh-CN" b="0" i="1" smtClean="0">
                              <a:latin typeface="Cambria Math"/>
                            </a:rPr>
                            <m:t>𝐶</m:t>
                          </m:r>
                        </m:e>
                        <m:sub>
                          <m:r>
                            <a:rPr lang="en-US" altLang="zh-CN" i="1">
                              <a:latin typeface="Cambria Math"/>
                            </a:rPr>
                            <m:t>0</m:t>
                          </m:r>
                        </m:sub>
                        <m:sup/>
                      </m:sSubSup>
                      <m:r>
                        <a:rPr lang="en-US" altLang="zh-CN" b="0" i="1" smtClean="0">
                          <a:latin typeface="Cambria Math"/>
                        </a:rPr>
                        <m:t>𝑝</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𝑤</m:t>
                          </m:r>
                        </m:sub>
                      </m:sSub>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329812" y="3429000"/>
                <a:ext cx="3821494" cy="61824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91204" y="4165525"/>
                <a:ext cx="14060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𝐾</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𝑘</m:t>
                          </m:r>
                        </m:e>
                        <m:sub>
                          <m:r>
                            <a:rPr lang="en-US" altLang="zh-CN" b="0" i="1" smtClean="0">
                              <a:latin typeface="Cambria Math"/>
                            </a:rPr>
                            <m:t>−</m:t>
                          </m:r>
                          <m:r>
                            <a:rPr lang="en-US" altLang="zh-CN" i="1">
                              <a:latin typeface="Cambria Math"/>
                            </a:rPr>
                            <m:t>1</m:t>
                          </m:r>
                        </m:sub>
                      </m:sSub>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91204" y="4165525"/>
                <a:ext cx="1406091"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719736" y="4653136"/>
                <a:ext cx="2954078" cy="538481"/>
              </a:xfrm>
              <a:prstGeom prst="rect">
                <a:avLst/>
              </a:prstGeom>
              <a:noFill/>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𝑝</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𝑤</m:t>
                            </m:r>
                          </m:sub>
                        </m:sSub>
                      </m:num>
                      <m:den>
                        <m:r>
                          <a:rPr lang="en-US" altLang="zh-CN" b="0" i="1" smtClean="0">
                            <a:latin typeface="Cambria Math"/>
                          </a:rPr>
                          <m:t>𝐾</m:t>
                        </m:r>
                      </m:den>
                    </m:f>
                  </m:oMath>
                </a14:m>
                <a:r>
                  <a:rPr lang="en-US" altLang="zh-CN" dirty="0"/>
                  <a:t>]</a:t>
                </a:r>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719736" y="4653136"/>
                <a:ext cx="2954078" cy="538481"/>
              </a:xfrm>
              <a:prstGeom prst="rect">
                <a:avLst/>
              </a:prstGeom>
              <a:blipFill>
                <a:blip r:embed="rId8"/>
                <a:stretch>
                  <a:fillRect r="-825" b="-5618"/>
                </a:stretch>
              </a:blipFill>
            </p:spPr>
            <p:txBody>
              <a:bodyPr/>
              <a:lstStyle/>
              <a:p>
                <a:r>
                  <a:rPr lang="zh-CN" altLang="en-US">
                    <a:noFill/>
                  </a:rPr>
                  <a:t> </a:t>
                </a:r>
              </a:p>
            </p:txBody>
          </p:sp>
        </mc:Fallback>
      </mc:AlternateContent>
      <p:cxnSp>
        <p:nvCxnSpPr>
          <p:cNvPr id="10" name="直接箭头连接符 9"/>
          <p:cNvCxnSpPr/>
          <p:nvPr/>
        </p:nvCxnSpPr>
        <p:spPr>
          <a:xfrm>
            <a:off x="5087888" y="2851776"/>
            <a:ext cx="0" cy="64923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6" idx="2"/>
          </p:cNvCxnSpPr>
          <p:nvPr/>
        </p:nvCxnSpPr>
        <p:spPr>
          <a:xfrm flipH="1">
            <a:off x="5195900" y="4047246"/>
            <a:ext cx="44659" cy="6058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nvCxnSpPr>
        <p:spPr>
          <a:xfrm flipV="1">
            <a:off x="6822830" y="4165526"/>
            <a:ext cx="1217386" cy="12076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椭圆 21"/>
          <p:cNvSpPr/>
          <p:nvPr/>
        </p:nvSpPr>
        <p:spPr>
          <a:xfrm>
            <a:off x="6115831" y="4948323"/>
            <a:ext cx="249260" cy="45798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TextBox 24"/>
              <p:cNvSpPr txBox="1"/>
              <p:nvPr/>
            </p:nvSpPr>
            <p:spPr>
              <a:xfrm>
                <a:off x="8147803" y="3826009"/>
                <a:ext cx="2347886"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oMath>
                  </m:oMathPara>
                </a14:m>
                <a:endParaRPr lang="zh-CN"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47803" y="3826009"/>
                <a:ext cx="2347886" cy="6182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953167" y="4860876"/>
                <a:ext cx="2035237" cy="659411"/>
              </a:xfrm>
              <a:prstGeom prst="rect">
                <a:avLst/>
              </a:prstGeom>
              <a:noFill/>
              <a:ln>
                <a:solidFill>
                  <a:srgbClr val="FFC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𝑝</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𝑡</m:t>
                      </m:r>
                      <m:r>
                        <a:rPr lang="en-US" altLang="zh-CN" b="0" i="1" smtClean="0">
                          <a:latin typeface="Cambria Math"/>
                        </a:rPr>
                        <m:t>+1</m:t>
                      </m:r>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953167" y="4860876"/>
                <a:ext cx="2035237" cy="659411"/>
              </a:xfrm>
              <a:prstGeom prst="rect">
                <a:avLst/>
              </a:prstGeom>
              <a:blipFill>
                <a:blip r:embed="rId10"/>
                <a:stretch>
                  <a:fillRect/>
                </a:stretch>
              </a:blipFill>
              <a:ln>
                <a:solidFill>
                  <a:srgbClr val="FFC000"/>
                </a:solidFill>
              </a:ln>
            </p:spPr>
            <p:txBody>
              <a:bodyPr/>
              <a:lstStyle/>
              <a:p>
                <a:r>
                  <a:rPr lang="zh-CN" altLang="en-US">
                    <a:noFill/>
                  </a:rPr>
                  <a:t> </a:t>
                </a:r>
              </a:p>
            </p:txBody>
          </p:sp>
        </mc:Fallback>
      </mc:AlternateContent>
      <p:sp>
        <p:nvSpPr>
          <p:cNvPr id="27" name="矩形 26"/>
          <p:cNvSpPr/>
          <p:nvPr/>
        </p:nvSpPr>
        <p:spPr>
          <a:xfrm>
            <a:off x="7824193" y="5666253"/>
            <a:ext cx="2480901"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不可逆外加酸催化的聚合动力学相同。</a:t>
            </a:r>
          </a:p>
        </p:txBody>
      </p:sp>
      <p:sp>
        <p:nvSpPr>
          <p:cNvPr id="24" name="矩形 23"/>
          <p:cNvSpPr/>
          <p:nvPr/>
        </p:nvSpPr>
        <p:spPr>
          <a:xfrm>
            <a:off x="6957502" y="4259589"/>
            <a:ext cx="793807" cy="369332"/>
          </a:xfrm>
          <a:prstGeom prst="rect">
            <a:avLst/>
          </a:prstGeom>
        </p:spPr>
        <p:txBody>
          <a:bodyPr wrap="none">
            <a:spAutoFit/>
          </a:bodyPr>
          <a:lstStyle/>
          <a:p>
            <a:r>
              <a:rPr lang="en-US" altLang="zh-CN" dirty="0">
                <a:latin typeface="Adobe 楷体 Std R" pitchFamily="18" charset="-122"/>
                <a:ea typeface="Adobe 楷体 Std R" pitchFamily="18" charset="-122"/>
              </a:rPr>
              <a:t>K</a:t>
            </a:r>
            <a:r>
              <a:rPr lang="zh-CN" altLang="en-US" dirty="0">
                <a:latin typeface="Adobe 楷体 Std R" pitchFamily="18" charset="-122"/>
                <a:ea typeface="Adobe 楷体 Std R" pitchFamily="18" charset="-122"/>
              </a:rPr>
              <a:t>很大</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val="4093659947"/>
              </p:ext>
            </p:extLst>
          </p:nvPr>
        </p:nvGraphicFramePr>
        <p:xfrm>
          <a:off x="8147803" y="1304115"/>
          <a:ext cx="2393632" cy="422824"/>
        </p:xfrm>
        <a:graphic>
          <a:graphicData uri="http://schemas.openxmlformats.org/presentationml/2006/ole">
            <mc:AlternateContent xmlns:mc="http://schemas.openxmlformats.org/markup-compatibility/2006">
              <mc:Choice xmlns:v="urn:schemas-microsoft-com:vml" Requires="v">
                <p:oleObj spid="_x0000_s94246" name="CS ChemDraw Drawing" r:id="rId11" imgW="3208272" imgH="567034" progId="ChemDraw.Document.6.0">
                  <p:embed/>
                </p:oleObj>
              </mc:Choice>
              <mc:Fallback>
                <p:oleObj name="CS ChemDraw Drawing" r:id="rId11" imgW="3208272" imgH="567034" progId="ChemDraw.Document.6.0">
                  <p:embed/>
                  <p:pic>
                    <p:nvPicPr>
                      <p:cNvPr id="0" name=""/>
                      <p:cNvPicPr/>
                      <p:nvPr/>
                    </p:nvPicPr>
                    <p:blipFill>
                      <a:blip r:embed="rId12"/>
                      <a:stretch>
                        <a:fillRect/>
                      </a:stretch>
                    </p:blipFill>
                    <p:spPr>
                      <a:xfrm>
                        <a:off x="8147803" y="1304115"/>
                        <a:ext cx="2393632" cy="422824"/>
                      </a:xfrm>
                      <a:prstGeom prst="rect">
                        <a:avLst/>
                      </a:prstGeom>
                    </p:spPr>
                  </p:pic>
                </p:oleObj>
              </mc:Fallback>
            </mc:AlternateContent>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467983624"/>
              </p:ext>
            </p:extLst>
          </p:nvPr>
        </p:nvGraphicFramePr>
        <p:xfrm>
          <a:off x="6784468" y="1681597"/>
          <a:ext cx="3850805" cy="731520"/>
        </p:xfrm>
        <a:graphic>
          <a:graphicData uri="http://schemas.openxmlformats.org/drawingml/2006/table">
            <a:tbl>
              <a:tblPr firstRow="1" bandRow="1">
                <a:tableStyleId>{2D5ABB26-0587-4C30-8999-92F81FD0307C}</a:tableStyleId>
              </a:tblPr>
              <a:tblGrid>
                <a:gridCol w="1429640">
                  <a:extLst>
                    <a:ext uri="{9D8B030D-6E8A-4147-A177-3AD203B41FA5}">
                      <a16:colId xmlns:a16="http://schemas.microsoft.com/office/drawing/2014/main" val="20000"/>
                    </a:ext>
                  </a:extLst>
                </a:gridCol>
                <a:gridCol w="363896">
                  <a:extLst>
                    <a:ext uri="{9D8B030D-6E8A-4147-A177-3AD203B41FA5}">
                      <a16:colId xmlns:a16="http://schemas.microsoft.com/office/drawing/2014/main" val="20001"/>
                    </a:ext>
                  </a:extLst>
                </a:gridCol>
                <a:gridCol w="727792">
                  <a:extLst>
                    <a:ext uri="{9D8B030D-6E8A-4147-A177-3AD203B41FA5}">
                      <a16:colId xmlns:a16="http://schemas.microsoft.com/office/drawing/2014/main" val="20002"/>
                    </a:ext>
                  </a:extLst>
                </a:gridCol>
                <a:gridCol w="559316">
                  <a:extLst>
                    <a:ext uri="{9D8B030D-6E8A-4147-A177-3AD203B41FA5}">
                      <a16:colId xmlns:a16="http://schemas.microsoft.com/office/drawing/2014/main" val="20003"/>
                    </a:ext>
                  </a:extLst>
                </a:gridCol>
                <a:gridCol w="770161">
                  <a:extLst>
                    <a:ext uri="{9D8B030D-6E8A-4147-A177-3AD203B41FA5}">
                      <a16:colId xmlns:a16="http://schemas.microsoft.com/office/drawing/2014/main" val="20004"/>
                    </a:ext>
                  </a:extLst>
                </a:gridCol>
              </a:tblGrid>
              <a:tr h="210402">
                <a:tc>
                  <a:txBody>
                    <a:bodyPr/>
                    <a:lstStyle/>
                    <a:p>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起始（</a:t>
                      </a: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t=0</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0402">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时（水不排除）</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0402">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t</a:t>
                      </a:r>
                      <a:r>
                        <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时（水排除不及时）</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r>
                        <a:rPr lang="en-US" altLang="zh-CN" sz="1000" b="1" cap="none" spc="0" baseline="-25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0</a:t>
                      </a:r>
                      <a:r>
                        <a:rPr lang="en-US" altLang="zh-CN" sz="1000" b="1" cap="none" spc="0" baseline="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-C</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cap="none" spc="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n</a:t>
                      </a:r>
                      <a:r>
                        <a:rPr lang="en-US" altLang="zh-CN" sz="1000" b="1" cap="none" spc="0" baseline="-25000"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w</a:t>
                      </a:r>
                      <a:endParaRPr lang="zh-CN" altLang="en-US" sz="1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57444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randombar(horizont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circle(in)">
                                      <p:cBhvr>
                                        <p:cTn id="59" dur="20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randombar(horizontal)">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6" grpId="0"/>
      <p:bldP spid="6" grpId="0"/>
      <p:bldP spid="8" grpId="0"/>
      <p:bldP spid="17" grpId="0"/>
      <p:bldP spid="22" grpId="0" animBg="1"/>
      <p:bldP spid="25" grpId="0"/>
      <p:bldP spid="23" grpId="0" animBg="1"/>
      <p:bldP spid="27"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50887" y="117152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2.4 </a:t>
            </a:r>
            <a:r>
              <a:rPr lang="zh-CN" altLang="en-US" sz="2800" b="1" dirty="0">
                <a:solidFill>
                  <a:srgbClr val="CC3300"/>
                </a:solidFill>
                <a:latin typeface="Adobe 楷体 Std R" pitchFamily="18" charset="-122"/>
                <a:ea typeface="Adobe 楷体 Std R" pitchFamily="18" charset="-122"/>
              </a:rPr>
              <a:t>线形缩聚动力学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10" name="矩形 9"/>
          <p:cNvSpPr/>
          <p:nvPr/>
        </p:nvSpPr>
        <p:spPr>
          <a:xfrm>
            <a:off x="1847529" y="1916832"/>
            <a:ext cx="1042273" cy="523220"/>
          </a:xfrm>
          <a:prstGeom prst="rect">
            <a:avLst/>
          </a:prstGeom>
        </p:spPr>
        <p:txBody>
          <a:bodyPr wrap="none">
            <a:spAutoFit/>
          </a:bodyPr>
          <a:lstStyle/>
          <a:p>
            <a:r>
              <a:rPr lang="zh-CN" alt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小结</a:t>
            </a:r>
            <a:r>
              <a:rPr lang="en-US" altLang="zh-CN"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Adobe 楷体 Std R" pitchFamily="18" charset="-122"/>
                <a:cs typeface="Times New Roman" panose="02020603050405020304" pitchFamily="18" charset="0"/>
              </a:rPr>
              <a:t>:</a:t>
            </a:r>
            <a:endParaRPr lang="zh-CN" altLang="en-US" sz="2800" dirty="0"/>
          </a:p>
        </p:txBody>
      </p:sp>
      <p:sp>
        <p:nvSpPr>
          <p:cNvPr id="11" name="矩形 10"/>
          <p:cNvSpPr/>
          <p:nvPr/>
        </p:nvSpPr>
        <p:spPr>
          <a:xfrm>
            <a:off x="2565381" y="2732148"/>
            <a:ext cx="1312950"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不可逆反应体系</a:t>
            </a:r>
          </a:p>
        </p:txBody>
      </p:sp>
      <p:sp>
        <p:nvSpPr>
          <p:cNvPr id="12" name="矩形 11"/>
          <p:cNvSpPr/>
          <p:nvPr/>
        </p:nvSpPr>
        <p:spPr>
          <a:xfrm>
            <a:off x="2565382" y="4268416"/>
            <a:ext cx="1312951" cy="769441"/>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可逆反应体系</a:t>
            </a:r>
          </a:p>
        </p:txBody>
      </p:sp>
      <p:sp>
        <p:nvSpPr>
          <p:cNvPr id="13" name="左大括号 12"/>
          <p:cNvSpPr/>
          <p:nvPr/>
        </p:nvSpPr>
        <p:spPr>
          <a:xfrm>
            <a:off x="3903131" y="2492316"/>
            <a:ext cx="231846" cy="1080120"/>
          </a:xfrm>
          <a:prstGeom prst="leftBrace">
            <a:avLst>
              <a:gd name="adj1" fmla="val 4479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矩形 13"/>
          <p:cNvSpPr/>
          <p:nvPr/>
        </p:nvSpPr>
        <p:spPr>
          <a:xfrm>
            <a:off x="4191164" y="2276873"/>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自催化缩聚：</a:t>
            </a:r>
          </a:p>
        </p:txBody>
      </p:sp>
      <p:sp>
        <p:nvSpPr>
          <p:cNvPr id="15" name="矩形 14"/>
          <p:cNvSpPr/>
          <p:nvPr/>
        </p:nvSpPr>
        <p:spPr>
          <a:xfrm>
            <a:off x="4176213" y="3356993"/>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外加酸催化缩聚：</a:t>
            </a:r>
          </a:p>
        </p:txBody>
      </p:sp>
      <p:sp>
        <p:nvSpPr>
          <p:cNvPr id="16" name="左大括号 15"/>
          <p:cNvSpPr/>
          <p:nvPr/>
        </p:nvSpPr>
        <p:spPr>
          <a:xfrm>
            <a:off x="3903131" y="4148500"/>
            <a:ext cx="231846" cy="1080120"/>
          </a:xfrm>
          <a:prstGeom prst="leftBrace">
            <a:avLst>
              <a:gd name="adj1" fmla="val 4479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7" name="矩形 16"/>
          <p:cNvSpPr/>
          <p:nvPr/>
        </p:nvSpPr>
        <p:spPr>
          <a:xfrm>
            <a:off x="4134107" y="3937249"/>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封闭体系：</a:t>
            </a:r>
          </a:p>
        </p:txBody>
      </p:sp>
      <p:sp>
        <p:nvSpPr>
          <p:cNvPr id="18" name="矩形 17"/>
          <p:cNvSpPr/>
          <p:nvPr/>
        </p:nvSpPr>
        <p:spPr>
          <a:xfrm>
            <a:off x="4119156" y="5017369"/>
            <a:ext cx="2480901" cy="430887"/>
          </a:xfrm>
          <a:prstGeom prst="rect">
            <a:avLst/>
          </a:prstGeom>
        </p:spPr>
        <p:txBody>
          <a:bodyPr wrap="square">
            <a:spAutoFit/>
          </a:bodyPr>
          <a:lstStyle/>
          <a:p>
            <a:pPr>
              <a:buFont typeface="Wingdings" pitchFamily="2" charset="2"/>
              <a:buNone/>
            </a:pPr>
            <a:r>
              <a:rPr lang="zh-CN" altLang="en-US" sz="2200" dirty="0">
                <a:latin typeface="Adobe 楷体 Std R" pitchFamily="18" charset="-122"/>
                <a:ea typeface="Adobe 楷体 Std R" pitchFamily="18" charset="-122"/>
              </a:rPr>
              <a:t>部分排出体系：</a:t>
            </a:r>
          </a:p>
        </p:txBody>
      </p:sp>
      <mc:AlternateContent xmlns:mc="http://schemas.openxmlformats.org/markup-compatibility/2006" xmlns:a14="http://schemas.microsoft.com/office/drawing/2010/main">
        <mc:Choice Requires="a14">
          <p:sp>
            <p:nvSpPr>
              <p:cNvPr id="21" name="TextBox 20"/>
              <p:cNvSpPr txBox="1"/>
              <p:nvPr/>
            </p:nvSpPr>
            <p:spPr>
              <a:xfrm>
                <a:off x="6165573" y="4956967"/>
                <a:ext cx="2954078" cy="538481"/>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𝑝</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𝑤</m:t>
                            </m:r>
                          </m:sub>
                        </m:sSub>
                      </m:num>
                      <m:den>
                        <m:r>
                          <a:rPr lang="en-US" altLang="zh-CN" b="0" i="1" smtClean="0">
                            <a:latin typeface="Cambria Math"/>
                          </a:rPr>
                          <m:t>𝐾</m:t>
                        </m:r>
                      </m:den>
                    </m:f>
                  </m:oMath>
                </a14:m>
                <a:r>
                  <a:rPr lang="en-US" altLang="zh-CN" dirty="0"/>
                  <a:t>]</a:t>
                </a:r>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165573" y="4956967"/>
                <a:ext cx="2954078" cy="538481"/>
              </a:xfrm>
              <a:prstGeom prst="rect">
                <a:avLst/>
              </a:prstGeom>
              <a:blipFill>
                <a:blip r:embed="rId3"/>
                <a:stretch>
                  <a:fillRect r="-616" b="-5556"/>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681658" y="4101754"/>
                <a:ext cx="2804999" cy="538481"/>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𝑝</m:t>
                            </m:r>
                          </m:e>
                          <m:sup>
                            <m:r>
                              <a:rPr lang="en-US" altLang="zh-CN" b="0" i="1" smtClean="0">
                                <a:latin typeface="Cambria Math"/>
                              </a:rPr>
                              <m:t>2</m:t>
                            </m:r>
                          </m:sup>
                        </m:sSup>
                      </m:num>
                      <m:den>
                        <m:r>
                          <a:rPr lang="en-US" altLang="zh-CN" b="0" i="1" smtClean="0">
                            <a:latin typeface="Cambria Math"/>
                          </a:rPr>
                          <m:t>𝐾</m:t>
                        </m:r>
                      </m:den>
                    </m:f>
                  </m:oMath>
                </a14:m>
                <a:r>
                  <a:rPr lang="en-US" altLang="zh-CN" dirty="0"/>
                  <a:t>]</a:t>
                </a:r>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681658" y="4101754"/>
                <a:ext cx="2804999" cy="538481"/>
              </a:xfrm>
              <a:prstGeom prst="rect">
                <a:avLst/>
              </a:prstGeom>
              <a:blipFill>
                <a:blip r:embed="rId4"/>
                <a:stretch>
                  <a:fillRect r="-866" b="-5556"/>
                </a:stretch>
              </a:blipFill>
              <a:ln>
                <a:solidFill>
                  <a:srgbClr val="0070C0"/>
                </a:solidFill>
              </a:ln>
            </p:spPr>
            <p:txBody>
              <a:bodyPr/>
              <a:lstStyle/>
              <a:p>
                <a:r>
                  <a:rPr lang="zh-CN" altLang="en-US">
                    <a:noFill/>
                  </a:rPr>
                  <a:t> </a:t>
                </a:r>
              </a:p>
            </p:txBody>
          </p:sp>
        </mc:Fallback>
      </mc:AlternateContent>
      <p:graphicFrame>
        <p:nvGraphicFramePr>
          <p:cNvPr id="23" name="对象 22"/>
          <p:cNvGraphicFramePr>
            <a:graphicFrameLocks noChangeAspect="1"/>
          </p:cNvGraphicFramePr>
          <p:nvPr>
            <p:extLst>
              <p:ext uri="{D42A27DB-BD31-4B8C-83A1-F6EECF244321}">
                <p14:modId xmlns:p14="http://schemas.microsoft.com/office/powerpoint/2010/main" val="1344309535"/>
              </p:ext>
            </p:extLst>
          </p:nvPr>
        </p:nvGraphicFramePr>
        <p:xfrm>
          <a:off x="6367467" y="3284984"/>
          <a:ext cx="1296987" cy="730250"/>
        </p:xfrm>
        <a:graphic>
          <a:graphicData uri="http://schemas.openxmlformats.org/presentationml/2006/ole">
            <mc:AlternateContent xmlns:mc="http://schemas.openxmlformats.org/markup-compatibility/2006">
              <mc:Choice xmlns:v="urn:schemas-microsoft-com:vml" Requires="v">
                <p:oleObj spid="_x0000_s79080" name="公式" r:id="rId5" imgW="698197" imgH="393529" progId="Equation.3">
                  <p:embed/>
                </p:oleObj>
              </mc:Choice>
              <mc:Fallback>
                <p:oleObj name="公式" r:id="rId5" imgW="698197" imgH="393529" progId="Equation.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7467" y="3284984"/>
                        <a:ext cx="1296987" cy="730250"/>
                      </a:xfrm>
                      <a:prstGeom prst="rect">
                        <a:avLst/>
                      </a:prstGeom>
                      <a:noFill/>
                      <a:ln>
                        <a:solidFill>
                          <a:srgbClr val="0070C0"/>
                        </a:solidFill>
                      </a:ln>
                      <a:effec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44071388"/>
              </p:ext>
            </p:extLst>
          </p:nvPr>
        </p:nvGraphicFramePr>
        <p:xfrm>
          <a:off x="5807969" y="2075597"/>
          <a:ext cx="1450975" cy="833437"/>
        </p:xfrm>
        <a:graphic>
          <a:graphicData uri="http://schemas.openxmlformats.org/presentationml/2006/ole">
            <mc:AlternateContent xmlns:mc="http://schemas.openxmlformats.org/markup-compatibility/2006">
              <mc:Choice xmlns:v="urn:schemas-microsoft-com:vml" Requires="v">
                <p:oleObj spid="_x0000_s79081" name="公式" r:id="rId7" imgW="685800" imgH="393480" progId="Equation.3">
                  <p:embed/>
                </p:oleObj>
              </mc:Choice>
              <mc:Fallback>
                <p:oleObj name="公式" r:id="rId7" imgW="685800" imgH="393480" progId="Equation.3">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9" y="2075597"/>
                        <a:ext cx="1450975" cy="8334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064489393"/>
              </p:ext>
            </p:extLst>
          </p:nvPr>
        </p:nvGraphicFramePr>
        <p:xfrm>
          <a:off x="7320137" y="2072529"/>
          <a:ext cx="2460209" cy="819283"/>
        </p:xfrm>
        <a:graphic>
          <a:graphicData uri="http://schemas.openxmlformats.org/presentationml/2006/ole">
            <mc:AlternateContent xmlns:mc="http://schemas.openxmlformats.org/markup-compatibility/2006">
              <mc:Choice xmlns:v="urn:schemas-microsoft-com:vml" Requires="v">
                <p:oleObj spid="_x0000_s79082" name="公式" r:id="rId9" imgW="1295400" imgH="431800" progId="Equation.3">
                  <p:embed/>
                </p:oleObj>
              </mc:Choice>
              <mc:Fallback>
                <p:oleObj name="公式" r:id="rId9" imgW="1295400" imgH="431800" progId="Equation.3">
                  <p:embed/>
                  <p:pic>
                    <p:nvPicPr>
                      <p:cNvPr id="0" name="对象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0137" y="2072529"/>
                        <a:ext cx="2460209" cy="819283"/>
                      </a:xfrm>
                      <a:prstGeom prst="rect">
                        <a:avLst/>
                      </a:prstGeom>
                      <a:noFill/>
                      <a:ln w="19050">
                        <a:solidFill>
                          <a:srgbClr val="FFC000"/>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27" name="TextBox 26"/>
              <p:cNvSpPr txBox="1"/>
              <p:nvPr/>
            </p:nvSpPr>
            <p:spPr>
              <a:xfrm>
                <a:off x="7824193" y="3281308"/>
                <a:ext cx="2035237" cy="659411"/>
              </a:xfrm>
              <a:prstGeom prst="rect">
                <a:avLst/>
              </a:prstGeom>
              <a:noFill/>
              <a:ln>
                <a:solidFill>
                  <a:srgbClr val="FFC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r>
                            <a:rPr lang="en-US" altLang="zh-CN" b="0" i="1" smtClean="0">
                              <a:latin typeface="Cambria Math"/>
                            </a:rPr>
                            <m:t>𝑝</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0</m:t>
                          </m:r>
                        </m:sub>
                      </m:sSub>
                      <m:r>
                        <a:rPr lang="en-US" altLang="zh-CN" b="0" i="1" smtClean="0">
                          <a:latin typeface="Cambria Math"/>
                        </a:rPr>
                        <m:t>𝑡</m:t>
                      </m:r>
                      <m:r>
                        <a:rPr lang="en-US" altLang="zh-CN" b="0" i="1" smtClean="0">
                          <a:latin typeface="Cambria Math"/>
                        </a:rPr>
                        <m:t>+1</m:t>
                      </m:r>
                    </m:oMath>
                  </m:oMathPara>
                </a14:m>
                <a:endParaRPr lang="zh-CN"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824193" y="3281308"/>
                <a:ext cx="2035237" cy="659411"/>
              </a:xfrm>
              <a:prstGeom prst="rect">
                <a:avLst/>
              </a:prstGeom>
              <a:blipFill>
                <a:blip r:embed="rId11"/>
                <a:stretch>
                  <a:fillRect/>
                </a:stretch>
              </a:blipFill>
              <a:ln>
                <a:solidFill>
                  <a:srgbClr val="FFC000"/>
                </a:solidFill>
              </a:ln>
            </p:spPr>
            <p:txBody>
              <a:bodyPr/>
              <a:lstStyle/>
              <a:p>
                <a:r>
                  <a:rPr lang="zh-CN" altLang="en-US">
                    <a:noFill/>
                  </a:rPr>
                  <a:t> </a:t>
                </a:r>
              </a:p>
            </p:txBody>
          </p:sp>
        </mc:Fallback>
      </mc:AlternateContent>
      <p:cxnSp>
        <p:nvCxnSpPr>
          <p:cNvPr id="29" name="曲线连接符 28"/>
          <p:cNvCxnSpPr/>
          <p:nvPr/>
        </p:nvCxnSpPr>
        <p:spPr>
          <a:xfrm flipV="1">
            <a:off x="8841810" y="4005065"/>
            <a:ext cx="710574" cy="648071"/>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弧形 30"/>
          <p:cNvSpPr/>
          <p:nvPr/>
        </p:nvSpPr>
        <p:spPr>
          <a:xfrm>
            <a:off x="8104912" y="4334808"/>
            <a:ext cx="799400" cy="1365121"/>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4" name="矩形 33"/>
          <p:cNvSpPr/>
          <p:nvPr/>
        </p:nvSpPr>
        <p:spPr>
          <a:xfrm>
            <a:off x="9120337" y="4560802"/>
            <a:ext cx="1470903"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buFont typeface="Wingdings" pitchFamily="2" charset="2"/>
              <a:buNone/>
            </a:pPr>
            <a:r>
              <a:rPr lang="en-US" altLang="zh-CN" sz="2500" b="1" dirty="0">
                <a:latin typeface="Adobe 楷体 Std R" pitchFamily="18" charset="-122"/>
                <a:ea typeface="Adobe 楷体 Std R" pitchFamily="18" charset="-122"/>
              </a:rPr>
              <a:t>K</a:t>
            </a:r>
            <a:r>
              <a:rPr lang="zh-CN" altLang="en-US" sz="2500" b="1" dirty="0">
                <a:latin typeface="Adobe 楷体 Std R" pitchFamily="18" charset="-122"/>
                <a:ea typeface="Adobe 楷体 Std R" pitchFamily="18" charset="-122"/>
              </a:rPr>
              <a:t>很大时</a:t>
            </a:r>
          </a:p>
        </p:txBody>
      </p:sp>
      <p:sp>
        <p:nvSpPr>
          <p:cNvPr id="36" name="矩形 35"/>
          <p:cNvSpPr/>
          <p:nvPr/>
        </p:nvSpPr>
        <p:spPr>
          <a:xfrm>
            <a:off x="2102438" y="5662822"/>
            <a:ext cx="8242033"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缩聚反应大多呈现可逆条件下的动力学，要达到高分子量，</a:t>
            </a:r>
            <a:r>
              <a:rPr lang="zh-CN" altLang="en-US" sz="2400" b="1" dirty="0">
                <a:solidFill>
                  <a:srgbClr val="FF0000"/>
                </a:solidFill>
                <a:latin typeface="Adobe 楷体 Std R" pitchFamily="18" charset="-122"/>
                <a:ea typeface="Adobe 楷体 Std R" pitchFamily="18" charset="-122"/>
              </a:rPr>
              <a:t>副产物要尽可能除尽</a:t>
            </a:r>
            <a:r>
              <a:rPr lang="zh-CN" altLang="en-US" sz="2400" dirty="0">
                <a:latin typeface="Adobe 楷体 Std R" pitchFamily="18" charset="-122"/>
                <a:ea typeface="Adobe 楷体 Std R" pitchFamily="18" charset="-122"/>
              </a:rPr>
              <a:t>，工业上采取</a:t>
            </a:r>
            <a:r>
              <a:rPr lang="zh-CN" altLang="en-US" sz="2400" dirty="0">
                <a:solidFill>
                  <a:srgbClr val="FF0000"/>
                </a:solidFill>
                <a:latin typeface="Adobe 楷体 Std R" pitchFamily="18" charset="-122"/>
                <a:ea typeface="Adobe 楷体 Std R" pitchFamily="18" charset="-122"/>
              </a:rPr>
              <a:t>高温、高真空</a:t>
            </a:r>
            <a:r>
              <a:rPr lang="zh-CN" altLang="en-US" sz="2400" dirty="0">
                <a:latin typeface="Adobe 楷体 Std R" pitchFamily="18" charset="-122"/>
                <a:ea typeface="Adobe 楷体 Std R" pitchFamily="18" charset="-122"/>
              </a:rPr>
              <a:t>的方法。</a:t>
            </a:r>
          </a:p>
        </p:txBody>
      </p:sp>
    </p:spTree>
    <p:extLst>
      <p:ext uri="{BB962C8B-B14F-4D97-AF65-F5344CB8AC3E}">
        <p14:creationId xmlns:p14="http://schemas.microsoft.com/office/powerpoint/2010/main" val="30366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randombar(horizontal)">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组合 177">
            <a:extLst>
              <a:ext uri="{FF2B5EF4-FFF2-40B4-BE49-F238E27FC236}">
                <a16:creationId xmlns:a16="http://schemas.microsoft.com/office/drawing/2014/main" id="{44CACFE5-7BDC-1419-9547-414963093546}"/>
              </a:ext>
            </a:extLst>
          </p:cNvPr>
          <p:cNvGrpSpPr/>
          <p:nvPr/>
        </p:nvGrpSpPr>
        <p:grpSpPr>
          <a:xfrm>
            <a:off x="7671711" y="2258630"/>
            <a:ext cx="2920905" cy="379844"/>
            <a:chOff x="7671711" y="2258630"/>
            <a:chExt cx="2920905" cy="379844"/>
          </a:xfrm>
        </p:grpSpPr>
        <p:sp>
          <p:nvSpPr>
            <p:cNvPr id="155" name="椭圆 154">
              <a:extLst>
                <a:ext uri="{FF2B5EF4-FFF2-40B4-BE49-F238E27FC236}">
                  <a16:creationId xmlns:a16="http://schemas.microsoft.com/office/drawing/2014/main" id="{6D1D531A-90A0-2AC6-BAD6-941FDADA794C}"/>
                </a:ext>
              </a:extLst>
            </p:cNvPr>
            <p:cNvSpPr/>
            <p:nvPr/>
          </p:nvSpPr>
          <p:spPr>
            <a:xfrm>
              <a:off x="7872729" y="2345808"/>
              <a:ext cx="216000" cy="216000"/>
            </a:xfrm>
            <a:prstGeom prst="ellipse">
              <a:avLst/>
            </a:prstGeom>
            <a:solidFill>
              <a:srgbClr val="FFC19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6" name="椭圆 155">
              <a:extLst>
                <a:ext uri="{FF2B5EF4-FFF2-40B4-BE49-F238E27FC236}">
                  <a16:creationId xmlns:a16="http://schemas.microsoft.com/office/drawing/2014/main" id="{B3433337-382A-80E8-5513-E208A24EC339}"/>
                </a:ext>
              </a:extLst>
            </p:cNvPr>
            <p:cNvSpPr/>
            <p:nvPr/>
          </p:nvSpPr>
          <p:spPr>
            <a:xfrm>
              <a:off x="8448876" y="2345808"/>
              <a:ext cx="216000" cy="216000"/>
            </a:xfrm>
            <a:prstGeom prst="ellipse">
              <a:avLst/>
            </a:prstGeom>
            <a:solidFill>
              <a:srgbClr val="C1BBFE"/>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7" name="文本框 156">
              <a:extLst>
                <a:ext uri="{FF2B5EF4-FFF2-40B4-BE49-F238E27FC236}">
                  <a16:creationId xmlns:a16="http://schemas.microsoft.com/office/drawing/2014/main" id="{39D45B41-831F-7988-808E-27E66B2C1044}"/>
                </a:ext>
              </a:extLst>
            </p:cNvPr>
            <p:cNvSpPr txBox="1"/>
            <p:nvPr/>
          </p:nvSpPr>
          <p:spPr>
            <a:xfrm>
              <a:off x="8111533" y="2269142"/>
              <a:ext cx="314510" cy="369332"/>
            </a:xfrm>
            <a:prstGeom prst="rect">
              <a:avLst/>
            </a:prstGeom>
            <a:noFill/>
          </p:spPr>
          <p:txBody>
            <a:bodyPr wrap="none" rtlCol="0">
              <a:spAutoFit/>
            </a:bodyPr>
            <a:lstStyle/>
            <a:p>
              <a:pPr algn="l"/>
              <a:r>
                <a:rPr kumimoji="1"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58" name="直接箭头连接符 78">
              <a:extLst>
                <a:ext uri="{FF2B5EF4-FFF2-40B4-BE49-F238E27FC236}">
                  <a16:creationId xmlns:a16="http://schemas.microsoft.com/office/drawing/2014/main" id="{9E8BA0F0-A8DD-7A2F-6474-79DD7AEDDF93}"/>
                </a:ext>
              </a:extLst>
            </p:cNvPr>
            <p:cNvCxnSpPr>
              <a:cxnSpLocks/>
            </p:cNvCxnSpPr>
            <p:nvPr/>
          </p:nvCxnSpPr>
          <p:spPr bwMode="auto">
            <a:xfrm>
              <a:off x="9004544" y="2453659"/>
              <a:ext cx="375730" cy="299"/>
            </a:xfrm>
            <a:prstGeom prst="straightConnector1">
              <a:avLst/>
            </a:prstGeom>
            <a:noFill/>
            <a:ln w="25400" cap="flat" cmpd="sng" algn="ctr">
              <a:solidFill>
                <a:sysClr val="windowText" lastClr="000000"/>
              </a:solidFill>
              <a:prstDash val="solid"/>
              <a:miter lim="800000"/>
              <a:tailEnd type="arrow"/>
            </a:ln>
            <a:effectLst>
              <a:outerShdw blurRad="50800" dist="12700" dir="2700000" algn="tl" rotWithShape="0">
                <a:prstClr val="black">
                  <a:alpha val="40000"/>
                </a:prstClr>
              </a:outerShdw>
            </a:effectLst>
          </p:spPr>
        </p:cxnSp>
        <p:sp>
          <p:nvSpPr>
            <p:cNvPr id="160" name="椭圆 159">
              <a:extLst>
                <a:ext uri="{FF2B5EF4-FFF2-40B4-BE49-F238E27FC236}">
                  <a16:creationId xmlns:a16="http://schemas.microsoft.com/office/drawing/2014/main" id="{BE107D4E-AFA7-013A-5330-8DDC92A320AF}"/>
                </a:ext>
              </a:extLst>
            </p:cNvPr>
            <p:cNvSpPr/>
            <p:nvPr/>
          </p:nvSpPr>
          <p:spPr>
            <a:xfrm>
              <a:off x="10015802" y="2345808"/>
              <a:ext cx="216000" cy="216000"/>
            </a:xfrm>
            <a:prstGeom prst="ellipse">
              <a:avLst/>
            </a:prstGeom>
            <a:solidFill>
              <a:srgbClr val="05AAFF"/>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4" name="椭圆 163">
              <a:extLst>
                <a:ext uri="{FF2B5EF4-FFF2-40B4-BE49-F238E27FC236}">
                  <a16:creationId xmlns:a16="http://schemas.microsoft.com/office/drawing/2014/main" id="{DDD80785-3F7A-6650-A022-FD09440B0E06}"/>
                </a:ext>
              </a:extLst>
            </p:cNvPr>
            <p:cNvSpPr/>
            <p:nvPr/>
          </p:nvSpPr>
          <p:spPr>
            <a:xfrm>
              <a:off x="9799802" y="2345808"/>
              <a:ext cx="216000" cy="216000"/>
            </a:xfrm>
            <a:prstGeom prst="ellipse">
              <a:avLst/>
            </a:prstGeom>
            <a:solidFill>
              <a:srgbClr val="FFB502"/>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8" name="椭圆 167">
              <a:extLst>
                <a:ext uri="{FF2B5EF4-FFF2-40B4-BE49-F238E27FC236}">
                  <a16:creationId xmlns:a16="http://schemas.microsoft.com/office/drawing/2014/main" id="{D30895BC-3C89-7950-EA31-C10E8CB22BD5}"/>
                </a:ext>
              </a:extLst>
            </p:cNvPr>
            <p:cNvSpPr/>
            <p:nvPr/>
          </p:nvSpPr>
          <p:spPr>
            <a:xfrm>
              <a:off x="7671711" y="2345808"/>
              <a:ext cx="216000" cy="216000"/>
            </a:xfrm>
            <a:prstGeom prst="ellipse">
              <a:avLst/>
            </a:prstGeom>
            <a:solidFill>
              <a:srgbClr val="FFC19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2" name="椭圆 171">
              <a:extLst>
                <a:ext uri="{FF2B5EF4-FFF2-40B4-BE49-F238E27FC236}">
                  <a16:creationId xmlns:a16="http://schemas.microsoft.com/office/drawing/2014/main" id="{CCAF59F2-406B-D4E4-64A7-F722F5C7EDDA}"/>
                </a:ext>
              </a:extLst>
            </p:cNvPr>
            <p:cNvSpPr/>
            <p:nvPr/>
          </p:nvSpPr>
          <p:spPr>
            <a:xfrm>
              <a:off x="8633147" y="2345808"/>
              <a:ext cx="216000" cy="216000"/>
            </a:xfrm>
            <a:prstGeom prst="ellipse">
              <a:avLst/>
            </a:prstGeom>
            <a:solidFill>
              <a:srgbClr val="C1BBFE"/>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6" name="文本框 175">
              <a:extLst>
                <a:ext uri="{FF2B5EF4-FFF2-40B4-BE49-F238E27FC236}">
                  <a16:creationId xmlns:a16="http://schemas.microsoft.com/office/drawing/2014/main" id="{1D4D7FFF-AA0E-6B78-CCA7-7925B9E7BD0A}"/>
                </a:ext>
              </a:extLst>
            </p:cNvPr>
            <p:cNvSpPr txBox="1"/>
            <p:nvPr/>
          </p:nvSpPr>
          <p:spPr>
            <a:xfrm>
              <a:off x="9629491" y="2258630"/>
              <a:ext cx="934871" cy="369332"/>
            </a:xfrm>
            <a:prstGeom prst="rect">
              <a:avLst/>
            </a:prstGeom>
            <a:noFill/>
          </p:spPr>
          <p:txBody>
            <a:bodyPr wrap="none" rtlCol="0">
              <a:spAutoFit/>
            </a:bodyPr>
            <a:lstStyle/>
            <a:p>
              <a:pPr algn="l"/>
              <a:r>
                <a:rPr kumimoji="1"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baseline="-25000" dirty="0">
                  <a:latin typeface="Times New Roman" panose="02020603050405020304" pitchFamily="18" charset="0"/>
                  <a:ea typeface="黑体" panose="02010609060101010101" pitchFamily="49" charset="-122"/>
                  <a:cs typeface="Times New Roman" panose="02020603050405020304" pitchFamily="18" charset="0"/>
                </a:rPr>
                <a:t>n</a:t>
              </a:r>
              <a:endParaRPr kumimoji="1" lang="zh-CN" altLang="en-US" sz="1800"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7" name="文本框 176">
              <a:extLst>
                <a:ext uri="{FF2B5EF4-FFF2-40B4-BE49-F238E27FC236}">
                  <a16:creationId xmlns:a16="http://schemas.microsoft.com/office/drawing/2014/main" id="{36C13A8C-3407-5A1D-0499-8ED8FFC25171}"/>
                </a:ext>
              </a:extLst>
            </p:cNvPr>
            <p:cNvSpPr txBox="1"/>
            <p:nvPr/>
          </p:nvSpPr>
          <p:spPr>
            <a:xfrm>
              <a:off x="9616129" y="2258630"/>
              <a:ext cx="976487" cy="369332"/>
            </a:xfrm>
            <a:prstGeom prst="rect">
              <a:avLst/>
            </a:prstGeom>
            <a:noFill/>
          </p:spPr>
          <p:txBody>
            <a:bodyPr wrap="square" rtlCol="0">
              <a:spAutoFit/>
            </a:bodyPr>
            <a:lstStyle/>
            <a:p>
              <a:r>
                <a:rPr kumimoji="1" lang="en-US" altLang="zh-CN" sz="1800" dirty="0">
                  <a:latin typeface="Times New Roman" panose="02020603050405020304" pitchFamily="18" charset="0"/>
                  <a:ea typeface="黑体" panose="02010609060101010101" pitchFamily="49" charset="-122"/>
                  <a:cs typeface="Times New Roman" panose="02020603050405020304" pitchFamily="18" charset="0"/>
                </a:rPr>
                <a:t>−        −</a:t>
              </a:r>
              <a:endParaRPr kumimoji="1"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317" name="灯片编号占位符 6">
            <a:extLst>
              <a:ext uri="{FF2B5EF4-FFF2-40B4-BE49-F238E27FC236}">
                <a16:creationId xmlns:a16="http://schemas.microsoft.com/office/drawing/2014/main" id="{C74BB85F-ABBB-5A49-E009-012DD9870118}"/>
              </a:ext>
            </a:extLst>
          </p:cNvPr>
          <p:cNvSpPr txBox="1">
            <a:spLocks/>
          </p:cNvSpPr>
          <p:nvPr/>
        </p:nvSpPr>
        <p:spPr bwMode="auto">
          <a:xfrm>
            <a:off x="11301350" y="6529631"/>
            <a:ext cx="914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20000"/>
              </a:spcBef>
              <a:spcAft>
                <a:spcPct val="0"/>
              </a:spcAft>
              <a:buChar char="•"/>
              <a:defRPr sz="3200" kern="1200" baseline="-250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20000"/>
              </a:spcBef>
              <a:spcAft>
                <a:spcPct val="0"/>
              </a:spcAft>
              <a:buChar char="–"/>
              <a:defRPr sz="2800" kern="1200" baseline="-250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20000"/>
              </a:spcBef>
              <a:spcAft>
                <a:spcPct val="0"/>
              </a:spcAft>
              <a:buChar char="•"/>
              <a:defRPr sz="2400" kern="1200" baseline="-250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A60B62-7661-45C8-B496-BFD29863E089}" type="slidenum">
              <a:rPr kumimoji="0" lang="zh-CN" altLang="en-US" sz="1600" b="0" i="0" u="none" strike="noStrike" kern="1200" cap="none" spc="0" normalizeH="0" baseline="0" noProof="0" smtClean="0">
                <a:ln>
                  <a:noFill/>
                </a:ln>
                <a:solidFill>
                  <a:srgbClr val="898989"/>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600" b="0" i="0" u="none" strike="noStrike" kern="1200" cap="none" spc="0" normalizeH="0" baseline="0" noProof="0" dirty="0">
              <a:ln>
                <a:noFill/>
              </a:ln>
              <a:solidFill>
                <a:srgbClr val="898989"/>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1" name="文本框 350">
            <a:extLst>
              <a:ext uri="{FF2B5EF4-FFF2-40B4-BE49-F238E27FC236}">
                <a16:creationId xmlns:a16="http://schemas.microsoft.com/office/drawing/2014/main" id="{237D4A7D-5125-D6AF-F542-2B63D43CD1BE}"/>
              </a:ext>
            </a:extLst>
          </p:cNvPr>
          <p:cNvSpPr txBox="1"/>
          <p:nvPr/>
        </p:nvSpPr>
        <p:spPr>
          <a:xfrm>
            <a:off x="507193" y="1368628"/>
            <a:ext cx="10642304" cy="646331"/>
          </a:xfrm>
          <a:prstGeom prst="rect">
            <a:avLst/>
          </a:prstGeom>
          <a:noFill/>
        </p:spPr>
        <p:txBody>
          <a:bodyPr wrap="square" rtlCol="0">
            <a:spAutoFit/>
          </a:bodyPr>
          <a:lstStyle/>
          <a:p>
            <a:pPr>
              <a:lnSpc>
                <a:spcPct val="150000"/>
              </a:lnSpc>
              <a:defRPr/>
            </a:pPr>
            <a:r>
              <a:rPr kumimoji="0" lang="zh-CN" altLang="en-US" sz="24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单体结构特征</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：至少含有</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个（或以上）</a:t>
            </a:r>
            <a:r>
              <a:rPr lang="zh-CN" altLang="en-US" sz="24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可相互反应的</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官能团</a:t>
            </a:r>
            <a:endParaRPr lang="en-US" altLang="zh-CN" sz="24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2" name="文本框 351">
            <a:extLst>
              <a:ext uri="{FF2B5EF4-FFF2-40B4-BE49-F238E27FC236}">
                <a16:creationId xmlns:a16="http://schemas.microsoft.com/office/drawing/2014/main" id="{440EA058-66BF-3FD8-1100-1EDCE812CAE4}"/>
              </a:ext>
            </a:extLst>
          </p:cNvPr>
          <p:cNvSpPr txBox="1"/>
          <p:nvPr/>
        </p:nvSpPr>
        <p:spPr>
          <a:xfrm>
            <a:off x="507192" y="849652"/>
            <a:ext cx="11507329" cy="646331"/>
          </a:xfrm>
          <a:prstGeom prst="rect">
            <a:avLst/>
          </a:prstGeom>
          <a:noFill/>
        </p:spPr>
        <p:txBody>
          <a:bodyPr wrap="square" rtlCol="0">
            <a:spAutoFit/>
          </a:bodyPr>
          <a:lstStyle/>
          <a:p>
            <a:pPr>
              <a:lnSpc>
                <a:spcPct val="150000"/>
              </a:lnSpc>
              <a:defRPr/>
            </a:pPr>
            <a:r>
              <a:rPr kumimoji="0" lang="zh-CN" altLang="en-US" sz="2400" b="1"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逐步聚合特征</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无活性中心</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单体</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寡聚体</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聚合物</a:t>
            </a:r>
            <a:r>
              <a:rPr lang="zh-CN" altLang="en-US" sz="24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通过</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官能团</a:t>
            </a:r>
            <a:r>
              <a:rPr lang="zh-CN" altLang="en-US" sz="24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间反应实现链生长</a:t>
            </a:r>
            <a:endParaRPr lang="en-US" altLang="zh-CN" sz="24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3" name="矩形 352">
            <a:extLst>
              <a:ext uri="{FF2B5EF4-FFF2-40B4-BE49-F238E27FC236}">
                <a16:creationId xmlns:a16="http://schemas.microsoft.com/office/drawing/2014/main" id="{64F71700-4B9C-0734-F81B-8C640D4716B9}"/>
              </a:ext>
            </a:extLst>
          </p:cNvPr>
          <p:cNvSpPr/>
          <p:nvPr/>
        </p:nvSpPr>
        <p:spPr>
          <a:xfrm>
            <a:off x="0" y="181996"/>
            <a:ext cx="12192000" cy="707886"/>
          </a:xfrm>
          <a:prstGeom prst="rect">
            <a:avLst/>
          </a:prstGeom>
        </p:spPr>
        <p:txBody>
          <a:bodyPr wrap="square">
            <a:spAutoFit/>
          </a:bodyP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sym typeface="+mn-lt"/>
              </a:rPr>
              <a:t>逐步聚合的基本概念</a:t>
            </a:r>
          </a:p>
        </p:txBody>
      </p:sp>
      <p:grpSp>
        <p:nvGrpSpPr>
          <p:cNvPr id="152" name="组合 151">
            <a:extLst>
              <a:ext uri="{FF2B5EF4-FFF2-40B4-BE49-F238E27FC236}">
                <a16:creationId xmlns:a16="http://schemas.microsoft.com/office/drawing/2014/main" id="{DB004DCB-6A3D-7696-5BA8-ECAF6427B38A}"/>
              </a:ext>
            </a:extLst>
          </p:cNvPr>
          <p:cNvGrpSpPr/>
          <p:nvPr/>
        </p:nvGrpSpPr>
        <p:grpSpPr>
          <a:xfrm>
            <a:off x="283087" y="2139848"/>
            <a:ext cx="5755225" cy="4455250"/>
            <a:chOff x="168786" y="2139848"/>
            <a:chExt cx="5755225" cy="4455250"/>
          </a:xfrm>
        </p:grpSpPr>
        <p:sp>
          <p:nvSpPr>
            <p:cNvPr id="4" name="矩形 3">
              <a:extLst>
                <a:ext uri="{FF2B5EF4-FFF2-40B4-BE49-F238E27FC236}">
                  <a16:creationId xmlns:a16="http://schemas.microsoft.com/office/drawing/2014/main" id="{7F8FA47C-0BA6-F7A0-615D-EE38D2A9C30A}"/>
                </a:ext>
              </a:extLst>
            </p:cNvPr>
            <p:cNvSpPr/>
            <p:nvPr/>
          </p:nvSpPr>
          <p:spPr>
            <a:xfrm>
              <a:off x="385791" y="2603635"/>
              <a:ext cx="5407199" cy="3991463"/>
            </a:xfrm>
            <a:prstGeom prst="rect">
              <a:avLst/>
            </a:prstGeom>
            <a:solidFill>
              <a:srgbClr val="F5F5F5"/>
            </a:solidFill>
            <a:ln w="28575">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右箭头 1">
              <a:extLst>
                <a:ext uri="{FF2B5EF4-FFF2-40B4-BE49-F238E27FC236}">
                  <a16:creationId xmlns:a16="http://schemas.microsoft.com/office/drawing/2014/main" id="{F247BDD3-CB09-10E0-4B77-70D3CC4452F2}"/>
                </a:ext>
              </a:extLst>
            </p:cNvPr>
            <p:cNvSpPr>
              <a:spLocks/>
            </p:cNvSpPr>
            <p:nvPr/>
          </p:nvSpPr>
          <p:spPr>
            <a:xfrm>
              <a:off x="2367352" y="3521184"/>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加号 5">
              <a:extLst>
                <a:ext uri="{FF2B5EF4-FFF2-40B4-BE49-F238E27FC236}">
                  <a16:creationId xmlns:a16="http://schemas.microsoft.com/office/drawing/2014/main" id="{5579845C-D3EC-7ECB-73E4-56B8F0B7BE98}"/>
                </a:ext>
              </a:extLst>
            </p:cNvPr>
            <p:cNvSpPr>
              <a:spLocks/>
            </p:cNvSpPr>
            <p:nvPr/>
          </p:nvSpPr>
          <p:spPr>
            <a:xfrm>
              <a:off x="1405374" y="3413652"/>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右箭头 3">
              <a:extLst>
                <a:ext uri="{FF2B5EF4-FFF2-40B4-BE49-F238E27FC236}">
                  <a16:creationId xmlns:a16="http://schemas.microsoft.com/office/drawing/2014/main" id="{D1A06408-9081-61DD-7686-6134F2A22614}"/>
                </a:ext>
              </a:extLst>
            </p:cNvPr>
            <p:cNvSpPr>
              <a:spLocks/>
            </p:cNvSpPr>
            <p:nvPr/>
          </p:nvSpPr>
          <p:spPr>
            <a:xfrm>
              <a:off x="2821063" y="4149648"/>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加号 7">
              <a:extLst>
                <a:ext uri="{FF2B5EF4-FFF2-40B4-BE49-F238E27FC236}">
                  <a16:creationId xmlns:a16="http://schemas.microsoft.com/office/drawing/2014/main" id="{CB2366A9-42EA-B725-3666-04B68AF5E163}"/>
                </a:ext>
              </a:extLst>
            </p:cNvPr>
            <p:cNvSpPr>
              <a:spLocks/>
            </p:cNvSpPr>
            <p:nvPr/>
          </p:nvSpPr>
          <p:spPr>
            <a:xfrm>
              <a:off x="1394144" y="4041376"/>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右箭头 5">
              <a:extLst>
                <a:ext uri="{FF2B5EF4-FFF2-40B4-BE49-F238E27FC236}">
                  <a16:creationId xmlns:a16="http://schemas.microsoft.com/office/drawing/2014/main" id="{16C6F9F8-3B5E-F1CD-776C-F14C5D5FB6B9}"/>
                </a:ext>
              </a:extLst>
            </p:cNvPr>
            <p:cNvSpPr>
              <a:spLocks/>
            </p:cNvSpPr>
            <p:nvPr/>
          </p:nvSpPr>
          <p:spPr>
            <a:xfrm>
              <a:off x="3333251" y="5203006"/>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加号 9">
              <a:extLst>
                <a:ext uri="{FF2B5EF4-FFF2-40B4-BE49-F238E27FC236}">
                  <a16:creationId xmlns:a16="http://schemas.microsoft.com/office/drawing/2014/main" id="{3B5B4311-0945-2EC9-5206-4E48003D8F77}"/>
                </a:ext>
              </a:extLst>
            </p:cNvPr>
            <p:cNvSpPr>
              <a:spLocks/>
            </p:cNvSpPr>
            <p:nvPr/>
          </p:nvSpPr>
          <p:spPr>
            <a:xfrm>
              <a:off x="1922569" y="5111638"/>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BB0A85F8-157D-89FD-0228-C7F376DA589B}"/>
                </a:ext>
              </a:extLst>
            </p:cNvPr>
            <p:cNvSpPr/>
            <p:nvPr/>
          </p:nvSpPr>
          <p:spPr>
            <a:xfrm>
              <a:off x="876710" y="3600477"/>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7B782A83-CE7C-F1A4-B47E-8835879957A4}"/>
                </a:ext>
              </a:extLst>
            </p:cNvPr>
            <p:cNvSpPr/>
            <p:nvPr/>
          </p:nvSpPr>
          <p:spPr>
            <a:xfrm>
              <a:off x="3058032" y="3588514"/>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F2753480-B846-E530-AED1-6AE25C535F0F}"/>
                </a:ext>
              </a:extLst>
            </p:cNvPr>
            <p:cNvSpPr/>
            <p:nvPr/>
          </p:nvSpPr>
          <p:spPr>
            <a:xfrm>
              <a:off x="1834774" y="3588514"/>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E1D4F9F4-CB69-CC84-1C2D-A45FDFFC4516}"/>
                </a:ext>
              </a:extLst>
            </p:cNvPr>
            <p:cNvSpPr/>
            <p:nvPr/>
          </p:nvSpPr>
          <p:spPr>
            <a:xfrm>
              <a:off x="876710" y="4236847"/>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9DE1B8B4-6324-A410-6CCB-DAF928B39233}"/>
                </a:ext>
              </a:extLst>
            </p:cNvPr>
            <p:cNvSpPr/>
            <p:nvPr/>
          </p:nvSpPr>
          <p:spPr>
            <a:xfrm>
              <a:off x="2275107" y="4791261"/>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868B3170-509B-3D84-4289-5B805FB5FB73}"/>
                </a:ext>
              </a:extLst>
            </p:cNvPr>
            <p:cNvSpPr/>
            <p:nvPr/>
          </p:nvSpPr>
          <p:spPr>
            <a:xfrm>
              <a:off x="2004170" y="4214430"/>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BBF36864-B815-51BF-4EA4-F960A8FA0209}"/>
                </a:ext>
              </a:extLst>
            </p:cNvPr>
            <p:cNvSpPr/>
            <p:nvPr/>
          </p:nvSpPr>
          <p:spPr>
            <a:xfrm>
              <a:off x="2539246" y="5294351"/>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F81AB1E6-BBB1-BE18-FAB0-977878CC827F}"/>
                </a:ext>
              </a:extLst>
            </p:cNvPr>
            <p:cNvSpPr/>
            <p:nvPr/>
          </p:nvSpPr>
          <p:spPr>
            <a:xfrm>
              <a:off x="4521904" y="5285078"/>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BCF318A4-8016-181C-991C-A793858EC858}"/>
                </a:ext>
              </a:extLst>
            </p:cNvPr>
            <p:cNvSpPr/>
            <p:nvPr/>
          </p:nvSpPr>
          <p:spPr>
            <a:xfrm>
              <a:off x="1145659" y="5311543"/>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B872DF3A-3EDA-8687-0BC6-5A709C2A87AF}"/>
                </a:ext>
              </a:extLst>
            </p:cNvPr>
            <p:cNvSpPr txBox="1"/>
            <p:nvPr/>
          </p:nvSpPr>
          <p:spPr>
            <a:xfrm>
              <a:off x="3164799" y="5354125"/>
              <a:ext cx="738664" cy="44953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饼形 17">
              <a:extLst>
                <a:ext uri="{FF2B5EF4-FFF2-40B4-BE49-F238E27FC236}">
                  <a16:creationId xmlns:a16="http://schemas.microsoft.com/office/drawing/2014/main" id="{24D7C243-A908-5E77-E082-BBD8C7083468}"/>
                </a:ext>
              </a:extLst>
            </p:cNvPr>
            <p:cNvSpPr/>
            <p:nvPr/>
          </p:nvSpPr>
          <p:spPr>
            <a:xfrm>
              <a:off x="3602600" y="4113376"/>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圆角矩形 18">
              <a:extLst>
                <a:ext uri="{FF2B5EF4-FFF2-40B4-BE49-F238E27FC236}">
                  <a16:creationId xmlns:a16="http://schemas.microsoft.com/office/drawing/2014/main" id="{CBDD5A38-215F-872B-63D2-75CC18BCB543}"/>
                </a:ext>
              </a:extLst>
            </p:cNvPr>
            <p:cNvSpPr/>
            <p:nvPr/>
          </p:nvSpPr>
          <p:spPr>
            <a:xfrm>
              <a:off x="3254440" y="411336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饼形 19">
              <a:extLst>
                <a:ext uri="{FF2B5EF4-FFF2-40B4-BE49-F238E27FC236}">
                  <a16:creationId xmlns:a16="http://schemas.microsoft.com/office/drawing/2014/main" id="{CF1B6A27-562E-8217-A66A-FFF2D31F3B83}"/>
                </a:ext>
              </a:extLst>
            </p:cNvPr>
            <p:cNvSpPr/>
            <p:nvPr/>
          </p:nvSpPr>
          <p:spPr>
            <a:xfrm rot="10800000">
              <a:off x="4094760" y="4113376"/>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圆角矩形 20">
              <a:extLst>
                <a:ext uri="{FF2B5EF4-FFF2-40B4-BE49-F238E27FC236}">
                  <a16:creationId xmlns:a16="http://schemas.microsoft.com/office/drawing/2014/main" id="{06E6D337-4E05-F709-6046-4376EFD75D8D}"/>
                </a:ext>
              </a:extLst>
            </p:cNvPr>
            <p:cNvSpPr/>
            <p:nvPr/>
          </p:nvSpPr>
          <p:spPr>
            <a:xfrm>
              <a:off x="3746600" y="411336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饼形 21">
              <a:extLst>
                <a:ext uri="{FF2B5EF4-FFF2-40B4-BE49-F238E27FC236}">
                  <a16:creationId xmlns:a16="http://schemas.microsoft.com/office/drawing/2014/main" id="{4388F766-AA92-9DE5-45CA-04027DDDC7F4}"/>
                </a:ext>
              </a:extLst>
            </p:cNvPr>
            <p:cNvSpPr/>
            <p:nvPr/>
          </p:nvSpPr>
          <p:spPr>
            <a:xfrm>
              <a:off x="3602600" y="4113376"/>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饼形 22">
              <a:extLst>
                <a:ext uri="{FF2B5EF4-FFF2-40B4-BE49-F238E27FC236}">
                  <a16:creationId xmlns:a16="http://schemas.microsoft.com/office/drawing/2014/main" id="{7369AA76-3CE8-11F7-9B41-E85F2B1CEFC1}"/>
                </a:ext>
              </a:extLst>
            </p:cNvPr>
            <p:cNvSpPr/>
            <p:nvPr/>
          </p:nvSpPr>
          <p:spPr>
            <a:xfrm flipH="1">
              <a:off x="1702659" y="347938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圆角矩形 23">
              <a:extLst>
                <a:ext uri="{FF2B5EF4-FFF2-40B4-BE49-F238E27FC236}">
                  <a16:creationId xmlns:a16="http://schemas.microsoft.com/office/drawing/2014/main" id="{E4652028-BD50-FD3E-DEDD-89056F4FBBDC}"/>
                </a:ext>
              </a:extLst>
            </p:cNvPr>
            <p:cNvSpPr/>
            <p:nvPr/>
          </p:nvSpPr>
          <p:spPr>
            <a:xfrm>
              <a:off x="919967" y="348537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饼形 24">
              <a:extLst>
                <a:ext uri="{FF2B5EF4-FFF2-40B4-BE49-F238E27FC236}">
                  <a16:creationId xmlns:a16="http://schemas.microsoft.com/office/drawing/2014/main" id="{06C8DB2B-6FD1-B56D-5C96-9002847E075A}"/>
                </a:ext>
              </a:extLst>
            </p:cNvPr>
            <p:cNvSpPr/>
            <p:nvPr/>
          </p:nvSpPr>
          <p:spPr>
            <a:xfrm>
              <a:off x="775967" y="3485385"/>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饼形 25">
              <a:extLst>
                <a:ext uri="{FF2B5EF4-FFF2-40B4-BE49-F238E27FC236}">
                  <a16:creationId xmlns:a16="http://schemas.microsoft.com/office/drawing/2014/main" id="{4C914687-8CCC-2B8F-DD75-9F20C01EE54F}"/>
                </a:ext>
              </a:extLst>
            </p:cNvPr>
            <p:cNvSpPr/>
            <p:nvPr/>
          </p:nvSpPr>
          <p:spPr>
            <a:xfrm>
              <a:off x="2192215" y="348069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圆角矩形 26">
              <a:extLst>
                <a:ext uri="{FF2B5EF4-FFF2-40B4-BE49-F238E27FC236}">
                  <a16:creationId xmlns:a16="http://schemas.microsoft.com/office/drawing/2014/main" id="{B2C160AB-6923-C7CF-8F60-66047F5186C8}"/>
                </a:ext>
              </a:extLst>
            </p:cNvPr>
            <p:cNvSpPr/>
            <p:nvPr/>
          </p:nvSpPr>
          <p:spPr>
            <a:xfrm>
              <a:off x="1844055" y="348068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饼形 27">
              <a:extLst>
                <a:ext uri="{FF2B5EF4-FFF2-40B4-BE49-F238E27FC236}">
                  <a16:creationId xmlns:a16="http://schemas.microsoft.com/office/drawing/2014/main" id="{842C56A8-B1E1-626C-E5A9-22610F75A256}"/>
                </a:ext>
              </a:extLst>
            </p:cNvPr>
            <p:cNvSpPr/>
            <p:nvPr/>
          </p:nvSpPr>
          <p:spPr>
            <a:xfrm flipH="1">
              <a:off x="1264440" y="3485385"/>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饼形 28">
              <a:extLst>
                <a:ext uri="{FF2B5EF4-FFF2-40B4-BE49-F238E27FC236}">
                  <a16:creationId xmlns:a16="http://schemas.microsoft.com/office/drawing/2014/main" id="{68A91E1F-951C-00F2-8C92-25D668BF7829}"/>
                </a:ext>
              </a:extLst>
            </p:cNvPr>
            <p:cNvSpPr/>
            <p:nvPr/>
          </p:nvSpPr>
          <p:spPr>
            <a:xfrm rot="10800000">
              <a:off x="3203121" y="348674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圆角矩形 29">
              <a:extLst>
                <a:ext uri="{FF2B5EF4-FFF2-40B4-BE49-F238E27FC236}">
                  <a16:creationId xmlns:a16="http://schemas.microsoft.com/office/drawing/2014/main" id="{05D88483-C13B-11A6-331C-9F347728D392}"/>
                </a:ext>
              </a:extLst>
            </p:cNvPr>
            <p:cNvSpPr/>
            <p:nvPr/>
          </p:nvSpPr>
          <p:spPr>
            <a:xfrm>
              <a:off x="2854961" y="348673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饼形 30">
              <a:extLst>
                <a:ext uri="{FF2B5EF4-FFF2-40B4-BE49-F238E27FC236}">
                  <a16:creationId xmlns:a16="http://schemas.microsoft.com/office/drawing/2014/main" id="{E5D9712C-1B55-9A2E-2039-ED0D557C89D3}"/>
                </a:ext>
              </a:extLst>
            </p:cNvPr>
            <p:cNvSpPr/>
            <p:nvPr/>
          </p:nvSpPr>
          <p:spPr>
            <a:xfrm>
              <a:off x="2710961" y="3486742"/>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饼形 31">
              <a:extLst>
                <a:ext uri="{FF2B5EF4-FFF2-40B4-BE49-F238E27FC236}">
                  <a16:creationId xmlns:a16="http://schemas.microsoft.com/office/drawing/2014/main" id="{0A833CD3-6925-71D8-912F-629E0541035C}"/>
                </a:ext>
              </a:extLst>
            </p:cNvPr>
            <p:cNvSpPr/>
            <p:nvPr/>
          </p:nvSpPr>
          <p:spPr>
            <a:xfrm>
              <a:off x="3695281" y="3486742"/>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圆角矩形 32">
              <a:extLst>
                <a:ext uri="{FF2B5EF4-FFF2-40B4-BE49-F238E27FC236}">
                  <a16:creationId xmlns:a16="http://schemas.microsoft.com/office/drawing/2014/main" id="{41900D3E-B365-3E01-2E71-FDE079B2CB4D}"/>
                </a:ext>
              </a:extLst>
            </p:cNvPr>
            <p:cNvSpPr/>
            <p:nvPr/>
          </p:nvSpPr>
          <p:spPr>
            <a:xfrm>
              <a:off x="3347121" y="348673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饼形 33">
              <a:extLst>
                <a:ext uri="{FF2B5EF4-FFF2-40B4-BE49-F238E27FC236}">
                  <a16:creationId xmlns:a16="http://schemas.microsoft.com/office/drawing/2014/main" id="{C5B5973D-DB4B-DB34-0FED-96A32957EA1B}"/>
                </a:ext>
              </a:extLst>
            </p:cNvPr>
            <p:cNvSpPr/>
            <p:nvPr/>
          </p:nvSpPr>
          <p:spPr>
            <a:xfrm rot="10800000">
              <a:off x="3203121" y="3486742"/>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饼形 34">
              <a:extLst>
                <a:ext uri="{FF2B5EF4-FFF2-40B4-BE49-F238E27FC236}">
                  <a16:creationId xmlns:a16="http://schemas.microsoft.com/office/drawing/2014/main" id="{20251E18-762B-BF2D-EA19-50EC1436BDF2}"/>
                </a:ext>
              </a:extLst>
            </p:cNvPr>
            <p:cNvSpPr/>
            <p:nvPr/>
          </p:nvSpPr>
          <p:spPr>
            <a:xfrm>
              <a:off x="1269132" y="411478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圆角矩形 35">
              <a:extLst>
                <a:ext uri="{FF2B5EF4-FFF2-40B4-BE49-F238E27FC236}">
                  <a16:creationId xmlns:a16="http://schemas.microsoft.com/office/drawing/2014/main" id="{AD31B178-30D3-FA0B-0D5B-480690EABCFF}"/>
                </a:ext>
              </a:extLst>
            </p:cNvPr>
            <p:cNvSpPr/>
            <p:nvPr/>
          </p:nvSpPr>
          <p:spPr>
            <a:xfrm>
              <a:off x="920972" y="411477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饼形 36">
              <a:extLst>
                <a:ext uri="{FF2B5EF4-FFF2-40B4-BE49-F238E27FC236}">
                  <a16:creationId xmlns:a16="http://schemas.microsoft.com/office/drawing/2014/main" id="{1346A5F0-A55F-DB3C-7FF2-07CB87510F3E}"/>
                </a:ext>
              </a:extLst>
            </p:cNvPr>
            <p:cNvSpPr/>
            <p:nvPr/>
          </p:nvSpPr>
          <p:spPr>
            <a:xfrm rot="10800000">
              <a:off x="2128038" y="4115780"/>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圆角矩形 37">
              <a:extLst>
                <a:ext uri="{FF2B5EF4-FFF2-40B4-BE49-F238E27FC236}">
                  <a16:creationId xmlns:a16="http://schemas.microsoft.com/office/drawing/2014/main" id="{40E7EDD8-8574-0BE4-CB9A-67B1BB49973F}"/>
                </a:ext>
              </a:extLst>
            </p:cNvPr>
            <p:cNvSpPr/>
            <p:nvPr/>
          </p:nvSpPr>
          <p:spPr>
            <a:xfrm>
              <a:off x="1779878" y="4115772"/>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饼形 38">
              <a:extLst>
                <a:ext uri="{FF2B5EF4-FFF2-40B4-BE49-F238E27FC236}">
                  <a16:creationId xmlns:a16="http://schemas.microsoft.com/office/drawing/2014/main" id="{18B7567C-6D8F-4ABA-B127-461F1F0E935E}"/>
                </a:ext>
              </a:extLst>
            </p:cNvPr>
            <p:cNvSpPr/>
            <p:nvPr/>
          </p:nvSpPr>
          <p:spPr>
            <a:xfrm>
              <a:off x="1635878" y="4115780"/>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饼形 39">
              <a:extLst>
                <a:ext uri="{FF2B5EF4-FFF2-40B4-BE49-F238E27FC236}">
                  <a16:creationId xmlns:a16="http://schemas.microsoft.com/office/drawing/2014/main" id="{A9CD78BB-9BAF-B4E5-55EA-B73F830EDB53}"/>
                </a:ext>
              </a:extLst>
            </p:cNvPr>
            <p:cNvSpPr/>
            <p:nvPr/>
          </p:nvSpPr>
          <p:spPr>
            <a:xfrm>
              <a:off x="2620198" y="4115780"/>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圆角矩形 40">
              <a:extLst>
                <a:ext uri="{FF2B5EF4-FFF2-40B4-BE49-F238E27FC236}">
                  <a16:creationId xmlns:a16="http://schemas.microsoft.com/office/drawing/2014/main" id="{5015A483-B93A-F259-CADF-CD84CAF495E4}"/>
                </a:ext>
              </a:extLst>
            </p:cNvPr>
            <p:cNvSpPr/>
            <p:nvPr/>
          </p:nvSpPr>
          <p:spPr>
            <a:xfrm>
              <a:off x="2272038" y="4115772"/>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5" name="饼形 41">
              <a:extLst>
                <a:ext uri="{FF2B5EF4-FFF2-40B4-BE49-F238E27FC236}">
                  <a16:creationId xmlns:a16="http://schemas.microsoft.com/office/drawing/2014/main" id="{9DD8DC32-18B5-18F1-CFE0-EDEA9F162649}"/>
                </a:ext>
              </a:extLst>
            </p:cNvPr>
            <p:cNvSpPr/>
            <p:nvPr/>
          </p:nvSpPr>
          <p:spPr>
            <a:xfrm rot="10800000">
              <a:off x="2128038" y="4115780"/>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饼形 42">
              <a:extLst>
                <a:ext uri="{FF2B5EF4-FFF2-40B4-BE49-F238E27FC236}">
                  <a16:creationId xmlns:a16="http://schemas.microsoft.com/office/drawing/2014/main" id="{0A0A40DE-D264-3A77-00C1-E7866DA2467A}"/>
                </a:ext>
              </a:extLst>
            </p:cNvPr>
            <p:cNvSpPr/>
            <p:nvPr/>
          </p:nvSpPr>
          <p:spPr>
            <a:xfrm>
              <a:off x="4588153" y="4112138"/>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圆角矩形 43">
              <a:extLst>
                <a:ext uri="{FF2B5EF4-FFF2-40B4-BE49-F238E27FC236}">
                  <a16:creationId xmlns:a16="http://schemas.microsoft.com/office/drawing/2014/main" id="{1995C3A0-CB2F-69F8-96C4-1383C72BB22A}"/>
                </a:ext>
              </a:extLst>
            </p:cNvPr>
            <p:cNvSpPr/>
            <p:nvPr/>
          </p:nvSpPr>
          <p:spPr>
            <a:xfrm>
              <a:off x="4239993" y="411213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饼形 44">
              <a:extLst>
                <a:ext uri="{FF2B5EF4-FFF2-40B4-BE49-F238E27FC236}">
                  <a16:creationId xmlns:a16="http://schemas.microsoft.com/office/drawing/2014/main" id="{8B85BEBE-620A-BF0E-E2F1-FEED7EE32DB0}"/>
                </a:ext>
              </a:extLst>
            </p:cNvPr>
            <p:cNvSpPr/>
            <p:nvPr/>
          </p:nvSpPr>
          <p:spPr>
            <a:xfrm rot="10800000">
              <a:off x="4092435" y="4115696"/>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饼形 45">
              <a:extLst>
                <a:ext uri="{FF2B5EF4-FFF2-40B4-BE49-F238E27FC236}">
                  <a16:creationId xmlns:a16="http://schemas.microsoft.com/office/drawing/2014/main" id="{8A9921B9-822E-3A80-3CC7-5B2E55CBC790}"/>
                </a:ext>
              </a:extLst>
            </p:cNvPr>
            <p:cNvSpPr/>
            <p:nvPr/>
          </p:nvSpPr>
          <p:spPr>
            <a:xfrm rot="11060088">
              <a:off x="4128456" y="516913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 name="圆角矩形 46">
              <a:extLst>
                <a:ext uri="{FF2B5EF4-FFF2-40B4-BE49-F238E27FC236}">
                  <a16:creationId xmlns:a16="http://schemas.microsoft.com/office/drawing/2014/main" id="{8E3CC0B6-3A31-0358-8E0E-89C0CBF7CD67}"/>
                </a:ext>
              </a:extLst>
            </p:cNvPr>
            <p:cNvSpPr/>
            <p:nvPr/>
          </p:nvSpPr>
          <p:spPr>
            <a:xfrm>
              <a:off x="3780296" y="516912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饼形 47">
              <a:extLst>
                <a:ext uri="{FF2B5EF4-FFF2-40B4-BE49-F238E27FC236}">
                  <a16:creationId xmlns:a16="http://schemas.microsoft.com/office/drawing/2014/main" id="{7C381953-1504-430E-1B19-557BA2CAD782}"/>
                </a:ext>
              </a:extLst>
            </p:cNvPr>
            <p:cNvSpPr/>
            <p:nvPr/>
          </p:nvSpPr>
          <p:spPr>
            <a:xfrm>
              <a:off x="3636296" y="5169132"/>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饼形 48">
              <a:extLst>
                <a:ext uri="{FF2B5EF4-FFF2-40B4-BE49-F238E27FC236}">
                  <a16:creationId xmlns:a16="http://schemas.microsoft.com/office/drawing/2014/main" id="{2DCCD166-9DB3-303D-D753-B8D00B34621C}"/>
                </a:ext>
              </a:extLst>
            </p:cNvPr>
            <p:cNvSpPr/>
            <p:nvPr/>
          </p:nvSpPr>
          <p:spPr>
            <a:xfrm>
              <a:off x="4620616" y="516913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圆角矩形 49">
              <a:extLst>
                <a:ext uri="{FF2B5EF4-FFF2-40B4-BE49-F238E27FC236}">
                  <a16:creationId xmlns:a16="http://schemas.microsoft.com/office/drawing/2014/main" id="{017BF087-F5B5-5A8D-D6F1-BC704398874A}"/>
                </a:ext>
              </a:extLst>
            </p:cNvPr>
            <p:cNvSpPr/>
            <p:nvPr/>
          </p:nvSpPr>
          <p:spPr>
            <a:xfrm>
              <a:off x="4272456" y="516912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饼形 50">
              <a:extLst>
                <a:ext uri="{FF2B5EF4-FFF2-40B4-BE49-F238E27FC236}">
                  <a16:creationId xmlns:a16="http://schemas.microsoft.com/office/drawing/2014/main" id="{211F961B-E0BC-368C-32A1-EEEC2BC3C2FC}"/>
                </a:ext>
              </a:extLst>
            </p:cNvPr>
            <p:cNvSpPr/>
            <p:nvPr/>
          </p:nvSpPr>
          <p:spPr>
            <a:xfrm rot="11060088">
              <a:off x="4128456" y="5169132"/>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5" name="饼形 51">
              <a:extLst>
                <a:ext uri="{FF2B5EF4-FFF2-40B4-BE49-F238E27FC236}">
                  <a16:creationId xmlns:a16="http://schemas.microsoft.com/office/drawing/2014/main" id="{28956481-50D2-9D8B-EE32-5A66AD62A9A6}"/>
                </a:ext>
              </a:extLst>
            </p:cNvPr>
            <p:cNvSpPr/>
            <p:nvPr/>
          </p:nvSpPr>
          <p:spPr>
            <a:xfrm rot="10800000">
              <a:off x="1273106" y="5170767"/>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圆角矩形 52">
              <a:extLst>
                <a:ext uri="{FF2B5EF4-FFF2-40B4-BE49-F238E27FC236}">
                  <a16:creationId xmlns:a16="http://schemas.microsoft.com/office/drawing/2014/main" id="{182EBA82-F5F8-B138-FC63-84B740EC903A}"/>
                </a:ext>
              </a:extLst>
            </p:cNvPr>
            <p:cNvSpPr/>
            <p:nvPr/>
          </p:nvSpPr>
          <p:spPr>
            <a:xfrm>
              <a:off x="924946" y="517075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 name="饼形 53">
              <a:extLst>
                <a:ext uri="{FF2B5EF4-FFF2-40B4-BE49-F238E27FC236}">
                  <a16:creationId xmlns:a16="http://schemas.microsoft.com/office/drawing/2014/main" id="{ABBA33E4-6B62-CCB7-71D2-4CA759C52F2C}"/>
                </a:ext>
              </a:extLst>
            </p:cNvPr>
            <p:cNvSpPr/>
            <p:nvPr/>
          </p:nvSpPr>
          <p:spPr>
            <a:xfrm>
              <a:off x="780946" y="5170767"/>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饼形 54">
              <a:extLst>
                <a:ext uri="{FF2B5EF4-FFF2-40B4-BE49-F238E27FC236}">
                  <a16:creationId xmlns:a16="http://schemas.microsoft.com/office/drawing/2014/main" id="{5B85248E-29B9-FFDF-5E96-1673C85089E1}"/>
                </a:ext>
              </a:extLst>
            </p:cNvPr>
            <p:cNvSpPr/>
            <p:nvPr/>
          </p:nvSpPr>
          <p:spPr>
            <a:xfrm>
              <a:off x="1765266" y="5170767"/>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 name="圆角矩形 55">
              <a:extLst>
                <a:ext uri="{FF2B5EF4-FFF2-40B4-BE49-F238E27FC236}">
                  <a16:creationId xmlns:a16="http://schemas.microsoft.com/office/drawing/2014/main" id="{CCA581AD-47E2-BC25-4915-871F0CD638F3}"/>
                </a:ext>
              </a:extLst>
            </p:cNvPr>
            <p:cNvSpPr/>
            <p:nvPr/>
          </p:nvSpPr>
          <p:spPr>
            <a:xfrm>
              <a:off x="1417106" y="517075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0" name="饼形 56">
              <a:extLst>
                <a:ext uri="{FF2B5EF4-FFF2-40B4-BE49-F238E27FC236}">
                  <a16:creationId xmlns:a16="http://schemas.microsoft.com/office/drawing/2014/main" id="{8C97F8B1-C43E-412E-2F23-27FE8D4D8E8C}"/>
                </a:ext>
              </a:extLst>
            </p:cNvPr>
            <p:cNvSpPr/>
            <p:nvPr/>
          </p:nvSpPr>
          <p:spPr>
            <a:xfrm rot="10800000">
              <a:off x="1273106" y="5170767"/>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 name="饼形 57">
              <a:extLst>
                <a:ext uri="{FF2B5EF4-FFF2-40B4-BE49-F238E27FC236}">
                  <a16:creationId xmlns:a16="http://schemas.microsoft.com/office/drawing/2014/main" id="{6BCC9BA9-AC49-2E61-2178-4ED5E099CE1F}"/>
                </a:ext>
              </a:extLst>
            </p:cNvPr>
            <p:cNvSpPr/>
            <p:nvPr/>
          </p:nvSpPr>
          <p:spPr>
            <a:xfrm rot="10992431">
              <a:off x="2655614" y="5167543"/>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圆角矩形 58">
              <a:extLst>
                <a:ext uri="{FF2B5EF4-FFF2-40B4-BE49-F238E27FC236}">
                  <a16:creationId xmlns:a16="http://schemas.microsoft.com/office/drawing/2014/main" id="{02B06928-F0CD-CFEE-9D09-B5E14A5F1E19}"/>
                </a:ext>
              </a:extLst>
            </p:cNvPr>
            <p:cNvSpPr/>
            <p:nvPr/>
          </p:nvSpPr>
          <p:spPr>
            <a:xfrm>
              <a:off x="2307454" y="516753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3" name="饼形 59">
              <a:extLst>
                <a:ext uri="{FF2B5EF4-FFF2-40B4-BE49-F238E27FC236}">
                  <a16:creationId xmlns:a16="http://schemas.microsoft.com/office/drawing/2014/main" id="{4208A3DD-DFE4-C754-A8D9-57A57A7F8CF6}"/>
                </a:ext>
              </a:extLst>
            </p:cNvPr>
            <p:cNvSpPr/>
            <p:nvPr/>
          </p:nvSpPr>
          <p:spPr>
            <a:xfrm>
              <a:off x="2163454" y="5167543"/>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饼形 60">
              <a:extLst>
                <a:ext uri="{FF2B5EF4-FFF2-40B4-BE49-F238E27FC236}">
                  <a16:creationId xmlns:a16="http://schemas.microsoft.com/office/drawing/2014/main" id="{FBC59B3B-82DB-5286-45DB-F1C39EC61843}"/>
                </a:ext>
              </a:extLst>
            </p:cNvPr>
            <p:cNvSpPr/>
            <p:nvPr/>
          </p:nvSpPr>
          <p:spPr>
            <a:xfrm>
              <a:off x="3147774" y="516754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5" name="圆角矩形 61">
              <a:extLst>
                <a:ext uri="{FF2B5EF4-FFF2-40B4-BE49-F238E27FC236}">
                  <a16:creationId xmlns:a16="http://schemas.microsoft.com/office/drawing/2014/main" id="{BA7F2CD5-08BA-B797-0107-45FAA48F83DB}"/>
                </a:ext>
              </a:extLst>
            </p:cNvPr>
            <p:cNvSpPr/>
            <p:nvPr/>
          </p:nvSpPr>
          <p:spPr>
            <a:xfrm>
              <a:off x="2799614" y="516753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6" name="饼形 62">
              <a:extLst>
                <a:ext uri="{FF2B5EF4-FFF2-40B4-BE49-F238E27FC236}">
                  <a16:creationId xmlns:a16="http://schemas.microsoft.com/office/drawing/2014/main" id="{5C773E63-B442-2E64-B397-D1D00C6E1CC9}"/>
                </a:ext>
              </a:extLst>
            </p:cNvPr>
            <p:cNvSpPr/>
            <p:nvPr/>
          </p:nvSpPr>
          <p:spPr>
            <a:xfrm rot="10992431">
              <a:off x="2655614" y="5167543"/>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7" name="饼形 520">
              <a:extLst>
                <a:ext uri="{FF2B5EF4-FFF2-40B4-BE49-F238E27FC236}">
                  <a16:creationId xmlns:a16="http://schemas.microsoft.com/office/drawing/2014/main" id="{F27BD196-C305-EB66-3AFC-DB038263EBCA}"/>
                </a:ext>
              </a:extLst>
            </p:cNvPr>
            <p:cNvSpPr/>
            <p:nvPr/>
          </p:nvSpPr>
          <p:spPr>
            <a:xfrm rot="10800000">
              <a:off x="5112215" y="517030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圆角矩形 521">
              <a:extLst>
                <a:ext uri="{FF2B5EF4-FFF2-40B4-BE49-F238E27FC236}">
                  <a16:creationId xmlns:a16="http://schemas.microsoft.com/office/drawing/2014/main" id="{A0095D76-B17A-656E-27FA-C743CBDB023E}"/>
                </a:ext>
              </a:extLst>
            </p:cNvPr>
            <p:cNvSpPr/>
            <p:nvPr/>
          </p:nvSpPr>
          <p:spPr>
            <a:xfrm>
              <a:off x="4764055" y="517029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9" name="饼形 522">
              <a:extLst>
                <a:ext uri="{FF2B5EF4-FFF2-40B4-BE49-F238E27FC236}">
                  <a16:creationId xmlns:a16="http://schemas.microsoft.com/office/drawing/2014/main" id="{742AE753-88ED-3122-7A27-49AF05DC01D0}"/>
                </a:ext>
              </a:extLst>
            </p:cNvPr>
            <p:cNvSpPr/>
            <p:nvPr/>
          </p:nvSpPr>
          <p:spPr>
            <a:xfrm>
              <a:off x="4620055" y="5170302"/>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饼形 523">
              <a:extLst>
                <a:ext uri="{FF2B5EF4-FFF2-40B4-BE49-F238E27FC236}">
                  <a16:creationId xmlns:a16="http://schemas.microsoft.com/office/drawing/2014/main" id="{7213756F-C121-E75E-17F7-C957D97AFB23}"/>
                </a:ext>
              </a:extLst>
            </p:cNvPr>
            <p:cNvSpPr/>
            <p:nvPr/>
          </p:nvSpPr>
          <p:spPr>
            <a:xfrm>
              <a:off x="5603814" y="5172314"/>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1" name="圆角矩形 524">
              <a:extLst>
                <a:ext uri="{FF2B5EF4-FFF2-40B4-BE49-F238E27FC236}">
                  <a16:creationId xmlns:a16="http://schemas.microsoft.com/office/drawing/2014/main" id="{7B48002F-FEBC-CE75-E579-81E38A458BA5}"/>
                </a:ext>
              </a:extLst>
            </p:cNvPr>
            <p:cNvSpPr/>
            <p:nvPr/>
          </p:nvSpPr>
          <p:spPr>
            <a:xfrm>
              <a:off x="5255654" y="517230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2" name="饼形 525">
              <a:extLst>
                <a:ext uri="{FF2B5EF4-FFF2-40B4-BE49-F238E27FC236}">
                  <a16:creationId xmlns:a16="http://schemas.microsoft.com/office/drawing/2014/main" id="{190DF089-4792-4409-0503-F500EF2F4110}"/>
                </a:ext>
              </a:extLst>
            </p:cNvPr>
            <p:cNvSpPr/>
            <p:nvPr/>
          </p:nvSpPr>
          <p:spPr>
            <a:xfrm rot="10800000">
              <a:off x="5111654" y="5172314"/>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3" name="饼形 526">
              <a:extLst>
                <a:ext uri="{FF2B5EF4-FFF2-40B4-BE49-F238E27FC236}">
                  <a16:creationId xmlns:a16="http://schemas.microsoft.com/office/drawing/2014/main" id="{93643B18-EF18-5AF4-0909-ACCE48523B03}"/>
                </a:ext>
              </a:extLst>
            </p:cNvPr>
            <p:cNvSpPr/>
            <p:nvPr/>
          </p:nvSpPr>
          <p:spPr>
            <a:xfrm rot="10800000">
              <a:off x="2128038" y="4673308"/>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4" name="圆角矩形 527">
              <a:extLst>
                <a:ext uri="{FF2B5EF4-FFF2-40B4-BE49-F238E27FC236}">
                  <a16:creationId xmlns:a16="http://schemas.microsoft.com/office/drawing/2014/main" id="{8B400C5E-B019-F121-9CB3-080D6B743192}"/>
                </a:ext>
              </a:extLst>
            </p:cNvPr>
            <p:cNvSpPr/>
            <p:nvPr/>
          </p:nvSpPr>
          <p:spPr>
            <a:xfrm>
              <a:off x="1779878" y="467330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5" name="饼形 528">
              <a:extLst>
                <a:ext uri="{FF2B5EF4-FFF2-40B4-BE49-F238E27FC236}">
                  <a16:creationId xmlns:a16="http://schemas.microsoft.com/office/drawing/2014/main" id="{7C440EF7-D166-552F-D6E3-B211DA3AF01A}"/>
                </a:ext>
              </a:extLst>
            </p:cNvPr>
            <p:cNvSpPr/>
            <p:nvPr/>
          </p:nvSpPr>
          <p:spPr>
            <a:xfrm>
              <a:off x="2620198" y="4673308"/>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6" name="圆角矩形 529">
              <a:extLst>
                <a:ext uri="{FF2B5EF4-FFF2-40B4-BE49-F238E27FC236}">
                  <a16:creationId xmlns:a16="http://schemas.microsoft.com/office/drawing/2014/main" id="{4BB16B1C-FE83-1292-97D6-3031F944DB89}"/>
                </a:ext>
              </a:extLst>
            </p:cNvPr>
            <p:cNvSpPr/>
            <p:nvPr/>
          </p:nvSpPr>
          <p:spPr>
            <a:xfrm>
              <a:off x="2272038" y="467330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饼形 530">
              <a:extLst>
                <a:ext uri="{FF2B5EF4-FFF2-40B4-BE49-F238E27FC236}">
                  <a16:creationId xmlns:a16="http://schemas.microsoft.com/office/drawing/2014/main" id="{F20FF5CE-3D1E-173A-19E9-99063105E1BB}"/>
                </a:ext>
              </a:extLst>
            </p:cNvPr>
            <p:cNvSpPr/>
            <p:nvPr/>
          </p:nvSpPr>
          <p:spPr>
            <a:xfrm rot="10800000">
              <a:off x="2128038" y="4673308"/>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饼形 531">
              <a:extLst>
                <a:ext uri="{FF2B5EF4-FFF2-40B4-BE49-F238E27FC236}">
                  <a16:creationId xmlns:a16="http://schemas.microsoft.com/office/drawing/2014/main" id="{54F70F2A-A3ED-4521-9DFC-6D3F94BE142D}"/>
                </a:ext>
              </a:extLst>
            </p:cNvPr>
            <p:cNvSpPr/>
            <p:nvPr/>
          </p:nvSpPr>
          <p:spPr>
            <a:xfrm>
              <a:off x="3110033" y="4675628"/>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9" name="圆角矩形 532">
              <a:extLst>
                <a:ext uri="{FF2B5EF4-FFF2-40B4-BE49-F238E27FC236}">
                  <a16:creationId xmlns:a16="http://schemas.microsoft.com/office/drawing/2014/main" id="{EC05D861-522C-C616-7EA8-C5CA876814E9}"/>
                </a:ext>
              </a:extLst>
            </p:cNvPr>
            <p:cNvSpPr/>
            <p:nvPr/>
          </p:nvSpPr>
          <p:spPr>
            <a:xfrm>
              <a:off x="2761873" y="467562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 name="饼形 533">
              <a:extLst>
                <a:ext uri="{FF2B5EF4-FFF2-40B4-BE49-F238E27FC236}">
                  <a16:creationId xmlns:a16="http://schemas.microsoft.com/office/drawing/2014/main" id="{CD443107-8FA9-F83F-456E-A070EEDB1DB3}"/>
                </a:ext>
              </a:extLst>
            </p:cNvPr>
            <p:cNvSpPr/>
            <p:nvPr/>
          </p:nvSpPr>
          <p:spPr>
            <a:xfrm>
              <a:off x="2617873" y="4675628"/>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 name="加号 80">
              <a:extLst>
                <a:ext uri="{FF2B5EF4-FFF2-40B4-BE49-F238E27FC236}">
                  <a16:creationId xmlns:a16="http://schemas.microsoft.com/office/drawing/2014/main" id="{5F6A9031-9666-BA6A-B9A2-7084D5902A3C}"/>
                </a:ext>
              </a:extLst>
            </p:cNvPr>
            <p:cNvSpPr>
              <a:spLocks/>
            </p:cNvSpPr>
            <p:nvPr/>
          </p:nvSpPr>
          <p:spPr>
            <a:xfrm>
              <a:off x="1400369" y="4595790"/>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2" name="矩形 81">
              <a:extLst>
                <a:ext uri="{FF2B5EF4-FFF2-40B4-BE49-F238E27FC236}">
                  <a16:creationId xmlns:a16="http://schemas.microsoft.com/office/drawing/2014/main" id="{0591D15C-57D1-E305-F590-9AE477E1929A}"/>
                </a:ext>
              </a:extLst>
            </p:cNvPr>
            <p:cNvSpPr/>
            <p:nvPr/>
          </p:nvSpPr>
          <p:spPr>
            <a:xfrm>
              <a:off x="876710" y="4791261"/>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3" name="圆角矩形 536">
              <a:extLst>
                <a:ext uri="{FF2B5EF4-FFF2-40B4-BE49-F238E27FC236}">
                  <a16:creationId xmlns:a16="http://schemas.microsoft.com/office/drawing/2014/main" id="{F7E0AD08-AFE9-C013-073D-851DAA978837}"/>
                </a:ext>
              </a:extLst>
            </p:cNvPr>
            <p:cNvSpPr/>
            <p:nvPr/>
          </p:nvSpPr>
          <p:spPr>
            <a:xfrm>
              <a:off x="927197" y="466918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4" name="饼形 537">
              <a:extLst>
                <a:ext uri="{FF2B5EF4-FFF2-40B4-BE49-F238E27FC236}">
                  <a16:creationId xmlns:a16="http://schemas.microsoft.com/office/drawing/2014/main" id="{6F1F8DA6-AD5A-2ED6-E427-7D407FB5F807}"/>
                </a:ext>
              </a:extLst>
            </p:cNvPr>
            <p:cNvSpPr/>
            <p:nvPr/>
          </p:nvSpPr>
          <p:spPr>
            <a:xfrm>
              <a:off x="783197" y="4669197"/>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5" name="右箭头 538">
              <a:extLst>
                <a:ext uri="{FF2B5EF4-FFF2-40B4-BE49-F238E27FC236}">
                  <a16:creationId xmlns:a16="http://schemas.microsoft.com/office/drawing/2014/main" id="{C385E19C-706D-60A3-56CA-32DF2C2B3D33}"/>
                </a:ext>
              </a:extLst>
            </p:cNvPr>
            <p:cNvSpPr>
              <a:spLocks/>
            </p:cNvSpPr>
            <p:nvPr/>
          </p:nvSpPr>
          <p:spPr>
            <a:xfrm>
              <a:off x="3305924" y="4705383"/>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6" name="矩形 85">
              <a:extLst>
                <a:ext uri="{FF2B5EF4-FFF2-40B4-BE49-F238E27FC236}">
                  <a16:creationId xmlns:a16="http://schemas.microsoft.com/office/drawing/2014/main" id="{82121049-2F27-BAAD-0AD8-A16A30C28E0B}"/>
                </a:ext>
              </a:extLst>
            </p:cNvPr>
            <p:cNvSpPr/>
            <p:nvPr/>
          </p:nvSpPr>
          <p:spPr>
            <a:xfrm>
              <a:off x="4470718" y="4774883"/>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 name="饼形 540">
              <a:extLst>
                <a:ext uri="{FF2B5EF4-FFF2-40B4-BE49-F238E27FC236}">
                  <a16:creationId xmlns:a16="http://schemas.microsoft.com/office/drawing/2014/main" id="{69B17030-CE05-C94A-FC03-C13D82DEE02C}"/>
                </a:ext>
              </a:extLst>
            </p:cNvPr>
            <p:cNvSpPr/>
            <p:nvPr/>
          </p:nvSpPr>
          <p:spPr>
            <a:xfrm rot="10800000">
              <a:off x="4097632" y="467413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8" name="圆角矩形 541">
              <a:extLst>
                <a:ext uri="{FF2B5EF4-FFF2-40B4-BE49-F238E27FC236}">
                  <a16:creationId xmlns:a16="http://schemas.microsoft.com/office/drawing/2014/main" id="{BC847BC9-F31F-8F8A-5B21-9345C859E8BC}"/>
                </a:ext>
              </a:extLst>
            </p:cNvPr>
            <p:cNvSpPr/>
            <p:nvPr/>
          </p:nvSpPr>
          <p:spPr>
            <a:xfrm>
              <a:off x="3749472" y="467412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9" name="饼形 542">
              <a:extLst>
                <a:ext uri="{FF2B5EF4-FFF2-40B4-BE49-F238E27FC236}">
                  <a16:creationId xmlns:a16="http://schemas.microsoft.com/office/drawing/2014/main" id="{82BF5CCD-D9C6-48DC-88E8-6722AD291417}"/>
                </a:ext>
              </a:extLst>
            </p:cNvPr>
            <p:cNvSpPr/>
            <p:nvPr/>
          </p:nvSpPr>
          <p:spPr>
            <a:xfrm>
              <a:off x="3605472" y="4674132"/>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0" name="饼形 543">
              <a:extLst>
                <a:ext uri="{FF2B5EF4-FFF2-40B4-BE49-F238E27FC236}">
                  <a16:creationId xmlns:a16="http://schemas.microsoft.com/office/drawing/2014/main" id="{2567CF68-AEE4-7F1A-B5C9-FC126C89674A}"/>
                </a:ext>
              </a:extLst>
            </p:cNvPr>
            <p:cNvSpPr/>
            <p:nvPr/>
          </p:nvSpPr>
          <p:spPr>
            <a:xfrm>
              <a:off x="4589792" y="467413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1" name="圆角矩形 544">
              <a:extLst>
                <a:ext uri="{FF2B5EF4-FFF2-40B4-BE49-F238E27FC236}">
                  <a16:creationId xmlns:a16="http://schemas.microsoft.com/office/drawing/2014/main" id="{F52E1FF8-7AEF-8DBC-C1B3-53D4A4F813D6}"/>
                </a:ext>
              </a:extLst>
            </p:cNvPr>
            <p:cNvSpPr/>
            <p:nvPr/>
          </p:nvSpPr>
          <p:spPr>
            <a:xfrm>
              <a:off x="4241632" y="467412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2" name="饼形 545">
              <a:extLst>
                <a:ext uri="{FF2B5EF4-FFF2-40B4-BE49-F238E27FC236}">
                  <a16:creationId xmlns:a16="http://schemas.microsoft.com/office/drawing/2014/main" id="{B160A203-024B-77DE-EE41-CD41D8EA9BFD}"/>
                </a:ext>
              </a:extLst>
            </p:cNvPr>
            <p:cNvSpPr/>
            <p:nvPr/>
          </p:nvSpPr>
          <p:spPr>
            <a:xfrm rot="10800000">
              <a:off x="4097632" y="4674132"/>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3" name="饼形 546">
              <a:extLst>
                <a:ext uri="{FF2B5EF4-FFF2-40B4-BE49-F238E27FC236}">
                  <a16:creationId xmlns:a16="http://schemas.microsoft.com/office/drawing/2014/main" id="{C24DC182-1472-CE31-61BE-78B4B9F7CCE7}"/>
                </a:ext>
              </a:extLst>
            </p:cNvPr>
            <p:cNvSpPr/>
            <p:nvPr/>
          </p:nvSpPr>
          <p:spPr>
            <a:xfrm rot="10800000">
              <a:off x="5081391" y="4675302"/>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4" name="圆角矩形 547">
              <a:extLst>
                <a:ext uri="{FF2B5EF4-FFF2-40B4-BE49-F238E27FC236}">
                  <a16:creationId xmlns:a16="http://schemas.microsoft.com/office/drawing/2014/main" id="{597ED626-C978-A493-296F-1C515F7B5FFF}"/>
                </a:ext>
              </a:extLst>
            </p:cNvPr>
            <p:cNvSpPr/>
            <p:nvPr/>
          </p:nvSpPr>
          <p:spPr>
            <a:xfrm>
              <a:off x="4733231" y="4675294"/>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5" name="饼形 548">
              <a:extLst>
                <a:ext uri="{FF2B5EF4-FFF2-40B4-BE49-F238E27FC236}">
                  <a16:creationId xmlns:a16="http://schemas.microsoft.com/office/drawing/2014/main" id="{2DB6C1FA-41AC-4E94-8909-3D8EA19B6C9A}"/>
                </a:ext>
              </a:extLst>
            </p:cNvPr>
            <p:cNvSpPr/>
            <p:nvPr/>
          </p:nvSpPr>
          <p:spPr>
            <a:xfrm>
              <a:off x="4589231" y="4675302"/>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6" name="饼形 549">
              <a:extLst>
                <a:ext uri="{FF2B5EF4-FFF2-40B4-BE49-F238E27FC236}">
                  <a16:creationId xmlns:a16="http://schemas.microsoft.com/office/drawing/2014/main" id="{AAA6192F-1603-6514-F9D9-B4A2B9831F01}"/>
                </a:ext>
              </a:extLst>
            </p:cNvPr>
            <p:cNvSpPr/>
            <p:nvPr/>
          </p:nvSpPr>
          <p:spPr>
            <a:xfrm>
              <a:off x="5572990" y="4677314"/>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7" name="圆角矩形 550">
              <a:extLst>
                <a:ext uri="{FF2B5EF4-FFF2-40B4-BE49-F238E27FC236}">
                  <a16:creationId xmlns:a16="http://schemas.microsoft.com/office/drawing/2014/main" id="{8418CF48-3568-0E17-FEF9-DDB7C6AF8793}"/>
                </a:ext>
              </a:extLst>
            </p:cNvPr>
            <p:cNvSpPr/>
            <p:nvPr/>
          </p:nvSpPr>
          <p:spPr>
            <a:xfrm>
              <a:off x="5224830" y="467730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8" name="饼形 551">
              <a:extLst>
                <a:ext uri="{FF2B5EF4-FFF2-40B4-BE49-F238E27FC236}">
                  <a16:creationId xmlns:a16="http://schemas.microsoft.com/office/drawing/2014/main" id="{D64E6497-CF54-69D8-B5DA-6CED7AB2272C}"/>
                </a:ext>
              </a:extLst>
            </p:cNvPr>
            <p:cNvSpPr/>
            <p:nvPr/>
          </p:nvSpPr>
          <p:spPr>
            <a:xfrm rot="10800000">
              <a:off x="5080830" y="4677314"/>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 name="右箭头 552">
              <a:extLst>
                <a:ext uri="{FF2B5EF4-FFF2-40B4-BE49-F238E27FC236}">
                  <a16:creationId xmlns:a16="http://schemas.microsoft.com/office/drawing/2014/main" id="{1F582C7B-D248-5299-5DD6-4A167252A260}"/>
                </a:ext>
              </a:extLst>
            </p:cNvPr>
            <p:cNvSpPr>
              <a:spLocks/>
            </p:cNvSpPr>
            <p:nvPr/>
          </p:nvSpPr>
          <p:spPr>
            <a:xfrm>
              <a:off x="3591263" y="5893697"/>
              <a:ext cx="526665" cy="84107"/>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加号 99">
              <a:extLst>
                <a:ext uri="{FF2B5EF4-FFF2-40B4-BE49-F238E27FC236}">
                  <a16:creationId xmlns:a16="http://schemas.microsoft.com/office/drawing/2014/main" id="{42C6A97B-163B-BA85-DCA8-77E9015B273A}"/>
                </a:ext>
              </a:extLst>
            </p:cNvPr>
            <p:cNvSpPr>
              <a:spLocks/>
            </p:cNvSpPr>
            <p:nvPr/>
          </p:nvSpPr>
          <p:spPr>
            <a:xfrm>
              <a:off x="2032783" y="5791750"/>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 name="矩形 100">
              <a:extLst>
                <a:ext uri="{FF2B5EF4-FFF2-40B4-BE49-F238E27FC236}">
                  <a16:creationId xmlns:a16="http://schemas.microsoft.com/office/drawing/2014/main" id="{B0175BE5-B37B-D75F-1A3F-01F002B5B511}"/>
                </a:ext>
              </a:extLst>
            </p:cNvPr>
            <p:cNvSpPr/>
            <p:nvPr/>
          </p:nvSpPr>
          <p:spPr>
            <a:xfrm>
              <a:off x="4532285" y="6069567"/>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2" name="矩形 101">
              <a:extLst>
                <a:ext uri="{FF2B5EF4-FFF2-40B4-BE49-F238E27FC236}">
                  <a16:creationId xmlns:a16="http://schemas.microsoft.com/office/drawing/2014/main" id="{6D84264E-0A08-5554-A1E8-2C12C9586845}"/>
                </a:ext>
              </a:extLst>
            </p:cNvPr>
            <p:cNvSpPr/>
            <p:nvPr/>
          </p:nvSpPr>
          <p:spPr>
            <a:xfrm>
              <a:off x="2712766" y="6069567"/>
              <a:ext cx="4331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3" name="矩形 102">
              <a:extLst>
                <a:ext uri="{FF2B5EF4-FFF2-40B4-BE49-F238E27FC236}">
                  <a16:creationId xmlns:a16="http://schemas.microsoft.com/office/drawing/2014/main" id="{5D401D4E-3F8E-F838-AD4D-440A8DB1A27D}"/>
                </a:ext>
              </a:extLst>
            </p:cNvPr>
            <p:cNvSpPr/>
            <p:nvPr/>
          </p:nvSpPr>
          <p:spPr>
            <a:xfrm>
              <a:off x="3131833" y="5884901"/>
              <a:ext cx="356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j-1</a:t>
              </a:r>
              <a:endParaRPr kumimoji="0" lang="zh-CN" altLang="en-US"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 name="矩形 103">
              <a:extLst>
                <a:ext uri="{FF2B5EF4-FFF2-40B4-BE49-F238E27FC236}">
                  <a16:creationId xmlns:a16="http://schemas.microsoft.com/office/drawing/2014/main" id="{460A854C-21E6-BCAE-C1A1-824D5BB2B973}"/>
                </a:ext>
              </a:extLst>
            </p:cNvPr>
            <p:cNvSpPr/>
            <p:nvPr/>
          </p:nvSpPr>
          <p:spPr>
            <a:xfrm>
              <a:off x="1280848" y="6071418"/>
              <a:ext cx="58050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5" name="组合 104">
              <a:extLst>
                <a:ext uri="{FF2B5EF4-FFF2-40B4-BE49-F238E27FC236}">
                  <a16:creationId xmlns:a16="http://schemas.microsoft.com/office/drawing/2014/main" id="{0C6BC1AB-0FFD-8381-7211-F673E24CCA1A}"/>
                </a:ext>
              </a:extLst>
            </p:cNvPr>
            <p:cNvGrpSpPr/>
            <p:nvPr/>
          </p:nvGrpSpPr>
          <p:grpSpPr>
            <a:xfrm>
              <a:off x="860208" y="5847464"/>
              <a:ext cx="1128320" cy="144016"/>
              <a:chOff x="473461" y="5895963"/>
              <a:chExt cx="1128320" cy="144016"/>
            </a:xfrm>
          </p:grpSpPr>
          <p:grpSp>
            <p:nvGrpSpPr>
              <p:cNvPr id="106" name="组合 105">
                <a:extLst>
                  <a:ext uri="{FF2B5EF4-FFF2-40B4-BE49-F238E27FC236}">
                    <a16:creationId xmlns:a16="http://schemas.microsoft.com/office/drawing/2014/main" id="{BE2F1E0F-5197-7437-899B-4F1C40E4E94A}"/>
                  </a:ext>
                </a:extLst>
              </p:cNvPr>
              <p:cNvGrpSpPr/>
              <p:nvPr/>
            </p:nvGrpSpPr>
            <p:grpSpPr>
              <a:xfrm>
                <a:off x="473461" y="5895963"/>
                <a:ext cx="636160" cy="144016"/>
                <a:chOff x="6236410" y="1884486"/>
                <a:chExt cx="636160" cy="144016"/>
              </a:xfrm>
            </p:grpSpPr>
            <p:sp>
              <p:nvSpPr>
                <p:cNvPr id="111" name="饼形 564">
                  <a:extLst>
                    <a:ext uri="{FF2B5EF4-FFF2-40B4-BE49-F238E27FC236}">
                      <a16:creationId xmlns:a16="http://schemas.microsoft.com/office/drawing/2014/main" id="{EE716078-39BA-2231-69DD-9E3455358B9B}"/>
                    </a:ext>
                  </a:extLst>
                </p:cNvPr>
                <p:cNvSpPr/>
                <p:nvPr/>
              </p:nvSpPr>
              <p:spPr>
                <a:xfrm rot="10800000">
                  <a:off x="6728570" y="1884494"/>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2" name="圆角矩形 565">
                  <a:extLst>
                    <a:ext uri="{FF2B5EF4-FFF2-40B4-BE49-F238E27FC236}">
                      <a16:creationId xmlns:a16="http://schemas.microsoft.com/office/drawing/2014/main" id="{7E121148-0107-6AA7-E644-77A3373257C0}"/>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3" name="饼形 566">
                  <a:extLst>
                    <a:ext uri="{FF2B5EF4-FFF2-40B4-BE49-F238E27FC236}">
                      <a16:creationId xmlns:a16="http://schemas.microsoft.com/office/drawing/2014/main" id="{3161F500-B553-F5C2-FD88-A53C30A67244}"/>
                    </a:ext>
                  </a:extLst>
                </p:cNvPr>
                <p:cNvSpPr/>
                <p:nvPr/>
              </p:nvSpPr>
              <p:spPr>
                <a:xfrm>
                  <a:off x="6236410" y="1884494"/>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A64749E-2BC2-6CCB-36A0-DAA64B3818EC}"/>
                  </a:ext>
                </a:extLst>
              </p:cNvPr>
              <p:cNvGrpSpPr/>
              <p:nvPr/>
            </p:nvGrpSpPr>
            <p:grpSpPr>
              <a:xfrm>
                <a:off x="965621" y="5895963"/>
                <a:ext cx="636160" cy="144016"/>
                <a:chOff x="6236410" y="1884486"/>
                <a:chExt cx="636160" cy="144016"/>
              </a:xfrm>
            </p:grpSpPr>
            <p:sp>
              <p:nvSpPr>
                <p:cNvPr id="108" name="饼形 561">
                  <a:extLst>
                    <a:ext uri="{FF2B5EF4-FFF2-40B4-BE49-F238E27FC236}">
                      <a16:creationId xmlns:a16="http://schemas.microsoft.com/office/drawing/2014/main" id="{82CD098B-7065-B682-C3F7-BF934136944F}"/>
                    </a:ext>
                  </a:extLst>
                </p:cNvPr>
                <p:cNvSpPr/>
                <p:nvPr/>
              </p:nvSpPr>
              <p:spPr>
                <a:xfrm>
                  <a:off x="6728570" y="1884494"/>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9" name="圆角矩形 562">
                  <a:extLst>
                    <a:ext uri="{FF2B5EF4-FFF2-40B4-BE49-F238E27FC236}">
                      <a16:creationId xmlns:a16="http://schemas.microsoft.com/office/drawing/2014/main" id="{1A558B64-0DFA-21ED-66F1-42B0B8DA2727}"/>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0" name="饼形 563">
                  <a:extLst>
                    <a:ext uri="{FF2B5EF4-FFF2-40B4-BE49-F238E27FC236}">
                      <a16:creationId xmlns:a16="http://schemas.microsoft.com/office/drawing/2014/main" id="{634B47C8-F3B2-D69B-FD4F-F8FB16319C10}"/>
                    </a:ext>
                  </a:extLst>
                </p:cNvPr>
                <p:cNvSpPr/>
                <p:nvPr/>
              </p:nvSpPr>
              <p:spPr>
                <a:xfrm rot="10800000">
                  <a:off x="6236410" y="1884494"/>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14" name="矩形 113">
              <a:extLst>
                <a:ext uri="{FF2B5EF4-FFF2-40B4-BE49-F238E27FC236}">
                  <a16:creationId xmlns:a16="http://schemas.microsoft.com/office/drawing/2014/main" id="{5A29FE3D-5752-43D1-0381-2440B1939A17}"/>
                </a:ext>
              </a:extLst>
            </p:cNvPr>
            <p:cNvSpPr/>
            <p:nvPr/>
          </p:nvSpPr>
          <p:spPr>
            <a:xfrm>
              <a:off x="1645833" y="5886752"/>
              <a:ext cx="356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i-1</a:t>
              </a:r>
              <a:endParaRPr kumimoji="0" lang="zh-CN" altLang="en-US"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5" name="矩形 114">
              <a:extLst>
                <a:ext uri="{FF2B5EF4-FFF2-40B4-BE49-F238E27FC236}">
                  <a16:creationId xmlns:a16="http://schemas.microsoft.com/office/drawing/2014/main" id="{DF0B80C2-BA4F-62B6-CAAC-B47CDF94A493}"/>
                </a:ext>
              </a:extLst>
            </p:cNvPr>
            <p:cNvSpPr/>
            <p:nvPr/>
          </p:nvSpPr>
          <p:spPr>
            <a:xfrm>
              <a:off x="4897615" y="5919399"/>
              <a:ext cx="48763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i+j-1</a:t>
              </a:r>
              <a:endParaRPr kumimoji="0" lang="zh-CN" altLang="en-US" sz="1800" b="1" i="1" u="none" strike="noStrike" kern="120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6" name="饼形 569">
              <a:extLst>
                <a:ext uri="{FF2B5EF4-FFF2-40B4-BE49-F238E27FC236}">
                  <a16:creationId xmlns:a16="http://schemas.microsoft.com/office/drawing/2014/main" id="{310E09E1-B54B-C3E8-D9EF-C642E1844CD4}"/>
                </a:ext>
              </a:extLst>
            </p:cNvPr>
            <p:cNvSpPr/>
            <p:nvPr/>
          </p:nvSpPr>
          <p:spPr>
            <a:xfrm flipH="1">
              <a:off x="773665" y="4113368"/>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7" name="饼形 570">
              <a:extLst>
                <a:ext uri="{FF2B5EF4-FFF2-40B4-BE49-F238E27FC236}">
                  <a16:creationId xmlns:a16="http://schemas.microsoft.com/office/drawing/2014/main" id="{02492948-4226-8D43-9EDC-51219A636B5F}"/>
                </a:ext>
              </a:extLst>
            </p:cNvPr>
            <p:cNvSpPr/>
            <p:nvPr/>
          </p:nvSpPr>
          <p:spPr>
            <a:xfrm flipH="1">
              <a:off x="3112739" y="4118191"/>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8" name="饼形 571">
              <a:extLst>
                <a:ext uri="{FF2B5EF4-FFF2-40B4-BE49-F238E27FC236}">
                  <a16:creationId xmlns:a16="http://schemas.microsoft.com/office/drawing/2014/main" id="{C010E3E0-F66D-EF9F-60AF-ABCDE896AC82}"/>
                </a:ext>
              </a:extLst>
            </p:cNvPr>
            <p:cNvSpPr/>
            <p:nvPr/>
          </p:nvSpPr>
          <p:spPr>
            <a:xfrm flipH="1">
              <a:off x="1640651" y="4675302"/>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9" name="饼形 572">
              <a:extLst>
                <a:ext uri="{FF2B5EF4-FFF2-40B4-BE49-F238E27FC236}">
                  <a16:creationId xmlns:a16="http://schemas.microsoft.com/office/drawing/2014/main" id="{109AC11E-066D-8714-1BAF-DC0C27D275FF}"/>
                </a:ext>
              </a:extLst>
            </p:cNvPr>
            <p:cNvSpPr/>
            <p:nvPr/>
          </p:nvSpPr>
          <p:spPr>
            <a:xfrm flipH="1">
              <a:off x="1275357" y="4673300"/>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0" name="文本框 119">
              <a:extLst>
                <a:ext uri="{FF2B5EF4-FFF2-40B4-BE49-F238E27FC236}">
                  <a16:creationId xmlns:a16="http://schemas.microsoft.com/office/drawing/2014/main" id="{58690D7C-DC49-4C2E-2B01-BACE20E06AB6}"/>
                </a:ext>
              </a:extLst>
            </p:cNvPr>
            <p:cNvSpPr txBox="1"/>
            <p:nvPr/>
          </p:nvSpPr>
          <p:spPr>
            <a:xfrm>
              <a:off x="958101" y="5726805"/>
              <a:ext cx="9170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1"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1" name="组合 120">
              <a:extLst>
                <a:ext uri="{FF2B5EF4-FFF2-40B4-BE49-F238E27FC236}">
                  <a16:creationId xmlns:a16="http://schemas.microsoft.com/office/drawing/2014/main" id="{9E0DF0E0-C824-F0F7-C6CD-214C680CBB1B}"/>
                </a:ext>
              </a:extLst>
            </p:cNvPr>
            <p:cNvGrpSpPr/>
            <p:nvPr/>
          </p:nvGrpSpPr>
          <p:grpSpPr>
            <a:xfrm>
              <a:off x="2279151" y="5862536"/>
              <a:ext cx="1128320" cy="144016"/>
              <a:chOff x="473461" y="5895963"/>
              <a:chExt cx="1128320" cy="144016"/>
            </a:xfrm>
          </p:grpSpPr>
          <p:grpSp>
            <p:nvGrpSpPr>
              <p:cNvPr id="122" name="组合 121">
                <a:extLst>
                  <a:ext uri="{FF2B5EF4-FFF2-40B4-BE49-F238E27FC236}">
                    <a16:creationId xmlns:a16="http://schemas.microsoft.com/office/drawing/2014/main" id="{C7DB31BD-94EF-67EC-4208-883D0264C1DF}"/>
                  </a:ext>
                </a:extLst>
              </p:cNvPr>
              <p:cNvGrpSpPr/>
              <p:nvPr/>
            </p:nvGrpSpPr>
            <p:grpSpPr>
              <a:xfrm>
                <a:off x="473461" y="5895963"/>
                <a:ext cx="636160" cy="144016"/>
                <a:chOff x="6236410" y="1884486"/>
                <a:chExt cx="636160" cy="144016"/>
              </a:xfrm>
            </p:grpSpPr>
            <p:sp>
              <p:nvSpPr>
                <p:cNvPr id="127" name="饼形 132">
                  <a:extLst>
                    <a:ext uri="{FF2B5EF4-FFF2-40B4-BE49-F238E27FC236}">
                      <a16:creationId xmlns:a16="http://schemas.microsoft.com/office/drawing/2014/main" id="{B5CA2CC8-1BE1-EEFD-BB63-42D106FC0C52}"/>
                    </a:ext>
                  </a:extLst>
                </p:cNvPr>
                <p:cNvSpPr/>
                <p:nvPr/>
              </p:nvSpPr>
              <p:spPr>
                <a:xfrm rot="10800000">
                  <a:off x="6728570" y="1884494"/>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8" name="圆角矩形 133">
                  <a:extLst>
                    <a:ext uri="{FF2B5EF4-FFF2-40B4-BE49-F238E27FC236}">
                      <a16:creationId xmlns:a16="http://schemas.microsoft.com/office/drawing/2014/main" id="{974C62A3-A17E-F23C-9EFF-A60914FB5F60}"/>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9" name="饼形 134">
                  <a:extLst>
                    <a:ext uri="{FF2B5EF4-FFF2-40B4-BE49-F238E27FC236}">
                      <a16:creationId xmlns:a16="http://schemas.microsoft.com/office/drawing/2014/main" id="{02607805-05D6-AB28-4E63-B7013BACA020}"/>
                    </a:ext>
                  </a:extLst>
                </p:cNvPr>
                <p:cNvSpPr/>
                <p:nvPr/>
              </p:nvSpPr>
              <p:spPr>
                <a:xfrm>
                  <a:off x="6236410" y="1884494"/>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3" name="组合 122">
                <a:extLst>
                  <a:ext uri="{FF2B5EF4-FFF2-40B4-BE49-F238E27FC236}">
                    <a16:creationId xmlns:a16="http://schemas.microsoft.com/office/drawing/2014/main" id="{873D1606-4E32-6531-BECF-C5FB7F5E981E}"/>
                  </a:ext>
                </a:extLst>
              </p:cNvPr>
              <p:cNvGrpSpPr/>
              <p:nvPr/>
            </p:nvGrpSpPr>
            <p:grpSpPr>
              <a:xfrm>
                <a:off x="965621" y="5895963"/>
                <a:ext cx="636160" cy="144016"/>
                <a:chOff x="6236410" y="1884486"/>
                <a:chExt cx="636160" cy="144016"/>
              </a:xfrm>
            </p:grpSpPr>
            <p:sp>
              <p:nvSpPr>
                <p:cNvPr id="124" name="饼形 129">
                  <a:extLst>
                    <a:ext uri="{FF2B5EF4-FFF2-40B4-BE49-F238E27FC236}">
                      <a16:creationId xmlns:a16="http://schemas.microsoft.com/office/drawing/2014/main" id="{5426700B-F602-0A62-DC29-B8337BE3E552}"/>
                    </a:ext>
                  </a:extLst>
                </p:cNvPr>
                <p:cNvSpPr/>
                <p:nvPr/>
              </p:nvSpPr>
              <p:spPr>
                <a:xfrm>
                  <a:off x="6728570" y="1884494"/>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 name="圆角矩形 130">
                  <a:extLst>
                    <a:ext uri="{FF2B5EF4-FFF2-40B4-BE49-F238E27FC236}">
                      <a16:creationId xmlns:a16="http://schemas.microsoft.com/office/drawing/2014/main" id="{FE7164C6-7246-E7A5-9FCB-8DAB0C2CD40D}"/>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6" name="饼形 131">
                  <a:extLst>
                    <a:ext uri="{FF2B5EF4-FFF2-40B4-BE49-F238E27FC236}">
                      <a16:creationId xmlns:a16="http://schemas.microsoft.com/office/drawing/2014/main" id="{5ABDA33C-10E8-6E4F-6B54-B8638FA5732A}"/>
                    </a:ext>
                  </a:extLst>
                </p:cNvPr>
                <p:cNvSpPr/>
                <p:nvPr/>
              </p:nvSpPr>
              <p:spPr>
                <a:xfrm rot="10800000">
                  <a:off x="6236410" y="1884494"/>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30" name="文本框 129">
              <a:extLst>
                <a:ext uri="{FF2B5EF4-FFF2-40B4-BE49-F238E27FC236}">
                  <a16:creationId xmlns:a16="http://schemas.microsoft.com/office/drawing/2014/main" id="{04CDADBC-BF8A-8B11-4D17-1A51252A1787}"/>
                </a:ext>
              </a:extLst>
            </p:cNvPr>
            <p:cNvSpPr txBox="1"/>
            <p:nvPr/>
          </p:nvSpPr>
          <p:spPr>
            <a:xfrm>
              <a:off x="2364234" y="5734733"/>
              <a:ext cx="924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1" i="1"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1" name="组合 130">
              <a:extLst>
                <a:ext uri="{FF2B5EF4-FFF2-40B4-BE49-F238E27FC236}">
                  <a16:creationId xmlns:a16="http://schemas.microsoft.com/office/drawing/2014/main" id="{07F642B6-0F84-B341-D4DA-098534EAB6FF}"/>
                </a:ext>
              </a:extLst>
            </p:cNvPr>
            <p:cNvGrpSpPr/>
            <p:nvPr/>
          </p:nvGrpSpPr>
          <p:grpSpPr>
            <a:xfrm>
              <a:off x="4122092" y="5862231"/>
              <a:ext cx="1128320" cy="144016"/>
              <a:chOff x="473461" y="5895963"/>
              <a:chExt cx="1128320" cy="144016"/>
            </a:xfrm>
          </p:grpSpPr>
          <p:grpSp>
            <p:nvGrpSpPr>
              <p:cNvPr id="132" name="组合 131">
                <a:extLst>
                  <a:ext uri="{FF2B5EF4-FFF2-40B4-BE49-F238E27FC236}">
                    <a16:creationId xmlns:a16="http://schemas.microsoft.com/office/drawing/2014/main" id="{6B7D1358-B433-FA28-9487-63C20B868DB3}"/>
                  </a:ext>
                </a:extLst>
              </p:cNvPr>
              <p:cNvGrpSpPr/>
              <p:nvPr/>
            </p:nvGrpSpPr>
            <p:grpSpPr>
              <a:xfrm>
                <a:off x="473461" y="5895963"/>
                <a:ext cx="636160" cy="144016"/>
                <a:chOff x="6236410" y="1884486"/>
                <a:chExt cx="636160" cy="144016"/>
              </a:xfrm>
            </p:grpSpPr>
            <p:sp>
              <p:nvSpPr>
                <p:cNvPr id="137" name="饼形 142">
                  <a:extLst>
                    <a:ext uri="{FF2B5EF4-FFF2-40B4-BE49-F238E27FC236}">
                      <a16:creationId xmlns:a16="http://schemas.microsoft.com/office/drawing/2014/main" id="{D18F5282-D97A-756C-CC75-6D012D386113}"/>
                    </a:ext>
                  </a:extLst>
                </p:cNvPr>
                <p:cNvSpPr/>
                <p:nvPr/>
              </p:nvSpPr>
              <p:spPr>
                <a:xfrm rot="10800000">
                  <a:off x="6728570" y="1884494"/>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8" name="圆角矩形 143">
                  <a:extLst>
                    <a:ext uri="{FF2B5EF4-FFF2-40B4-BE49-F238E27FC236}">
                      <a16:creationId xmlns:a16="http://schemas.microsoft.com/office/drawing/2014/main" id="{6C5C8AF9-968D-F1FB-7842-35D18F7FEA49}"/>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9" name="饼形 144">
                  <a:extLst>
                    <a:ext uri="{FF2B5EF4-FFF2-40B4-BE49-F238E27FC236}">
                      <a16:creationId xmlns:a16="http://schemas.microsoft.com/office/drawing/2014/main" id="{EBCDA0F1-D9AC-9322-525D-2ABC436896D6}"/>
                    </a:ext>
                  </a:extLst>
                </p:cNvPr>
                <p:cNvSpPr/>
                <p:nvPr/>
              </p:nvSpPr>
              <p:spPr>
                <a:xfrm>
                  <a:off x="6236410" y="1884494"/>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A8E50079-6D82-9A22-2842-D1928FAD5D4F}"/>
                  </a:ext>
                </a:extLst>
              </p:cNvPr>
              <p:cNvGrpSpPr/>
              <p:nvPr/>
            </p:nvGrpSpPr>
            <p:grpSpPr>
              <a:xfrm>
                <a:off x="965621" y="5895963"/>
                <a:ext cx="636160" cy="144016"/>
                <a:chOff x="6236410" y="1884486"/>
                <a:chExt cx="636160" cy="144016"/>
              </a:xfrm>
            </p:grpSpPr>
            <p:sp>
              <p:nvSpPr>
                <p:cNvPr id="134" name="饼形 139">
                  <a:extLst>
                    <a:ext uri="{FF2B5EF4-FFF2-40B4-BE49-F238E27FC236}">
                      <a16:creationId xmlns:a16="http://schemas.microsoft.com/office/drawing/2014/main" id="{9DD83843-D8A0-1897-28E5-F4C824BEB990}"/>
                    </a:ext>
                  </a:extLst>
                </p:cNvPr>
                <p:cNvSpPr/>
                <p:nvPr/>
              </p:nvSpPr>
              <p:spPr>
                <a:xfrm>
                  <a:off x="6728570" y="1884494"/>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5" name="圆角矩形 140">
                  <a:extLst>
                    <a:ext uri="{FF2B5EF4-FFF2-40B4-BE49-F238E27FC236}">
                      <a16:creationId xmlns:a16="http://schemas.microsoft.com/office/drawing/2014/main" id="{0C68608C-BE68-29CC-40C7-CC6F146A181E}"/>
                    </a:ext>
                  </a:extLst>
                </p:cNvPr>
                <p:cNvSpPr/>
                <p:nvPr/>
              </p:nvSpPr>
              <p:spPr>
                <a:xfrm>
                  <a:off x="6380410" y="1884486"/>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6" name="饼形 141">
                  <a:extLst>
                    <a:ext uri="{FF2B5EF4-FFF2-40B4-BE49-F238E27FC236}">
                      <a16:creationId xmlns:a16="http://schemas.microsoft.com/office/drawing/2014/main" id="{C3F4014B-B7BF-BCDC-30FB-C0C58F865CE4}"/>
                    </a:ext>
                  </a:extLst>
                </p:cNvPr>
                <p:cNvSpPr/>
                <p:nvPr/>
              </p:nvSpPr>
              <p:spPr>
                <a:xfrm rot="10800000">
                  <a:off x="6236410" y="1884494"/>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40" name="文本框 139">
              <a:extLst>
                <a:ext uri="{FF2B5EF4-FFF2-40B4-BE49-F238E27FC236}">
                  <a16:creationId xmlns:a16="http://schemas.microsoft.com/office/drawing/2014/main" id="{48CEDD70-D574-0F36-50F5-89B8B5D4D531}"/>
                </a:ext>
              </a:extLst>
            </p:cNvPr>
            <p:cNvSpPr txBox="1"/>
            <p:nvPr/>
          </p:nvSpPr>
          <p:spPr>
            <a:xfrm>
              <a:off x="4194093" y="5734733"/>
              <a:ext cx="926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1" i="1"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1" name="文本框 140">
              <a:extLst>
                <a:ext uri="{FF2B5EF4-FFF2-40B4-BE49-F238E27FC236}">
                  <a16:creationId xmlns:a16="http://schemas.microsoft.com/office/drawing/2014/main" id="{3F03B817-CC21-EEA5-5354-D5E89F0E08B6}"/>
                </a:ext>
              </a:extLst>
            </p:cNvPr>
            <p:cNvSpPr txBox="1"/>
            <p:nvPr/>
          </p:nvSpPr>
          <p:spPr>
            <a:xfrm>
              <a:off x="332099" y="2506589"/>
              <a:ext cx="5591912" cy="800219"/>
            </a:xfrm>
            <a:prstGeom prst="rect">
              <a:avLst/>
            </a:prstGeom>
            <a:noFill/>
          </p:spPr>
          <p:txBody>
            <a:bodyPr wrap="square" rtlCol="0">
              <a:spAutoFit/>
            </a:bodyPr>
            <a:lstStyle/>
            <a:p>
              <a:pPr defTabSz="914400">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 </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432FF"/>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b="1" dirty="0">
                  <a:solidFill>
                    <a:srgbClr val="0432FF"/>
                  </a:solidFill>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型单体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1800" b="1" i="0" u="none" strike="noStrike" kern="1200" cap="none" spc="0" normalizeH="0" baseline="-2500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型单体</a:t>
              </a:r>
              <a:endParaRPr kumimoji="0" lang="en-US" altLang="zh-CN" sz="1800" b="1" i="0" u="none" strike="noStrike" kern="1200" cap="none" spc="0" normalizeH="0" baseline="0" noProof="0" dirty="0">
                <a:ln>
                  <a:noFill/>
                </a:ln>
                <a:solidFill>
                  <a:srgbClr val="4BACC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2" name="文本框 141">
              <a:extLst>
                <a:ext uri="{FF2B5EF4-FFF2-40B4-BE49-F238E27FC236}">
                  <a16:creationId xmlns:a16="http://schemas.microsoft.com/office/drawing/2014/main" id="{65D30CE7-BA66-E993-CDE8-E223304AEA83}"/>
                </a:ext>
              </a:extLst>
            </p:cNvPr>
            <p:cNvSpPr txBox="1"/>
            <p:nvPr/>
          </p:nvSpPr>
          <p:spPr>
            <a:xfrm>
              <a:off x="168786" y="2139848"/>
              <a:ext cx="16825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单体类型：</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2C9263D8-109A-17B0-A8CC-45E839CEF730}"/>
                </a:ext>
              </a:extLst>
            </p:cNvPr>
            <p:cNvSpPr/>
            <p:nvPr/>
          </p:nvSpPr>
          <p:spPr>
            <a:xfrm>
              <a:off x="3771007" y="4216839"/>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4" name="文本框 353">
              <a:extLst>
                <a:ext uri="{FF2B5EF4-FFF2-40B4-BE49-F238E27FC236}">
                  <a16:creationId xmlns:a16="http://schemas.microsoft.com/office/drawing/2014/main" id="{968C2E1B-7178-991A-7434-52AC1A0E1B6F}"/>
                </a:ext>
              </a:extLst>
            </p:cNvPr>
            <p:cNvSpPr txBox="1"/>
            <p:nvPr/>
          </p:nvSpPr>
          <p:spPr>
            <a:xfrm>
              <a:off x="3282653" y="2628945"/>
              <a:ext cx="23217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1" i="1"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5" name="文本框 354">
              <a:extLst>
                <a:ext uri="{FF2B5EF4-FFF2-40B4-BE49-F238E27FC236}">
                  <a16:creationId xmlns:a16="http://schemas.microsoft.com/office/drawing/2014/main" id="{C6A9633B-0D87-7ACF-5468-8A7B16C7B61A}"/>
                </a:ext>
              </a:extLst>
            </p:cNvPr>
            <p:cNvSpPr txBox="1"/>
            <p:nvPr/>
          </p:nvSpPr>
          <p:spPr>
            <a:xfrm>
              <a:off x="5420775" y="2737044"/>
              <a:ext cx="269626" cy="276999"/>
            </a:xfrm>
            <a:prstGeom prst="rect">
              <a:avLst/>
            </a:prstGeom>
            <a:noFill/>
          </p:spPr>
          <p:txBody>
            <a:bodyPr wrap="none" rtlCol="0">
              <a:spAutoFit/>
            </a:bodyPr>
            <a:lstStyle/>
            <a:p>
              <a:r>
                <a:rPr kumimoji="1" lang="en-US" altLang="zh-CN" baseline="-25000" dirty="0">
                  <a:latin typeface="Times New Roman" panose="02020603050405020304" pitchFamily="18" charset="0"/>
                  <a:ea typeface="黑体" panose="02010609060101010101" pitchFamily="49" charset="-122"/>
                  <a:cs typeface="Times New Roman" panose="02020603050405020304" pitchFamily="18" charset="0"/>
                </a:rPr>
                <a:t>n</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0" name="文本框 149">
              <a:extLst>
                <a:ext uri="{FF2B5EF4-FFF2-40B4-BE49-F238E27FC236}">
                  <a16:creationId xmlns:a16="http://schemas.microsoft.com/office/drawing/2014/main" id="{BEE298AF-341D-4B49-2A64-95DD0D6A45FA}"/>
                </a:ext>
              </a:extLst>
            </p:cNvPr>
            <p:cNvSpPr txBox="1"/>
            <p:nvPr/>
          </p:nvSpPr>
          <p:spPr>
            <a:xfrm>
              <a:off x="2192215" y="2153119"/>
              <a:ext cx="22121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4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2400" b="1" i="0" u="none" strike="noStrike" kern="1200" cap="none" spc="0" normalizeH="0" baseline="-2500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型单体</a:t>
              </a:r>
              <a:endParaRPr kumimoji="0" lang="en-US" altLang="zh-CN" sz="2400" b="1" i="0" u="none" strike="noStrike" kern="1200" cap="none" spc="0" normalizeH="0" baseline="0" noProof="0" dirty="0">
                <a:ln>
                  <a:noFill/>
                </a:ln>
                <a:solidFill>
                  <a:srgbClr val="4BACC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pic>
        <p:nvPicPr>
          <p:cNvPr id="154" name="1719904625700965">
            <a:hlinkClick r:id="" action="ppaction://media"/>
            <a:extLst>
              <a:ext uri="{FF2B5EF4-FFF2-40B4-BE49-F238E27FC236}">
                <a16:creationId xmlns:a16="http://schemas.microsoft.com/office/drawing/2014/main" id="{84BB642E-FE81-9E83-AE91-4080DDAD9F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2178" y="2641376"/>
            <a:ext cx="4840152" cy="3630114"/>
          </a:xfrm>
          <a:prstGeom prst="rect">
            <a:avLst/>
          </a:prstGeom>
        </p:spPr>
      </p:pic>
      <p:grpSp>
        <p:nvGrpSpPr>
          <p:cNvPr id="3" name="组合 2">
            <a:extLst>
              <a:ext uri="{FF2B5EF4-FFF2-40B4-BE49-F238E27FC236}">
                <a16:creationId xmlns:a16="http://schemas.microsoft.com/office/drawing/2014/main" id="{DF4BC361-9D98-E19E-D2B8-1DAE950E229E}"/>
              </a:ext>
            </a:extLst>
          </p:cNvPr>
          <p:cNvGrpSpPr/>
          <p:nvPr/>
        </p:nvGrpSpPr>
        <p:grpSpPr>
          <a:xfrm>
            <a:off x="6340930" y="2159484"/>
            <a:ext cx="5701489" cy="4435614"/>
            <a:chOff x="6096000" y="2159484"/>
            <a:chExt cx="5701489" cy="4435614"/>
          </a:xfrm>
        </p:grpSpPr>
        <p:sp>
          <p:nvSpPr>
            <p:cNvPr id="143" name="矩形 142">
              <a:extLst>
                <a:ext uri="{FF2B5EF4-FFF2-40B4-BE49-F238E27FC236}">
                  <a16:creationId xmlns:a16="http://schemas.microsoft.com/office/drawing/2014/main" id="{2E5C634C-D425-6E70-CD0E-E1829115BCEB}"/>
                </a:ext>
              </a:extLst>
            </p:cNvPr>
            <p:cNvSpPr/>
            <p:nvPr/>
          </p:nvSpPr>
          <p:spPr>
            <a:xfrm>
              <a:off x="6096000" y="2603635"/>
              <a:ext cx="5407199" cy="3991463"/>
            </a:xfrm>
            <a:prstGeom prst="rect">
              <a:avLst/>
            </a:prstGeom>
            <a:solidFill>
              <a:srgbClr val="F5F5F5"/>
            </a:solidFill>
            <a:ln w="28575">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4" name="右箭头 351">
              <a:extLst>
                <a:ext uri="{FF2B5EF4-FFF2-40B4-BE49-F238E27FC236}">
                  <a16:creationId xmlns:a16="http://schemas.microsoft.com/office/drawing/2014/main" id="{FEAF035A-5F4F-A93C-0B7E-0F9FC490CED2}"/>
                </a:ext>
              </a:extLst>
            </p:cNvPr>
            <p:cNvSpPr>
              <a:spLocks/>
            </p:cNvSpPr>
            <p:nvPr/>
          </p:nvSpPr>
          <p:spPr>
            <a:xfrm>
              <a:off x="7971976" y="3491027"/>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5" name="加号 144">
              <a:extLst>
                <a:ext uri="{FF2B5EF4-FFF2-40B4-BE49-F238E27FC236}">
                  <a16:creationId xmlns:a16="http://schemas.microsoft.com/office/drawing/2014/main" id="{DF30E913-4315-40DF-D7C7-B5A38243ABFF}"/>
                </a:ext>
              </a:extLst>
            </p:cNvPr>
            <p:cNvSpPr>
              <a:spLocks/>
            </p:cNvSpPr>
            <p:nvPr/>
          </p:nvSpPr>
          <p:spPr>
            <a:xfrm>
              <a:off x="7009998" y="3383495"/>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6" name="右箭头 353">
              <a:extLst>
                <a:ext uri="{FF2B5EF4-FFF2-40B4-BE49-F238E27FC236}">
                  <a16:creationId xmlns:a16="http://schemas.microsoft.com/office/drawing/2014/main" id="{5497F101-B7BB-7AE6-0CB9-0F9FB5ED1430}"/>
                </a:ext>
              </a:extLst>
            </p:cNvPr>
            <p:cNvSpPr>
              <a:spLocks/>
            </p:cNvSpPr>
            <p:nvPr/>
          </p:nvSpPr>
          <p:spPr>
            <a:xfrm>
              <a:off x="8425687" y="4119491"/>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 name="加号 146">
              <a:extLst>
                <a:ext uri="{FF2B5EF4-FFF2-40B4-BE49-F238E27FC236}">
                  <a16:creationId xmlns:a16="http://schemas.microsoft.com/office/drawing/2014/main" id="{A7402F82-8C5C-5B04-1EBE-08CF818F2ABA}"/>
                </a:ext>
              </a:extLst>
            </p:cNvPr>
            <p:cNvSpPr>
              <a:spLocks/>
            </p:cNvSpPr>
            <p:nvPr/>
          </p:nvSpPr>
          <p:spPr>
            <a:xfrm>
              <a:off x="6998768" y="4011219"/>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8" name="右箭头 355">
              <a:extLst>
                <a:ext uri="{FF2B5EF4-FFF2-40B4-BE49-F238E27FC236}">
                  <a16:creationId xmlns:a16="http://schemas.microsoft.com/office/drawing/2014/main" id="{D390EFF3-9C90-8D69-F34E-0601BC80899D}"/>
                </a:ext>
              </a:extLst>
            </p:cNvPr>
            <p:cNvSpPr>
              <a:spLocks/>
            </p:cNvSpPr>
            <p:nvPr/>
          </p:nvSpPr>
          <p:spPr>
            <a:xfrm>
              <a:off x="8937875" y="5172849"/>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 name="加号 148">
              <a:extLst>
                <a:ext uri="{FF2B5EF4-FFF2-40B4-BE49-F238E27FC236}">
                  <a16:creationId xmlns:a16="http://schemas.microsoft.com/office/drawing/2014/main" id="{D8134BD5-0853-D042-6384-0FB65442C735}"/>
                </a:ext>
              </a:extLst>
            </p:cNvPr>
            <p:cNvSpPr>
              <a:spLocks/>
            </p:cNvSpPr>
            <p:nvPr/>
          </p:nvSpPr>
          <p:spPr>
            <a:xfrm>
              <a:off x="7527193" y="5081481"/>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9" name="文本框 158">
              <a:extLst>
                <a:ext uri="{FF2B5EF4-FFF2-40B4-BE49-F238E27FC236}">
                  <a16:creationId xmlns:a16="http://schemas.microsoft.com/office/drawing/2014/main" id="{26CC0E17-04CE-2A9F-5D03-E601CC7F33DB}"/>
                </a:ext>
              </a:extLst>
            </p:cNvPr>
            <p:cNvSpPr txBox="1"/>
            <p:nvPr/>
          </p:nvSpPr>
          <p:spPr>
            <a:xfrm>
              <a:off x="8769423" y="5323968"/>
              <a:ext cx="738664" cy="44953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1" name="饼形 517">
              <a:extLst>
                <a:ext uri="{FF2B5EF4-FFF2-40B4-BE49-F238E27FC236}">
                  <a16:creationId xmlns:a16="http://schemas.microsoft.com/office/drawing/2014/main" id="{2C1FE918-1DA6-9519-7A5B-D96B7431FDBC}"/>
                </a:ext>
              </a:extLst>
            </p:cNvPr>
            <p:cNvSpPr/>
            <p:nvPr/>
          </p:nvSpPr>
          <p:spPr>
            <a:xfrm>
              <a:off x="9207224" y="4083219"/>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2" name="圆角矩形 518">
              <a:extLst>
                <a:ext uri="{FF2B5EF4-FFF2-40B4-BE49-F238E27FC236}">
                  <a16:creationId xmlns:a16="http://schemas.microsoft.com/office/drawing/2014/main" id="{1C905752-F2F5-11E7-2F5D-ADAF7131FFC2}"/>
                </a:ext>
              </a:extLst>
            </p:cNvPr>
            <p:cNvSpPr/>
            <p:nvPr/>
          </p:nvSpPr>
          <p:spPr>
            <a:xfrm>
              <a:off x="8859064" y="408321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3" name="饼形 519">
              <a:extLst>
                <a:ext uri="{FF2B5EF4-FFF2-40B4-BE49-F238E27FC236}">
                  <a16:creationId xmlns:a16="http://schemas.microsoft.com/office/drawing/2014/main" id="{B19BE863-19DB-C91C-511A-C13D0E76CACA}"/>
                </a:ext>
              </a:extLst>
            </p:cNvPr>
            <p:cNvSpPr/>
            <p:nvPr/>
          </p:nvSpPr>
          <p:spPr>
            <a:xfrm>
              <a:off x="8715064" y="4083219"/>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5" name="饼形 514">
              <a:extLst>
                <a:ext uri="{FF2B5EF4-FFF2-40B4-BE49-F238E27FC236}">
                  <a16:creationId xmlns:a16="http://schemas.microsoft.com/office/drawing/2014/main" id="{CBBD0E44-EDEB-1645-19CC-2750BF0CD91D}"/>
                </a:ext>
              </a:extLst>
            </p:cNvPr>
            <p:cNvSpPr/>
            <p:nvPr/>
          </p:nvSpPr>
          <p:spPr>
            <a:xfrm>
              <a:off x="9699384" y="4083219"/>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6" name="圆角矩形 515">
              <a:extLst>
                <a:ext uri="{FF2B5EF4-FFF2-40B4-BE49-F238E27FC236}">
                  <a16:creationId xmlns:a16="http://schemas.microsoft.com/office/drawing/2014/main" id="{5931B463-5036-75A8-E00F-740FD5BE69D6}"/>
                </a:ext>
              </a:extLst>
            </p:cNvPr>
            <p:cNvSpPr/>
            <p:nvPr/>
          </p:nvSpPr>
          <p:spPr>
            <a:xfrm>
              <a:off x="9351224" y="408321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7" name="饼形 516">
              <a:extLst>
                <a:ext uri="{FF2B5EF4-FFF2-40B4-BE49-F238E27FC236}">
                  <a16:creationId xmlns:a16="http://schemas.microsoft.com/office/drawing/2014/main" id="{E91FA8C7-D75B-C8B9-E526-20D764779211}"/>
                </a:ext>
              </a:extLst>
            </p:cNvPr>
            <p:cNvSpPr/>
            <p:nvPr/>
          </p:nvSpPr>
          <p:spPr>
            <a:xfrm>
              <a:off x="9207224" y="4083219"/>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9" name="饼形 511">
              <a:extLst>
                <a:ext uri="{FF2B5EF4-FFF2-40B4-BE49-F238E27FC236}">
                  <a16:creationId xmlns:a16="http://schemas.microsoft.com/office/drawing/2014/main" id="{19B5878E-F131-CF17-58BD-4AA3AF04AB27}"/>
                </a:ext>
              </a:extLst>
            </p:cNvPr>
            <p:cNvSpPr/>
            <p:nvPr/>
          </p:nvSpPr>
          <p:spPr>
            <a:xfrm>
              <a:off x="6872751" y="3455228"/>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0" name="圆角矩形 512">
              <a:extLst>
                <a:ext uri="{FF2B5EF4-FFF2-40B4-BE49-F238E27FC236}">
                  <a16:creationId xmlns:a16="http://schemas.microsoft.com/office/drawing/2014/main" id="{BA547D96-8517-9AD8-3D74-E78265AD3673}"/>
                </a:ext>
              </a:extLst>
            </p:cNvPr>
            <p:cNvSpPr/>
            <p:nvPr/>
          </p:nvSpPr>
          <p:spPr>
            <a:xfrm>
              <a:off x="6524591" y="345522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1" name="饼形 513">
              <a:extLst>
                <a:ext uri="{FF2B5EF4-FFF2-40B4-BE49-F238E27FC236}">
                  <a16:creationId xmlns:a16="http://schemas.microsoft.com/office/drawing/2014/main" id="{CFFC1FB0-A268-F400-946D-F25FBCA33515}"/>
                </a:ext>
              </a:extLst>
            </p:cNvPr>
            <p:cNvSpPr/>
            <p:nvPr/>
          </p:nvSpPr>
          <p:spPr>
            <a:xfrm>
              <a:off x="6380591" y="3455228"/>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3" name="饼形 508">
              <a:extLst>
                <a:ext uri="{FF2B5EF4-FFF2-40B4-BE49-F238E27FC236}">
                  <a16:creationId xmlns:a16="http://schemas.microsoft.com/office/drawing/2014/main" id="{FFF92392-5726-1378-05CB-9E6B86DF2BFD}"/>
                </a:ext>
              </a:extLst>
            </p:cNvPr>
            <p:cNvSpPr/>
            <p:nvPr/>
          </p:nvSpPr>
          <p:spPr>
            <a:xfrm>
              <a:off x="7715005" y="3450536"/>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4" name="圆角矩形 509">
              <a:extLst>
                <a:ext uri="{FF2B5EF4-FFF2-40B4-BE49-F238E27FC236}">
                  <a16:creationId xmlns:a16="http://schemas.microsoft.com/office/drawing/2014/main" id="{7231C318-9232-F284-822C-1CA68A3ED04D}"/>
                </a:ext>
              </a:extLst>
            </p:cNvPr>
            <p:cNvSpPr/>
            <p:nvPr/>
          </p:nvSpPr>
          <p:spPr>
            <a:xfrm>
              <a:off x="7366845" y="345052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5" name="饼形 510">
              <a:extLst>
                <a:ext uri="{FF2B5EF4-FFF2-40B4-BE49-F238E27FC236}">
                  <a16:creationId xmlns:a16="http://schemas.microsoft.com/office/drawing/2014/main" id="{D730D36D-A2EA-FF1D-576B-C472F7AD1810}"/>
                </a:ext>
              </a:extLst>
            </p:cNvPr>
            <p:cNvSpPr/>
            <p:nvPr/>
          </p:nvSpPr>
          <p:spPr>
            <a:xfrm>
              <a:off x="7222845" y="3450536"/>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2" name="饼形 505">
              <a:extLst>
                <a:ext uri="{FF2B5EF4-FFF2-40B4-BE49-F238E27FC236}">
                  <a16:creationId xmlns:a16="http://schemas.microsoft.com/office/drawing/2014/main" id="{8CA7914E-3986-36C8-9DE4-5D64F3956A6E}"/>
                </a:ext>
              </a:extLst>
            </p:cNvPr>
            <p:cNvSpPr/>
            <p:nvPr/>
          </p:nvSpPr>
          <p:spPr>
            <a:xfrm>
              <a:off x="8807745" y="345658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3" name="圆角矩形 506">
              <a:extLst>
                <a:ext uri="{FF2B5EF4-FFF2-40B4-BE49-F238E27FC236}">
                  <a16:creationId xmlns:a16="http://schemas.microsoft.com/office/drawing/2014/main" id="{452BC7E1-C811-5BED-E904-05E6AE464F28}"/>
                </a:ext>
              </a:extLst>
            </p:cNvPr>
            <p:cNvSpPr/>
            <p:nvPr/>
          </p:nvSpPr>
          <p:spPr>
            <a:xfrm>
              <a:off x="8459585" y="345657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4" name="饼形 507">
              <a:extLst>
                <a:ext uri="{FF2B5EF4-FFF2-40B4-BE49-F238E27FC236}">
                  <a16:creationId xmlns:a16="http://schemas.microsoft.com/office/drawing/2014/main" id="{00C259D0-B331-FD68-386A-4FB2EBFD04CF}"/>
                </a:ext>
              </a:extLst>
            </p:cNvPr>
            <p:cNvSpPr/>
            <p:nvPr/>
          </p:nvSpPr>
          <p:spPr>
            <a:xfrm>
              <a:off x="8315585" y="3456585"/>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9" name="饼形 502">
              <a:extLst>
                <a:ext uri="{FF2B5EF4-FFF2-40B4-BE49-F238E27FC236}">
                  <a16:creationId xmlns:a16="http://schemas.microsoft.com/office/drawing/2014/main" id="{F6E6D918-9A34-D489-A68A-CBDEF2C601D7}"/>
                </a:ext>
              </a:extLst>
            </p:cNvPr>
            <p:cNvSpPr/>
            <p:nvPr/>
          </p:nvSpPr>
          <p:spPr>
            <a:xfrm>
              <a:off x="9299905" y="3456585"/>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0" name="圆角矩形 503">
              <a:extLst>
                <a:ext uri="{FF2B5EF4-FFF2-40B4-BE49-F238E27FC236}">
                  <a16:creationId xmlns:a16="http://schemas.microsoft.com/office/drawing/2014/main" id="{93E79DD2-EC13-22A9-6B95-74AE14F40082}"/>
                </a:ext>
              </a:extLst>
            </p:cNvPr>
            <p:cNvSpPr/>
            <p:nvPr/>
          </p:nvSpPr>
          <p:spPr>
            <a:xfrm>
              <a:off x="8951745" y="345657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1" name="饼形 504">
              <a:extLst>
                <a:ext uri="{FF2B5EF4-FFF2-40B4-BE49-F238E27FC236}">
                  <a16:creationId xmlns:a16="http://schemas.microsoft.com/office/drawing/2014/main" id="{614C6C7E-7A0C-76B9-2204-8DDB21CB0503}"/>
                </a:ext>
              </a:extLst>
            </p:cNvPr>
            <p:cNvSpPr/>
            <p:nvPr/>
          </p:nvSpPr>
          <p:spPr>
            <a:xfrm>
              <a:off x="8807745" y="3456585"/>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6" name="饼形 497">
              <a:extLst>
                <a:ext uri="{FF2B5EF4-FFF2-40B4-BE49-F238E27FC236}">
                  <a16:creationId xmlns:a16="http://schemas.microsoft.com/office/drawing/2014/main" id="{35940456-53B1-B475-50D7-AB45C9B70EBA}"/>
                </a:ext>
              </a:extLst>
            </p:cNvPr>
            <p:cNvSpPr/>
            <p:nvPr/>
          </p:nvSpPr>
          <p:spPr>
            <a:xfrm>
              <a:off x="6873756" y="4084626"/>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7" name="圆角矩形 498">
              <a:extLst>
                <a:ext uri="{FF2B5EF4-FFF2-40B4-BE49-F238E27FC236}">
                  <a16:creationId xmlns:a16="http://schemas.microsoft.com/office/drawing/2014/main" id="{D97AD4D4-A90B-01FA-76C1-5F4C29287747}"/>
                </a:ext>
              </a:extLst>
            </p:cNvPr>
            <p:cNvSpPr/>
            <p:nvPr/>
          </p:nvSpPr>
          <p:spPr>
            <a:xfrm>
              <a:off x="6525596" y="408461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8" name="饼形 499">
              <a:extLst>
                <a:ext uri="{FF2B5EF4-FFF2-40B4-BE49-F238E27FC236}">
                  <a16:creationId xmlns:a16="http://schemas.microsoft.com/office/drawing/2014/main" id="{825A1A44-BCC8-21EF-5864-538996EC2CD1}"/>
                </a:ext>
              </a:extLst>
            </p:cNvPr>
            <p:cNvSpPr/>
            <p:nvPr/>
          </p:nvSpPr>
          <p:spPr>
            <a:xfrm>
              <a:off x="6381596" y="4084626"/>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5" name="饼形 494">
              <a:extLst>
                <a:ext uri="{FF2B5EF4-FFF2-40B4-BE49-F238E27FC236}">
                  <a16:creationId xmlns:a16="http://schemas.microsoft.com/office/drawing/2014/main" id="{2E6F1EDD-6BE5-4EA3-98F7-BB98EE1FA6F6}"/>
                </a:ext>
              </a:extLst>
            </p:cNvPr>
            <p:cNvSpPr/>
            <p:nvPr/>
          </p:nvSpPr>
          <p:spPr>
            <a:xfrm>
              <a:off x="7732662" y="4085623"/>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6" name="圆角矩形 495">
              <a:extLst>
                <a:ext uri="{FF2B5EF4-FFF2-40B4-BE49-F238E27FC236}">
                  <a16:creationId xmlns:a16="http://schemas.microsoft.com/office/drawing/2014/main" id="{E649FF80-7AA0-3601-B1E3-E65CE90F1F4A}"/>
                </a:ext>
              </a:extLst>
            </p:cNvPr>
            <p:cNvSpPr/>
            <p:nvPr/>
          </p:nvSpPr>
          <p:spPr>
            <a:xfrm>
              <a:off x="7384502" y="40856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7" name="饼形 496">
              <a:extLst>
                <a:ext uri="{FF2B5EF4-FFF2-40B4-BE49-F238E27FC236}">
                  <a16:creationId xmlns:a16="http://schemas.microsoft.com/office/drawing/2014/main" id="{C6A61F88-1C4B-05E8-D92F-CAFA62AD3325}"/>
                </a:ext>
              </a:extLst>
            </p:cNvPr>
            <p:cNvSpPr/>
            <p:nvPr/>
          </p:nvSpPr>
          <p:spPr>
            <a:xfrm>
              <a:off x="7240502" y="4085623"/>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2" name="饼形 491">
              <a:extLst>
                <a:ext uri="{FF2B5EF4-FFF2-40B4-BE49-F238E27FC236}">
                  <a16:creationId xmlns:a16="http://schemas.microsoft.com/office/drawing/2014/main" id="{1DCC8ADB-9B0B-6EE4-10B0-522A5F8FC062}"/>
                </a:ext>
              </a:extLst>
            </p:cNvPr>
            <p:cNvSpPr/>
            <p:nvPr/>
          </p:nvSpPr>
          <p:spPr>
            <a:xfrm>
              <a:off x="8224822" y="408562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3" name="圆角矩形 492">
              <a:extLst>
                <a:ext uri="{FF2B5EF4-FFF2-40B4-BE49-F238E27FC236}">
                  <a16:creationId xmlns:a16="http://schemas.microsoft.com/office/drawing/2014/main" id="{C15EC3F4-29A5-A3FD-661F-E465FDA0A988}"/>
                </a:ext>
              </a:extLst>
            </p:cNvPr>
            <p:cNvSpPr/>
            <p:nvPr/>
          </p:nvSpPr>
          <p:spPr>
            <a:xfrm>
              <a:off x="7876662" y="408561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4" name="饼形 493">
              <a:extLst>
                <a:ext uri="{FF2B5EF4-FFF2-40B4-BE49-F238E27FC236}">
                  <a16:creationId xmlns:a16="http://schemas.microsoft.com/office/drawing/2014/main" id="{216FEAC5-9F64-33B0-9D40-BBC20EDD7E57}"/>
                </a:ext>
              </a:extLst>
            </p:cNvPr>
            <p:cNvSpPr/>
            <p:nvPr/>
          </p:nvSpPr>
          <p:spPr>
            <a:xfrm>
              <a:off x="7732662" y="4085623"/>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9" name="饼形 486">
              <a:extLst>
                <a:ext uri="{FF2B5EF4-FFF2-40B4-BE49-F238E27FC236}">
                  <a16:creationId xmlns:a16="http://schemas.microsoft.com/office/drawing/2014/main" id="{D1BECD27-2E75-4DBF-867F-CE8175E65923}"/>
                </a:ext>
              </a:extLst>
            </p:cNvPr>
            <p:cNvSpPr/>
            <p:nvPr/>
          </p:nvSpPr>
          <p:spPr>
            <a:xfrm>
              <a:off x="10189219" y="4085539"/>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0" name="圆角矩形 487">
              <a:extLst>
                <a:ext uri="{FF2B5EF4-FFF2-40B4-BE49-F238E27FC236}">
                  <a16:creationId xmlns:a16="http://schemas.microsoft.com/office/drawing/2014/main" id="{272D6301-6685-7BC2-4BF5-A3433C6AEAC5}"/>
                </a:ext>
              </a:extLst>
            </p:cNvPr>
            <p:cNvSpPr/>
            <p:nvPr/>
          </p:nvSpPr>
          <p:spPr>
            <a:xfrm>
              <a:off x="9841059" y="4085531"/>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1" name="饼形 488">
              <a:extLst>
                <a:ext uri="{FF2B5EF4-FFF2-40B4-BE49-F238E27FC236}">
                  <a16:creationId xmlns:a16="http://schemas.microsoft.com/office/drawing/2014/main" id="{11338B6E-8EBA-F7F1-833B-BFF1D23599EC}"/>
                </a:ext>
              </a:extLst>
            </p:cNvPr>
            <p:cNvSpPr/>
            <p:nvPr/>
          </p:nvSpPr>
          <p:spPr>
            <a:xfrm>
              <a:off x="9697059" y="4085539"/>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3" name="饼形 483">
              <a:extLst>
                <a:ext uri="{FF2B5EF4-FFF2-40B4-BE49-F238E27FC236}">
                  <a16:creationId xmlns:a16="http://schemas.microsoft.com/office/drawing/2014/main" id="{4408C883-A047-8AB3-C680-AA734E674329}"/>
                </a:ext>
              </a:extLst>
            </p:cNvPr>
            <p:cNvSpPr/>
            <p:nvPr/>
          </p:nvSpPr>
          <p:spPr>
            <a:xfrm>
              <a:off x="9733080" y="513897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4" name="圆角矩形 484">
              <a:extLst>
                <a:ext uri="{FF2B5EF4-FFF2-40B4-BE49-F238E27FC236}">
                  <a16:creationId xmlns:a16="http://schemas.microsoft.com/office/drawing/2014/main" id="{63E0DCFF-D28E-95D8-11CE-D22BD3833F60}"/>
                </a:ext>
              </a:extLst>
            </p:cNvPr>
            <p:cNvSpPr/>
            <p:nvPr/>
          </p:nvSpPr>
          <p:spPr>
            <a:xfrm>
              <a:off x="9384920" y="513896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5" name="饼形 485">
              <a:extLst>
                <a:ext uri="{FF2B5EF4-FFF2-40B4-BE49-F238E27FC236}">
                  <a16:creationId xmlns:a16="http://schemas.microsoft.com/office/drawing/2014/main" id="{E292AD39-5867-5D11-FDC6-F4DF2F540D65}"/>
                </a:ext>
              </a:extLst>
            </p:cNvPr>
            <p:cNvSpPr/>
            <p:nvPr/>
          </p:nvSpPr>
          <p:spPr>
            <a:xfrm>
              <a:off x="9240920" y="5138975"/>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7" name="饼形 480">
              <a:extLst>
                <a:ext uri="{FF2B5EF4-FFF2-40B4-BE49-F238E27FC236}">
                  <a16:creationId xmlns:a16="http://schemas.microsoft.com/office/drawing/2014/main" id="{607AFA51-CBE0-68F0-9469-98D9F697CADE}"/>
                </a:ext>
              </a:extLst>
            </p:cNvPr>
            <p:cNvSpPr/>
            <p:nvPr/>
          </p:nvSpPr>
          <p:spPr>
            <a:xfrm>
              <a:off x="10225240" y="513897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8" name="圆角矩形 481">
              <a:extLst>
                <a:ext uri="{FF2B5EF4-FFF2-40B4-BE49-F238E27FC236}">
                  <a16:creationId xmlns:a16="http://schemas.microsoft.com/office/drawing/2014/main" id="{EF77DF38-7437-B5DA-01E3-D06FF46F40AF}"/>
                </a:ext>
              </a:extLst>
            </p:cNvPr>
            <p:cNvSpPr/>
            <p:nvPr/>
          </p:nvSpPr>
          <p:spPr>
            <a:xfrm>
              <a:off x="9877080" y="513896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9" name="饼形 482">
              <a:extLst>
                <a:ext uri="{FF2B5EF4-FFF2-40B4-BE49-F238E27FC236}">
                  <a16:creationId xmlns:a16="http://schemas.microsoft.com/office/drawing/2014/main" id="{C4F18CA1-3500-8FDB-B740-6E8379EC87BB}"/>
                </a:ext>
              </a:extLst>
            </p:cNvPr>
            <p:cNvSpPr/>
            <p:nvPr/>
          </p:nvSpPr>
          <p:spPr>
            <a:xfrm>
              <a:off x="9733080" y="5138975"/>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6" name="饼形 477">
              <a:extLst>
                <a:ext uri="{FF2B5EF4-FFF2-40B4-BE49-F238E27FC236}">
                  <a16:creationId xmlns:a16="http://schemas.microsoft.com/office/drawing/2014/main" id="{06970B17-98D7-F1F2-4C83-70157C04C241}"/>
                </a:ext>
              </a:extLst>
            </p:cNvPr>
            <p:cNvSpPr/>
            <p:nvPr/>
          </p:nvSpPr>
          <p:spPr>
            <a:xfrm>
              <a:off x="6877730" y="5140610"/>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7" name="圆角矩形 478">
              <a:extLst>
                <a:ext uri="{FF2B5EF4-FFF2-40B4-BE49-F238E27FC236}">
                  <a16:creationId xmlns:a16="http://schemas.microsoft.com/office/drawing/2014/main" id="{40860ACA-D399-ABB6-70AE-9C00EAB2B719}"/>
                </a:ext>
              </a:extLst>
            </p:cNvPr>
            <p:cNvSpPr/>
            <p:nvPr/>
          </p:nvSpPr>
          <p:spPr>
            <a:xfrm>
              <a:off x="6529570" y="5140602"/>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8" name="饼形 479">
              <a:extLst>
                <a:ext uri="{FF2B5EF4-FFF2-40B4-BE49-F238E27FC236}">
                  <a16:creationId xmlns:a16="http://schemas.microsoft.com/office/drawing/2014/main" id="{A922B284-BB20-9BA9-F82E-0D7E77A4A4C0}"/>
                </a:ext>
              </a:extLst>
            </p:cNvPr>
            <p:cNvSpPr/>
            <p:nvPr/>
          </p:nvSpPr>
          <p:spPr>
            <a:xfrm>
              <a:off x="6385570" y="5140610"/>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3" name="饼形 474">
              <a:extLst>
                <a:ext uri="{FF2B5EF4-FFF2-40B4-BE49-F238E27FC236}">
                  <a16:creationId xmlns:a16="http://schemas.microsoft.com/office/drawing/2014/main" id="{E085D021-8F6C-79D7-9E96-DBB13B3B54A0}"/>
                </a:ext>
              </a:extLst>
            </p:cNvPr>
            <p:cNvSpPr/>
            <p:nvPr/>
          </p:nvSpPr>
          <p:spPr>
            <a:xfrm>
              <a:off x="7369890" y="5140610"/>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 name="圆角矩形 475">
              <a:extLst>
                <a:ext uri="{FF2B5EF4-FFF2-40B4-BE49-F238E27FC236}">
                  <a16:creationId xmlns:a16="http://schemas.microsoft.com/office/drawing/2014/main" id="{ADE723EA-CC90-1506-E7DE-D4D64BFDA18C}"/>
                </a:ext>
              </a:extLst>
            </p:cNvPr>
            <p:cNvSpPr/>
            <p:nvPr/>
          </p:nvSpPr>
          <p:spPr>
            <a:xfrm>
              <a:off x="7021730" y="5140602"/>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5" name="饼形 476">
              <a:extLst>
                <a:ext uri="{FF2B5EF4-FFF2-40B4-BE49-F238E27FC236}">
                  <a16:creationId xmlns:a16="http://schemas.microsoft.com/office/drawing/2014/main" id="{A5ABC78A-95C4-17EB-1BA2-71998EE69010}"/>
                </a:ext>
              </a:extLst>
            </p:cNvPr>
            <p:cNvSpPr/>
            <p:nvPr/>
          </p:nvSpPr>
          <p:spPr>
            <a:xfrm>
              <a:off x="6877730" y="5140610"/>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5" name="饼形 469">
              <a:extLst>
                <a:ext uri="{FF2B5EF4-FFF2-40B4-BE49-F238E27FC236}">
                  <a16:creationId xmlns:a16="http://schemas.microsoft.com/office/drawing/2014/main" id="{883BCB57-CDFB-AD79-22EE-867D2ABF16B3}"/>
                </a:ext>
              </a:extLst>
            </p:cNvPr>
            <p:cNvSpPr/>
            <p:nvPr/>
          </p:nvSpPr>
          <p:spPr>
            <a:xfrm>
              <a:off x="8260238" y="5137386"/>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6" name="圆角矩形 470">
              <a:extLst>
                <a:ext uri="{FF2B5EF4-FFF2-40B4-BE49-F238E27FC236}">
                  <a16:creationId xmlns:a16="http://schemas.microsoft.com/office/drawing/2014/main" id="{BA38CB87-21BD-DE7C-4C47-EC1A2394BFBE}"/>
                </a:ext>
              </a:extLst>
            </p:cNvPr>
            <p:cNvSpPr/>
            <p:nvPr/>
          </p:nvSpPr>
          <p:spPr>
            <a:xfrm>
              <a:off x="7912078" y="513737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7" name="饼形 471">
              <a:extLst>
                <a:ext uri="{FF2B5EF4-FFF2-40B4-BE49-F238E27FC236}">
                  <a16:creationId xmlns:a16="http://schemas.microsoft.com/office/drawing/2014/main" id="{D154ABE6-670D-4A1A-4DE5-941AE566F823}"/>
                </a:ext>
              </a:extLst>
            </p:cNvPr>
            <p:cNvSpPr/>
            <p:nvPr/>
          </p:nvSpPr>
          <p:spPr>
            <a:xfrm>
              <a:off x="7768078" y="5137386"/>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2" name="饼形 466">
              <a:extLst>
                <a:ext uri="{FF2B5EF4-FFF2-40B4-BE49-F238E27FC236}">
                  <a16:creationId xmlns:a16="http://schemas.microsoft.com/office/drawing/2014/main" id="{772DE3C0-B8D5-6601-7498-15A60FD8356A}"/>
                </a:ext>
              </a:extLst>
            </p:cNvPr>
            <p:cNvSpPr/>
            <p:nvPr/>
          </p:nvSpPr>
          <p:spPr>
            <a:xfrm>
              <a:off x="8752398" y="5137386"/>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3" name="圆角矩形 467">
              <a:extLst>
                <a:ext uri="{FF2B5EF4-FFF2-40B4-BE49-F238E27FC236}">
                  <a16:creationId xmlns:a16="http://schemas.microsoft.com/office/drawing/2014/main" id="{D7CC68CE-8DFD-FEE9-EF29-FCF48ADC3FBF}"/>
                </a:ext>
              </a:extLst>
            </p:cNvPr>
            <p:cNvSpPr/>
            <p:nvPr/>
          </p:nvSpPr>
          <p:spPr>
            <a:xfrm>
              <a:off x="8404238" y="5137378"/>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4" name="饼形 468">
              <a:extLst>
                <a:ext uri="{FF2B5EF4-FFF2-40B4-BE49-F238E27FC236}">
                  <a16:creationId xmlns:a16="http://schemas.microsoft.com/office/drawing/2014/main" id="{CD55EA3D-152C-0DD0-52FC-85C0D6858D52}"/>
                </a:ext>
              </a:extLst>
            </p:cNvPr>
            <p:cNvSpPr/>
            <p:nvPr/>
          </p:nvSpPr>
          <p:spPr>
            <a:xfrm>
              <a:off x="8260238" y="5137386"/>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9" name="饼形 461">
              <a:extLst>
                <a:ext uri="{FF2B5EF4-FFF2-40B4-BE49-F238E27FC236}">
                  <a16:creationId xmlns:a16="http://schemas.microsoft.com/office/drawing/2014/main" id="{2B074FAF-A48E-A6B2-0EFE-DE695C053F6F}"/>
                </a:ext>
              </a:extLst>
            </p:cNvPr>
            <p:cNvSpPr/>
            <p:nvPr/>
          </p:nvSpPr>
          <p:spPr>
            <a:xfrm>
              <a:off x="10716839" y="514014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0" name="圆角矩形 462">
              <a:extLst>
                <a:ext uri="{FF2B5EF4-FFF2-40B4-BE49-F238E27FC236}">
                  <a16:creationId xmlns:a16="http://schemas.microsoft.com/office/drawing/2014/main" id="{C3974760-4F7C-D360-C634-0758F87DCFB9}"/>
                </a:ext>
              </a:extLst>
            </p:cNvPr>
            <p:cNvSpPr/>
            <p:nvPr/>
          </p:nvSpPr>
          <p:spPr>
            <a:xfrm>
              <a:off x="10368679" y="514013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1" name="饼形 463">
              <a:extLst>
                <a:ext uri="{FF2B5EF4-FFF2-40B4-BE49-F238E27FC236}">
                  <a16:creationId xmlns:a16="http://schemas.microsoft.com/office/drawing/2014/main" id="{82104753-D368-18DB-55FD-93DEE17A418D}"/>
                </a:ext>
              </a:extLst>
            </p:cNvPr>
            <p:cNvSpPr/>
            <p:nvPr/>
          </p:nvSpPr>
          <p:spPr>
            <a:xfrm>
              <a:off x="10224679" y="5140145"/>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3" name="饼形 458">
              <a:extLst>
                <a:ext uri="{FF2B5EF4-FFF2-40B4-BE49-F238E27FC236}">
                  <a16:creationId xmlns:a16="http://schemas.microsoft.com/office/drawing/2014/main" id="{68ED77DC-C7AF-602E-0A8D-0CBD359FD88E}"/>
                </a:ext>
              </a:extLst>
            </p:cNvPr>
            <p:cNvSpPr/>
            <p:nvPr/>
          </p:nvSpPr>
          <p:spPr>
            <a:xfrm>
              <a:off x="11208438" y="5142157"/>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4" name="圆角矩形 459">
              <a:extLst>
                <a:ext uri="{FF2B5EF4-FFF2-40B4-BE49-F238E27FC236}">
                  <a16:creationId xmlns:a16="http://schemas.microsoft.com/office/drawing/2014/main" id="{9B00C384-DAA7-34D7-4575-C016E8C09E00}"/>
                </a:ext>
              </a:extLst>
            </p:cNvPr>
            <p:cNvSpPr/>
            <p:nvPr/>
          </p:nvSpPr>
          <p:spPr>
            <a:xfrm>
              <a:off x="10860278" y="514214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5" name="饼形 460">
              <a:extLst>
                <a:ext uri="{FF2B5EF4-FFF2-40B4-BE49-F238E27FC236}">
                  <a16:creationId xmlns:a16="http://schemas.microsoft.com/office/drawing/2014/main" id="{8FC29AB9-899F-5F36-916D-9A6C20E42D91}"/>
                </a:ext>
              </a:extLst>
            </p:cNvPr>
            <p:cNvSpPr/>
            <p:nvPr/>
          </p:nvSpPr>
          <p:spPr>
            <a:xfrm>
              <a:off x="10716278" y="5142157"/>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7" name="饼形 455">
              <a:extLst>
                <a:ext uri="{FF2B5EF4-FFF2-40B4-BE49-F238E27FC236}">
                  <a16:creationId xmlns:a16="http://schemas.microsoft.com/office/drawing/2014/main" id="{DC318108-423E-D297-7F4E-7D6152445A3C}"/>
                </a:ext>
              </a:extLst>
            </p:cNvPr>
            <p:cNvSpPr/>
            <p:nvPr/>
          </p:nvSpPr>
          <p:spPr>
            <a:xfrm>
              <a:off x="7732662" y="4643151"/>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8" name="圆角矩形 456">
              <a:extLst>
                <a:ext uri="{FF2B5EF4-FFF2-40B4-BE49-F238E27FC236}">
                  <a16:creationId xmlns:a16="http://schemas.microsoft.com/office/drawing/2014/main" id="{5B52DF2B-D798-9E0E-9A6B-26F3381F42C4}"/>
                </a:ext>
              </a:extLst>
            </p:cNvPr>
            <p:cNvSpPr/>
            <p:nvPr/>
          </p:nvSpPr>
          <p:spPr>
            <a:xfrm>
              <a:off x="7384502" y="464314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9" name="饼形 457">
              <a:extLst>
                <a:ext uri="{FF2B5EF4-FFF2-40B4-BE49-F238E27FC236}">
                  <a16:creationId xmlns:a16="http://schemas.microsoft.com/office/drawing/2014/main" id="{E869DFD9-53E0-F8D0-8CCA-C6692329F742}"/>
                </a:ext>
              </a:extLst>
            </p:cNvPr>
            <p:cNvSpPr/>
            <p:nvPr/>
          </p:nvSpPr>
          <p:spPr>
            <a:xfrm>
              <a:off x="7240502" y="4643151"/>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1" name="饼形 452">
              <a:extLst>
                <a:ext uri="{FF2B5EF4-FFF2-40B4-BE49-F238E27FC236}">
                  <a16:creationId xmlns:a16="http://schemas.microsoft.com/office/drawing/2014/main" id="{BB901F4B-CD84-F6CD-102C-1C2EEF16A3B6}"/>
                </a:ext>
              </a:extLst>
            </p:cNvPr>
            <p:cNvSpPr/>
            <p:nvPr/>
          </p:nvSpPr>
          <p:spPr>
            <a:xfrm>
              <a:off x="8224822" y="4643151"/>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2" name="圆角矩形 453">
              <a:extLst>
                <a:ext uri="{FF2B5EF4-FFF2-40B4-BE49-F238E27FC236}">
                  <a16:creationId xmlns:a16="http://schemas.microsoft.com/office/drawing/2014/main" id="{1A63D051-7247-7F8F-62E9-34C2A0800F86}"/>
                </a:ext>
              </a:extLst>
            </p:cNvPr>
            <p:cNvSpPr/>
            <p:nvPr/>
          </p:nvSpPr>
          <p:spPr>
            <a:xfrm>
              <a:off x="7876662" y="464314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3" name="饼形 454">
              <a:extLst>
                <a:ext uri="{FF2B5EF4-FFF2-40B4-BE49-F238E27FC236}">
                  <a16:creationId xmlns:a16="http://schemas.microsoft.com/office/drawing/2014/main" id="{40C22680-F564-2570-B2CE-F2D78A120B7A}"/>
                </a:ext>
              </a:extLst>
            </p:cNvPr>
            <p:cNvSpPr/>
            <p:nvPr/>
          </p:nvSpPr>
          <p:spPr>
            <a:xfrm>
              <a:off x="7732662" y="4643151"/>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5" name="饼形 449">
              <a:extLst>
                <a:ext uri="{FF2B5EF4-FFF2-40B4-BE49-F238E27FC236}">
                  <a16:creationId xmlns:a16="http://schemas.microsoft.com/office/drawing/2014/main" id="{DF5D7E73-DFDF-F5D4-4246-E135AD900723}"/>
                </a:ext>
              </a:extLst>
            </p:cNvPr>
            <p:cNvSpPr/>
            <p:nvPr/>
          </p:nvSpPr>
          <p:spPr>
            <a:xfrm>
              <a:off x="8714657" y="4645471"/>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6" name="圆角矩形 450">
              <a:extLst>
                <a:ext uri="{FF2B5EF4-FFF2-40B4-BE49-F238E27FC236}">
                  <a16:creationId xmlns:a16="http://schemas.microsoft.com/office/drawing/2014/main" id="{B6B3F109-2EBA-4041-255A-7AD84DF8915F}"/>
                </a:ext>
              </a:extLst>
            </p:cNvPr>
            <p:cNvSpPr/>
            <p:nvPr/>
          </p:nvSpPr>
          <p:spPr>
            <a:xfrm>
              <a:off x="8366497" y="4645463"/>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7" name="饼形 451">
              <a:extLst>
                <a:ext uri="{FF2B5EF4-FFF2-40B4-BE49-F238E27FC236}">
                  <a16:creationId xmlns:a16="http://schemas.microsoft.com/office/drawing/2014/main" id="{577D8538-DEE8-C1A1-80CB-136C6DF5B34A}"/>
                </a:ext>
              </a:extLst>
            </p:cNvPr>
            <p:cNvSpPr/>
            <p:nvPr/>
          </p:nvSpPr>
          <p:spPr>
            <a:xfrm>
              <a:off x="8222497" y="4645471"/>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8" name="加号 247">
              <a:extLst>
                <a:ext uri="{FF2B5EF4-FFF2-40B4-BE49-F238E27FC236}">
                  <a16:creationId xmlns:a16="http://schemas.microsoft.com/office/drawing/2014/main" id="{ACBA28A4-EB1B-0C0D-9ABB-09D1A695DABD}"/>
                </a:ext>
              </a:extLst>
            </p:cNvPr>
            <p:cNvSpPr>
              <a:spLocks/>
            </p:cNvSpPr>
            <p:nvPr/>
          </p:nvSpPr>
          <p:spPr>
            <a:xfrm>
              <a:off x="7004993" y="4565633"/>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1" name="饼形 446">
              <a:extLst>
                <a:ext uri="{FF2B5EF4-FFF2-40B4-BE49-F238E27FC236}">
                  <a16:creationId xmlns:a16="http://schemas.microsoft.com/office/drawing/2014/main" id="{062DE502-1AA4-609C-49A4-5FCE1CED73FC}"/>
                </a:ext>
              </a:extLst>
            </p:cNvPr>
            <p:cNvSpPr/>
            <p:nvPr/>
          </p:nvSpPr>
          <p:spPr>
            <a:xfrm>
              <a:off x="6879981" y="4639040"/>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2" name="圆角矩形 447">
              <a:extLst>
                <a:ext uri="{FF2B5EF4-FFF2-40B4-BE49-F238E27FC236}">
                  <a16:creationId xmlns:a16="http://schemas.microsoft.com/office/drawing/2014/main" id="{C769B03C-37FC-DE3D-EADD-CEB65AAF5535}"/>
                </a:ext>
              </a:extLst>
            </p:cNvPr>
            <p:cNvSpPr/>
            <p:nvPr/>
          </p:nvSpPr>
          <p:spPr>
            <a:xfrm>
              <a:off x="6531821" y="4639032"/>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3" name="饼形 448">
              <a:extLst>
                <a:ext uri="{FF2B5EF4-FFF2-40B4-BE49-F238E27FC236}">
                  <a16:creationId xmlns:a16="http://schemas.microsoft.com/office/drawing/2014/main" id="{F8F5B4D6-F930-CAAA-B4FB-E816AA7B8BFE}"/>
                </a:ext>
              </a:extLst>
            </p:cNvPr>
            <p:cNvSpPr/>
            <p:nvPr/>
          </p:nvSpPr>
          <p:spPr>
            <a:xfrm>
              <a:off x="6387821" y="4639040"/>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4" name="右箭头 387">
              <a:extLst>
                <a:ext uri="{FF2B5EF4-FFF2-40B4-BE49-F238E27FC236}">
                  <a16:creationId xmlns:a16="http://schemas.microsoft.com/office/drawing/2014/main" id="{A08B4821-4580-AFAD-EC7E-9B99C613DC50}"/>
                </a:ext>
              </a:extLst>
            </p:cNvPr>
            <p:cNvSpPr>
              <a:spLocks/>
            </p:cNvSpPr>
            <p:nvPr/>
          </p:nvSpPr>
          <p:spPr>
            <a:xfrm>
              <a:off x="8910548" y="4675226"/>
              <a:ext cx="313207" cy="72008"/>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7" name="饼形 443">
              <a:extLst>
                <a:ext uri="{FF2B5EF4-FFF2-40B4-BE49-F238E27FC236}">
                  <a16:creationId xmlns:a16="http://schemas.microsoft.com/office/drawing/2014/main" id="{22CE5CDB-DEAA-7D38-0912-CDF028F50DFD}"/>
                </a:ext>
              </a:extLst>
            </p:cNvPr>
            <p:cNvSpPr/>
            <p:nvPr/>
          </p:nvSpPr>
          <p:spPr>
            <a:xfrm>
              <a:off x="9702256" y="464397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8" name="圆角矩形 444">
              <a:extLst>
                <a:ext uri="{FF2B5EF4-FFF2-40B4-BE49-F238E27FC236}">
                  <a16:creationId xmlns:a16="http://schemas.microsoft.com/office/drawing/2014/main" id="{7F4AE9BA-5767-590F-0E48-96FF8D2AF672}"/>
                </a:ext>
              </a:extLst>
            </p:cNvPr>
            <p:cNvSpPr/>
            <p:nvPr/>
          </p:nvSpPr>
          <p:spPr>
            <a:xfrm>
              <a:off x="9354096" y="464396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9" name="饼形 445">
              <a:extLst>
                <a:ext uri="{FF2B5EF4-FFF2-40B4-BE49-F238E27FC236}">
                  <a16:creationId xmlns:a16="http://schemas.microsoft.com/office/drawing/2014/main" id="{7FC9EA9D-92D5-7AE0-29E7-0E7E7E80D799}"/>
                </a:ext>
              </a:extLst>
            </p:cNvPr>
            <p:cNvSpPr/>
            <p:nvPr/>
          </p:nvSpPr>
          <p:spPr>
            <a:xfrm>
              <a:off x="9210096" y="4643975"/>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1" name="饼形 440">
              <a:extLst>
                <a:ext uri="{FF2B5EF4-FFF2-40B4-BE49-F238E27FC236}">
                  <a16:creationId xmlns:a16="http://schemas.microsoft.com/office/drawing/2014/main" id="{90CAC2FE-3D64-4034-1295-7998A495C81D}"/>
                </a:ext>
              </a:extLst>
            </p:cNvPr>
            <p:cNvSpPr/>
            <p:nvPr/>
          </p:nvSpPr>
          <p:spPr>
            <a:xfrm>
              <a:off x="10194416" y="464397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2" name="圆角矩形 441">
              <a:extLst>
                <a:ext uri="{FF2B5EF4-FFF2-40B4-BE49-F238E27FC236}">
                  <a16:creationId xmlns:a16="http://schemas.microsoft.com/office/drawing/2014/main" id="{4D089352-C42B-8AD5-35A3-6CFB0AF27883}"/>
                </a:ext>
              </a:extLst>
            </p:cNvPr>
            <p:cNvSpPr/>
            <p:nvPr/>
          </p:nvSpPr>
          <p:spPr>
            <a:xfrm>
              <a:off x="9846256" y="464396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3" name="饼形 442">
              <a:extLst>
                <a:ext uri="{FF2B5EF4-FFF2-40B4-BE49-F238E27FC236}">
                  <a16:creationId xmlns:a16="http://schemas.microsoft.com/office/drawing/2014/main" id="{0A5E6B03-7A87-B079-D033-8B82CF7187AE}"/>
                </a:ext>
              </a:extLst>
            </p:cNvPr>
            <p:cNvSpPr/>
            <p:nvPr/>
          </p:nvSpPr>
          <p:spPr>
            <a:xfrm>
              <a:off x="9702256" y="4643975"/>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5" name="饼形 437">
              <a:extLst>
                <a:ext uri="{FF2B5EF4-FFF2-40B4-BE49-F238E27FC236}">
                  <a16:creationId xmlns:a16="http://schemas.microsoft.com/office/drawing/2014/main" id="{857CBF3A-6299-C6C2-4E52-BB117940018B}"/>
                </a:ext>
              </a:extLst>
            </p:cNvPr>
            <p:cNvSpPr/>
            <p:nvPr/>
          </p:nvSpPr>
          <p:spPr>
            <a:xfrm>
              <a:off x="10686015" y="4645145"/>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 name="圆角矩形 438">
              <a:extLst>
                <a:ext uri="{FF2B5EF4-FFF2-40B4-BE49-F238E27FC236}">
                  <a16:creationId xmlns:a16="http://schemas.microsoft.com/office/drawing/2014/main" id="{1C177BD9-C463-002A-9F16-E2D49F743ED3}"/>
                </a:ext>
              </a:extLst>
            </p:cNvPr>
            <p:cNvSpPr/>
            <p:nvPr/>
          </p:nvSpPr>
          <p:spPr>
            <a:xfrm>
              <a:off x="10337855" y="4645137"/>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7" name="饼形 439">
              <a:extLst>
                <a:ext uri="{FF2B5EF4-FFF2-40B4-BE49-F238E27FC236}">
                  <a16:creationId xmlns:a16="http://schemas.microsoft.com/office/drawing/2014/main" id="{707EC512-05BE-0C03-9C70-9DD831487401}"/>
                </a:ext>
              </a:extLst>
            </p:cNvPr>
            <p:cNvSpPr/>
            <p:nvPr/>
          </p:nvSpPr>
          <p:spPr>
            <a:xfrm>
              <a:off x="10193855" y="4645145"/>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9" name="饼形 434">
              <a:extLst>
                <a:ext uri="{FF2B5EF4-FFF2-40B4-BE49-F238E27FC236}">
                  <a16:creationId xmlns:a16="http://schemas.microsoft.com/office/drawing/2014/main" id="{1C5E4C0A-9095-C1E9-325B-C0DC4BEE9373}"/>
                </a:ext>
              </a:extLst>
            </p:cNvPr>
            <p:cNvSpPr/>
            <p:nvPr/>
          </p:nvSpPr>
          <p:spPr>
            <a:xfrm>
              <a:off x="11177614" y="4647157"/>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0" name="圆角矩形 435">
              <a:extLst>
                <a:ext uri="{FF2B5EF4-FFF2-40B4-BE49-F238E27FC236}">
                  <a16:creationId xmlns:a16="http://schemas.microsoft.com/office/drawing/2014/main" id="{0E39193A-3358-12B1-D398-B8F2055C42AF}"/>
                </a:ext>
              </a:extLst>
            </p:cNvPr>
            <p:cNvSpPr/>
            <p:nvPr/>
          </p:nvSpPr>
          <p:spPr>
            <a:xfrm>
              <a:off x="10829454" y="464714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1" name="饼形 436">
              <a:extLst>
                <a:ext uri="{FF2B5EF4-FFF2-40B4-BE49-F238E27FC236}">
                  <a16:creationId xmlns:a16="http://schemas.microsoft.com/office/drawing/2014/main" id="{FC1AB629-C7A9-41E1-BFAC-307143797517}"/>
                </a:ext>
              </a:extLst>
            </p:cNvPr>
            <p:cNvSpPr/>
            <p:nvPr/>
          </p:nvSpPr>
          <p:spPr>
            <a:xfrm>
              <a:off x="10685454" y="4647157"/>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2" name="右箭头 393">
              <a:extLst>
                <a:ext uri="{FF2B5EF4-FFF2-40B4-BE49-F238E27FC236}">
                  <a16:creationId xmlns:a16="http://schemas.microsoft.com/office/drawing/2014/main" id="{FFE81F18-1FEC-B07D-F343-976BEF1C85BB}"/>
                </a:ext>
              </a:extLst>
            </p:cNvPr>
            <p:cNvSpPr>
              <a:spLocks/>
            </p:cNvSpPr>
            <p:nvPr/>
          </p:nvSpPr>
          <p:spPr>
            <a:xfrm>
              <a:off x="9153059" y="5944713"/>
              <a:ext cx="526665" cy="84107"/>
            </a:xfrm>
            <a:prstGeom prst="rightArrow">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3" name="加号 272">
              <a:extLst>
                <a:ext uri="{FF2B5EF4-FFF2-40B4-BE49-F238E27FC236}">
                  <a16:creationId xmlns:a16="http://schemas.microsoft.com/office/drawing/2014/main" id="{E1581E05-7532-800E-D892-31B5889C6CD7}"/>
                </a:ext>
              </a:extLst>
            </p:cNvPr>
            <p:cNvSpPr>
              <a:spLocks/>
            </p:cNvSpPr>
            <p:nvPr/>
          </p:nvSpPr>
          <p:spPr>
            <a:xfrm>
              <a:off x="7594579" y="5842766"/>
              <a:ext cx="288000" cy="288000"/>
            </a:xfrm>
            <a:prstGeom prst="mathPlus">
              <a:avLst>
                <a:gd name="adj1" fmla="val 12937"/>
              </a:avLst>
            </a:prstGeom>
            <a:solidFill>
              <a:srgbClr val="8064A2"/>
            </a:solidFill>
            <a:ln w="12700" cap="flat" cmpd="sng" algn="ctr">
              <a:solidFill>
                <a:srgbClr val="8064A2">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5" name="饼形 431">
              <a:extLst>
                <a:ext uri="{FF2B5EF4-FFF2-40B4-BE49-F238E27FC236}">
                  <a16:creationId xmlns:a16="http://schemas.microsoft.com/office/drawing/2014/main" id="{61DD1FA1-117F-8056-0523-5439E2FA2577}"/>
                </a:ext>
              </a:extLst>
            </p:cNvPr>
            <p:cNvSpPr/>
            <p:nvPr/>
          </p:nvSpPr>
          <p:spPr>
            <a:xfrm>
              <a:off x="8400164" y="5896637"/>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6" name="圆角矩形 432">
              <a:extLst>
                <a:ext uri="{FF2B5EF4-FFF2-40B4-BE49-F238E27FC236}">
                  <a16:creationId xmlns:a16="http://schemas.microsoft.com/office/drawing/2014/main" id="{E966943A-B2FF-99C9-747D-BB73ECD4E6F0}"/>
                </a:ext>
              </a:extLst>
            </p:cNvPr>
            <p:cNvSpPr/>
            <p:nvPr/>
          </p:nvSpPr>
          <p:spPr>
            <a:xfrm>
              <a:off x="8052004" y="589662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7" name="饼形 433">
              <a:extLst>
                <a:ext uri="{FF2B5EF4-FFF2-40B4-BE49-F238E27FC236}">
                  <a16:creationId xmlns:a16="http://schemas.microsoft.com/office/drawing/2014/main" id="{6900950B-DCBD-5980-C01F-EDCEA9370194}"/>
                </a:ext>
              </a:extLst>
            </p:cNvPr>
            <p:cNvSpPr/>
            <p:nvPr/>
          </p:nvSpPr>
          <p:spPr>
            <a:xfrm>
              <a:off x="7908004" y="5896637"/>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2" name="饼形 428">
              <a:extLst>
                <a:ext uri="{FF2B5EF4-FFF2-40B4-BE49-F238E27FC236}">
                  <a16:creationId xmlns:a16="http://schemas.microsoft.com/office/drawing/2014/main" id="{5A0C9156-DEFE-EECC-A978-735E4FDE3F37}"/>
                </a:ext>
              </a:extLst>
            </p:cNvPr>
            <p:cNvSpPr/>
            <p:nvPr/>
          </p:nvSpPr>
          <p:spPr>
            <a:xfrm>
              <a:off x="8892324" y="5896637"/>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3" name="圆角矩形 429">
              <a:extLst>
                <a:ext uri="{FF2B5EF4-FFF2-40B4-BE49-F238E27FC236}">
                  <a16:creationId xmlns:a16="http://schemas.microsoft.com/office/drawing/2014/main" id="{6E970C31-75C0-CD62-D602-1D12300FF357}"/>
                </a:ext>
              </a:extLst>
            </p:cNvPr>
            <p:cNvSpPr/>
            <p:nvPr/>
          </p:nvSpPr>
          <p:spPr>
            <a:xfrm>
              <a:off x="8544164" y="5896629"/>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4" name="饼形 430">
              <a:extLst>
                <a:ext uri="{FF2B5EF4-FFF2-40B4-BE49-F238E27FC236}">
                  <a16:creationId xmlns:a16="http://schemas.microsoft.com/office/drawing/2014/main" id="{EBADB57C-1C3D-9F9F-EC2D-DE755E44477E}"/>
                </a:ext>
              </a:extLst>
            </p:cNvPr>
            <p:cNvSpPr/>
            <p:nvPr/>
          </p:nvSpPr>
          <p:spPr>
            <a:xfrm>
              <a:off x="8400164" y="5896637"/>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8" name="文本框 277">
              <a:extLst>
                <a:ext uri="{FF2B5EF4-FFF2-40B4-BE49-F238E27FC236}">
                  <a16:creationId xmlns:a16="http://schemas.microsoft.com/office/drawing/2014/main" id="{A1584591-F6A0-880F-8EFA-392B7736A4AE}"/>
                </a:ext>
              </a:extLst>
            </p:cNvPr>
            <p:cNvSpPr txBox="1"/>
            <p:nvPr/>
          </p:nvSpPr>
          <p:spPr>
            <a:xfrm>
              <a:off x="7995436" y="5769806"/>
              <a:ext cx="8964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kern="0" cap="none" spc="0" normalizeH="0" baseline="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1" u="none" strike="noStrike" kern="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9" name="矩形 278">
              <a:extLst>
                <a:ext uri="{FF2B5EF4-FFF2-40B4-BE49-F238E27FC236}">
                  <a16:creationId xmlns:a16="http://schemas.microsoft.com/office/drawing/2014/main" id="{D1006340-C80A-F24D-3391-CF3C9D3BD341}"/>
                </a:ext>
              </a:extLst>
            </p:cNvPr>
            <p:cNvSpPr/>
            <p:nvPr/>
          </p:nvSpPr>
          <p:spPr>
            <a:xfrm>
              <a:off x="8693629" y="5935917"/>
              <a:ext cx="356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j-1</a:t>
              </a:r>
              <a:endParaRPr kumimoji="0" lang="zh-CN" altLang="en-US"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8" name="饼形 420">
              <a:extLst>
                <a:ext uri="{FF2B5EF4-FFF2-40B4-BE49-F238E27FC236}">
                  <a16:creationId xmlns:a16="http://schemas.microsoft.com/office/drawing/2014/main" id="{ED6D25D3-4E3A-C98C-A057-50C13E8373D0}"/>
                </a:ext>
              </a:extLst>
            </p:cNvPr>
            <p:cNvSpPr/>
            <p:nvPr/>
          </p:nvSpPr>
          <p:spPr>
            <a:xfrm>
              <a:off x="6914164" y="5898488"/>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9" name="圆角矩形 421">
              <a:extLst>
                <a:ext uri="{FF2B5EF4-FFF2-40B4-BE49-F238E27FC236}">
                  <a16:creationId xmlns:a16="http://schemas.microsoft.com/office/drawing/2014/main" id="{55B33E69-CB4F-FDF3-8992-877446FAADFC}"/>
                </a:ext>
              </a:extLst>
            </p:cNvPr>
            <p:cNvSpPr/>
            <p:nvPr/>
          </p:nvSpPr>
          <p:spPr>
            <a:xfrm>
              <a:off x="6566004" y="589848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0" name="饼形 422">
              <a:extLst>
                <a:ext uri="{FF2B5EF4-FFF2-40B4-BE49-F238E27FC236}">
                  <a16:creationId xmlns:a16="http://schemas.microsoft.com/office/drawing/2014/main" id="{ED7584CF-9F71-E372-DC18-BA452AAFFBF9}"/>
                </a:ext>
              </a:extLst>
            </p:cNvPr>
            <p:cNvSpPr/>
            <p:nvPr/>
          </p:nvSpPr>
          <p:spPr>
            <a:xfrm>
              <a:off x="6422004" y="5898488"/>
              <a:ext cx="144000" cy="144000"/>
            </a:xfrm>
            <a:prstGeom prst="pie">
              <a:avLst>
                <a:gd name="adj1" fmla="val 18706873"/>
                <a:gd name="adj2" fmla="val 2597673"/>
              </a:avLst>
            </a:prstGeom>
            <a:solidFill>
              <a:srgbClr val="FF0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5" name="饼形 417">
              <a:extLst>
                <a:ext uri="{FF2B5EF4-FFF2-40B4-BE49-F238E27FC236}">
                  <a16:creationId xmlns:a16="http://schemas.microsoft.com/office/drawing/2014/main" id="{0EFB3527-EF35-FC69-A44E-B64B721C30D6}"/>
                </a:ext>
              </a:extLst>
            </p:cNvPr>
            <p:cNvSpPr/>
            <p:nvPr/>
          </p:nvSpPr>
          <p:spPr>
            <a:xfrm>
              <a:off x="7406324" y="5898488"/>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6" name="圆角矩形 418">
              <a:extLst>
                <a:ext uri="{FF2B5EF4-FFF2-40B4-BE49-F238E27FC236}">
                  <a16:creationId xmlns:a16="http://schemas.microsoft.com/office/drawing/2014/main" id="{2F0E9331-2569-5FD1-ABA3-B33CD85389CE}"/>
                </a:ext>
              </a:extLst>
            </p:cNvPr>
            <p:cNvSpPr/>
            <p:nvPr/>
          </p:nvSpPr>
          <p:spPr>
            <a:xfrm>
              <a:off x="7058164" y="5898480"/>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7" name="饼形 419">
              <a:extLst>
                <a:ext uri="{FF2B5EF4-FFF2-40B4-BE49-F238E27FC236}">
                  <a16:creationId xmlns:a16="http://schemas.microsoft.com/office/drawing/2014/main" id="{14A8F9DF-0D3A-0322-107C-33551DA34AF7}"/>
                </a:ext>
              </a:extLst>
            </p:cNvPr>
            <p:cNvSpPr/>
            <p:nvPr/>
          </p:nvSpPr>
          <p:spPr>
            <a:xfrm>
              <a:off x="6914164" y="5898488"/>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1" name="文本框 290">
              <a:extLst>
                <a:ext uri="{FF2B5EF4-FFF2-40B4-BE49-F238E27FC236}">
                  <a16:creationId xmlns:a16="http://schemas.microsoft.com/office/drawing/2014/main" id="{2E5D7F07-2CF6-45EC-1510-5B9815320123}"/>
                </a:ext>
              </a:extLst>
            </p:cNvPr>
            <p:cNvSpPr txBox="1"/>
            <p:nvPr/>
          </p:nvSpPr>
          <p:spPr>
            <a:xfrm>
              <a:off x="6508504" y="5776585"/>
              <a:ext cx="920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kern="0" cap="none" spc="0" normalizeH="0" baseline="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1" u="none" strike="noStrike" kern="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2" name="矩形 291">
              <a:extLst>
                <a:ext uri="{FF2B5EF4-FFF2-40B4-BE49-F238E27FC236}">
                  <a16:creationId xmlns:a16="http://schemas.microsoft.com/office/drawing/2014/main" id="{E5D03FBE-4959-D390-221B-C974672868E2}"/>
                </a:ext>
              </a:extLst>
            </p:cNvPr>
            <p:cNvSpPr/>
            <p:nvPr/>
          </p:nvSpPr>
          <p:spPr>
            <a:xfrm>
              <a:off x="7207629" y="5937768"/>
              <a:ext cx="35618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i-1</a:t>
              </a:r>
              <a:endParaRPr kumimoji="0" lang="zh-CN" altLang="en-US"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0" name="饼形 409">
              <a:extLst>
                <a:ext uri="{FF2B5EF4-FFF2-40B4-BE49-F238E27FC236}">
                  <a16:creationId xmlns:a16="http://schemas.microsoft.com/office/drawing/2014/main" id="{62654C09-5CB3-BD34-E054-BBCF081E43B9}"/>
                </a:ext>
              </a:extLst>
            </p:cNvPr>
            <p:cNvSpPr/>
            <p:nvPr/>
          </p:nvSpPr>
          <p:spPr>
            <a:xfrm>
              <a:off x="10224002" y="5887593"/>
              <a:ext cx="144000" cy="144000"/>
            </a:xfrm>
            <a:prstGeom prst="pie">
              <a:avLst>
                <a:gd name="adj1" fmla="val 2719399"/>
                <a:gd name="adj2" fmla="val 18746772"/>
              </a:avLst>
            </a:prstGeom>
            <a:gradFill rotWithShape="1">
              <a:gsLst>
                <a:gs pos="0">
                  <a:srgbClr val="4F81BD">
                    <a:lumMod val="110000"/>
                    <a:satMod val="105000"/>
                    <a:tint val="67000"/>
                  </a:srgbClr>
                </a:gs>
                <a:gs pos="50000">
                  <a:srgbClr val="4F81BD">
                    <a:lumMod val="105000"/>
                    <a:satMod val="103000"/>
                    <a:tint val="73000"/>
                  </a:srgbClr>
                </a:gs>
                <a:gs pos="100000">
                  <a:srgbClr val="4F81BD">
                    <a:lumMod val="105000"/>
                    <a:satMod val="109000"/>
                    <a:tint val="81000"/>
                  </a:srgbClr>
                </a:gs>
              </a:gsLst>
              <a:lin ang="5400000" scaled="0"/>
            </a:gradFill>
            <a:ln w="6350" cap="flat" cmpd="sng" algn="ctr">
              <a:solidFill>
                <a:srgbClr val="4F81B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1" name="圆角矩形 410">
              <a:extLst>
                <a:ext uri="{FF2B5EF4-FFF2-40B4-BE49-F238E27FC236}">
                  <a16:creationId xmlns:a16="http://schemas.microsoft.com/office/drawing/2014/main" id="{A3C81BBB-0928-7FD2-5042-40B60E7039A6}"/>
                </a:ext>
              </a:extLst>
            </p:cNvPr>
            <p:cNvSpPr/>
            <p:nvPr/>
          </p:nvSpPr>
          <p:spPr>
            <a:xfrm>
              <a:off x="9875842" y="588758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2" name="饼形 411">
              <a:extLst>
                <a:ext uri="{FF2B5EF4-FFF2-40B4-BE49-F238E27FC236}">
                  <a16:creationId xmlns:a16="http://schemas.microsoft.com/office/drawing/2014/main" id="{751795C9-EC8B-C8D7-34A0-2F8116BCE66C}"/>
                </a:ext>
              </a:extLst>
            </p:cNvPr>
            <p:cNvSpPr/>
            <p:nvPr/>
          </p:nvSpPr>
          <p:spPr>
            <a:xfrm>
              <a:off x="9731842" y="5887593"/>
              <a:ext cx="144000" cy="144000"/>
            </a:xfrm>
            <a:prstGeom prst="pie">
              <a:avLst>
                <a:gd name="adj1" fmla="val 18706873"/>
                <a:gd name="adj2" fmla="val 2597673"/>
              </a:avLst>
            </a:prstGeom>
            <a:gradFill rotWithShape="1">
              <a:gsLst>
                <a:gs pos="0">
                  <a:srgbClr val="C0504D">
                    <a:satMod val="103000"/>
                    <a:lumMod val="102000"/>
                    <a:tint val="94000"/>
                  </a:srgbClr>
                </a:gs>
                <a:gs pos="50000">
                  <a:srgbClr val="C0504D">
                    <a:satMod val="110000"/>
                    <a:lumMod val="100000"/>
                    <a:shade val="100000"/>
                  </a:srgbClr>
                </a:gs>
                <a:gs pos="100000">
                  <a:srgbClr val="C0504D">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7" name="饼形 406">
              <a:extLst>
                <a:ext uri="{FF2B5EF4-FFF2-40B4-BE49-F238E27FC236}">
                  <a16:creationId xmlns:a16="http://schemas.microsoft.com/office/drawing/2014/main" id="{D87BFC7A-0056-049F-E338-BD2172339FFA}"/>
                </a:ext>
              </a:extLst>
            </p:cNvPr>
            <p:cNvSpPr/>
            <p:nvPr/>
          </p:nvSpPr>
          <p:spPr>
            <a:xfrm>
              <a:off x="10716162" y="5887593"/>
              <a:ext cx="144000" cy="144000"/>
            </a:xfrm>
            <a:prstGeom prst="pie">
              <a:avLst>
                <a:gd name="adj1" fmla="val 2719399"/>
                <a:gd name="adj2" fmla="val 18746772"/>
              </a:avLst>
            </a:prstGeom>
            <a:solidFill>
              <a:srgbClr val="0432FF"/>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8" name="圆角矩形 407">
              <a:extLst>
                <a:ext uri="{FF2B5EF4-FFF2-40B4-BE49-F238E27FC236}">
                  <a16:creationId xmlns:a16="http://schemas.microsoft.com/office/drawing/2014/main" id="{E32C7C87-908A-CE80-BEBF-41DBC419E32B}"/>
                </a:ext>
              </a:extLst>
            </p:cNvPr>
            <p:cNvSpPr/>
            <p:nvPr/>
          </p:nvSpPr>
          <p:spPr>
            <a:xfrm>
              <a:off x="10368002" y="5887585"/>
              <a:ext cx="348160" cy="144016"/>
            </a:xfrm>
            <a:prstGeom prst="roundRect">
              <a:avLst>
                <a:gd name="adj" fmla="val 50000"/>
              </a:avLst>
            </a:pr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9" name="饼形 408">
              <a:extLst>
                <a:ext uri="{FF2B5EF4-FFF2-40B4-BE49-F238E27FC236}">
                  <a16:creationId xmlns:a16="http://schemas.microsoft.com/office/drawing/2014/main" id="{B7EBCDBA-2F36-6D86-1A5E-A4183A352FED}"/>
                </a:ext>
              </a:extLst>
            </p:cNvPr>
            <p:cNvSpPr/>
            <p:nvPr/>
          </p:nvSpPr>
          <p:spPr>
            <a:xfrm>
              <a:off x="10224002" y="5887593"/>
              <a:ext cx="144000" cy="144000"/>
            </a:xfrm>
            <a:prstGeom prst="pie">
              <a:avLst>
                <a:gd name="adj1" fmla="val 18706873"/>
                <a:gd name="adj2" fmla="val 2597673"/>
              </a:avLst>
            </a:prstGeom>
            <a:gradFill rotWithShape="1">
              <a:gsLst>
                <a:gs pos="0">
                  <a:srgbClr val="C0504D">
                    <a:lumMod val="110000"/>
                    <a:satMod val="105000"/>
                    <a:tint val="67000"/>
                  </a:srgbClr>
                </a:gs>
                <a:gs pos="50000">
                  <a:srgbClr val="C0504D">
                    <a:lumMod val="105000"/>
                    <a:satMod val="103000"/>
                    <a:tint val="73000"/>
                  </a:srgbClr>
                </a:gs>
                <a:gs pos="100000">
                  <a:srgbClr val="C0504D">
                    <a:lumMod val="105000"/>
                    <a:satMod val="109000"/>
                    <a:tint val="81000"/>
                  </a:srgbClr>
                </a:gs>
              </a:gsLst>
              <a:lin ang="5400000" scaled="0"/>
            </a:gradFill>
            <a:ln w="6350" cap="flat" cmpd="sng" algn="ctr">
              <a:solidFill>
                <a:srgbClr val="C050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3" name="文本框 302">
              <a:extLst>
                <a:ext uri="{FF2B5EF4-FFF2-40B4-BE49-F238E27FC236}">
                  <a16:creationId xmlns:a16="http://schemas.microsoft.com/office/drawing/2014/main" id="{35CD26F0-3034-258F-D144-B7078A2E6850}"/>
                </a:ext>
              </a:extLst>
            </p:cNvPr>
            <p:cNvSpPr txBox="1"/>
            <p:nvPr/>
          </p:nvSpPr>
          <p:spPr>
            <a:xfrm>
              <a:off x="9818006" y="5768160"/>
              <a:ext cx="932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kern="0" cap="none" spc="0" normalizeH="0" baseline="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1" i="1" u="none" strike="noStrike" kern="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4" name="矩形 303">
              <a:extLst>
                <a:ext uri="{FF2B5EF4-FFF2-40B4-BE49-F238E27FC236}">
                  <a16:creationId xmlns:a16="http://schemas.microsoft.com/office/drawing/2014/main" id="{22273230-16CB-F5EC-DEFC-354A09B72B17}"/>
                </a:ext>
              </a:extLst>
            </p:cNvPr>
            <p:cNvSpPr/>
            <p:nvPr/>
          </p:nvSpPr>
          <p:spPr>
            <a:xfrm>
              <a:off x="10517467" y="5926873"/>
              <a:ext cx="48763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i+j-1</a:t>
              </a:r>
              <a:endParaRPr kumimoji="0" lang="zh-CN" altLang="en-US" sz="1800" b="1" i="1" u="none" strike="noStrike" kern="0" cap="none" spc="0" normalizeH="0" baseline="-25000" noProof="0" dirty="0">
                <a:ln>
                  <a:noFill/>
                </a:ln>
                <a:solidFill>
                  <a:srgbClr val="96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3" name="矩形 312">
              <a:extLst>
                <a:ext uri="{FF2B5EF4-FFF2-40B4-BE49-F238E27FC236}">
                  <a16:creationId xmlns:a16="http://schemas.microsoft.com/office/drawing/2014/main" id="{A65AB216-7E4B-7B94-6E70-739624B0CBE2}"/>
                </a:ext>
              </a:extLst>
            </p:cNvPr>
            <p:cNvSpPr/>
            <p:nvPr/>
          </p:nvSpPr>
          <p:spPr>
            <a:xfrm>
              <a:off x="6539004" y="2494186"/>
              <a:ext cx="5258485" cy="523220"/>
            </a:xfrm>
            <a:prstGeom prst="rect">
              <a:avLst/>
            </a:prstGeom>
          </p:spPr>
          <p:txBody>
            <a:bodyPr wrap="square">
              <a:spAutoFit/>
            </a:bodyPr>
            <a:lstStyle/>
            <a:p>
              <a:pPr>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—R—</a:t>
              </a:r>
              <a:r>
                <a:rPr lang="en-US" altLang="zh-CN" b="1" dirty="0">
                  <a:solidFill>
                    <a:srgbClr val="0432FF"/>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800" b="0"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4" name="文本框 313">
              <a:extLst>
                <a:ext uri="{FF2B5EF4-FFF2-40B4-BE49-F238E27FC236}">
                  <a16:creationId xmlns:a16="http://schemas.microsoft.com/office/drawing/2014/main" id="{D1A591AA-51D0-2B89-78EA-87B7DF3F69AA}"/>
                </a:ext>
              </a:extLst>
            </p:cNvPr>
            <p:cNvSpPr txBox="1"/>
            <p:nvPr/>
          </p:nvSpPr>
          <p:spPr>
            <a:xfrm>
              <a:off x="6487258" y="2924412"/>
              <a:ext cx="167967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18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型单体</a:t>
              </a:r>
            </a:p>
          </p:txBody>
        </p:sp>
        <p:sp>
          <p:nvSpPr>
            <p:cNvPr id="334" name="矩形 333">
              <a:extLst>
                <a:ext uri="{FF2B5EF4-FFF2-40B4-BE49-F238E27FC236}">
                  <a16:creationId xmlns:a16="http://schemas.microsoft.com/office/drawing/2014/main" id="{E7000483-1EE4-E4D9-FABC-295E1CD3C147}"/>
                </a:ext>
              </a:extLst>
            </p:cNvPr>
            <p:cNvSpPr/>
            <p:nvPr/>
          </p:nvSpPr>
          <p:spPr>
            <a:xfrm>
              <a:off x="6530316" y="3594140"/>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5" name="矩形 334">
              <a:extLst>
                <a:ext uri="{FF2B5EF4-FFF2-40B4-BE49-F238E27FC236}">
                  <a16:creationId xmlns:a16="http://schemas.microsoft.com/office/drawing/2014/main" id="{0F09EF8C-1D5B-5998-1B3D-79DB8756A0E5}"/>
                </a:ext>
              </a:extLst>
            </p:cNvPr>
            <p:cNvSpPr/>
            <p:nvPr/>
          </p:nvSpPr>
          <p:spPr>
            <a:xfrm>
              <a:off x="8711638" y="3582177"/>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6" name="矩形 335">
              <a:extLst>
                <a:ext uri="{FF2B5EF4-FFF2-40B4-BE49-F238E27FC236}">
                  <a16:creationId xmlns:a16="http://schemas.microsoft.com/office/drawing/2014/main" id="{B0DBE7E3-9A3E-B57E-14E9-DE4678762357}"/>
                </a:ext>
              </a:extLst>
            </p:cNvPr>
            <p:cNvSpPr/>
            <p:nvPr/>
          </p:nvSpPr>
          <p:spPr>
            <a:xfrm>
              <a:off x="7488380" y="3582177"/>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7" name="矩形 336">
              <a:extLst>
                <a:ext uri="{FF2B5EF4-FFF2-40B4-BE49-F238E27FC236}">
                  <a16:creationId xmlns:a16="http://schemas.microsoft.com/office/drawing/2014/main" id="{3A218648-EA76-0B51-FEF1-406C25EECD6F}"/>
                </a:ext>
              </a:extLst>
            </p:cNvPr>
            <p:cNvSpPr/>
            <p:nvPr/>
          </p:nvSpPr>
          <p:spPr>
            <a:xfrm>
              <a:off x="6530316" y="4230510"/>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8" name="矩形 337">
              <a:extLst>
                <a:ext uri="{FF2B5EF4-FFF2-40B4-BE49-F238E27FC236}">
                  <a16:creationId xmlns:a16="http://schemas.microsoft.com/office/drawing/2014/main" id="{F25FBF8C-6E58-1303-BCC6-19EF36246BFC}"/>
                </a:ext>
              </a:extLst>
            </p:cNvPr>
            <p:cNvSpPr/>
            <p:nvPr/>
          </p:nvSpPr>
          <p:spPr>
            <a:xfrm>
              <a:off x="7928713" y="4784924"/>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9" name="矩形 338">
              <a:extLst>
                <a:ext uri="{FF2B5EF4-FFF2-40B4-BE49-F238E27FC236}">
                  <a16:creationId xmlns:a16="http://schemas.microsoft.com/office/drawing/2014/main" id="{1D9337CE-8AFD-8556-EFC5-10C783894F8D}"/>
                </a:ext>
              </a:extLst>
            </p:cNvPr>
            <p:cNvSpPr/>
            <p:nvPr/>
          </p:nvSpPr>
          <p:spPr>
            <a:xfrm>
              <a:off x="7657776" y="4208093"/>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0" name="矩形 339">
              <a:extLst>
                <a:ext uri="{FF2B5EF4-FFF2-40B4-BE49-F238E27FC236}">
                  <a16:creationId xmlns:a16="http://schemas.microsoft.com/office/drawing/2014/main" id="{44560AE1-BDC7-E51C-5E0E-E73E2BC06C6E}"/>
                </a:ext>
              </a:extLst>
            </p:cNvPr>
            <p:cNvSpPr/>
            <p:nvPr/>
          </p:nvSpPr>
          <p:spPr>
            <a:xfrm>
              <a:off x="8192852" y="5288014"/>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1" name="矩形 340">
              <a:extLst>
                <a:ext uri="{FF2B5EF4-FFF2-40B4-BE49-F238E27FC236}">
                  <a16:creationId xmlns:a16="http://schemas.microsoft.com/office/drawing/2014/main" id="{F062B608-8EFC-5FD8-E2B2-5D9DC8C5CB1E}"/>
                </a:ext>
              </a:extLst>
            </p:cNvPr>
            <p:cNvSpPr/>
            <p:nvPr/>
          </p:nvSpPr>
          <p:spPr>
            <a:xfrm>
              <a:off x="10175510" y="5278741"/>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2" name="矩形 341">
              <a:extLst>
                <a:ext uri="{FF2B5EF4-FFF2-40B4-BE49-F238E27FC236}">
                  <a16:creationId xmlns:a16="http://schemas.microsoft.com/office/drawing/2014/main" id="{6F892699-BCA5-BE59-4537-19C981DC3508}"/>
                </a:ext>
              </a:extLst>
            </p:cNvPr>
            <p:cNvSpPr/>
            <p:nvPr/>
          </p:nvSpPr>
          <p:spPr>
            <a:xfrm>
              <a:off x="6799265" y="5305206"/>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3" name="矩形 342">
              <a:extLst>
                <a:ext uri="{FF2B5EF4-FFF2-40B4-BE49-F238E27FC236}">
                  <a16:creationId xmlns:a16="http://schemas.microsoft.com/office/drawing/2014/main" id="{B45C3BF5-3348-2E58-DCD0-53CE4AD4BF43}"/>
                </a:ext>
              </a:extLst>
            </p:cNvPr>
            <p:cNvSpPr/>
            <p:nvPr/>
          </p:nvSpPr>
          <p:spPr>
            <a:xfrm>
              <a:off x="6530316" y="4784924"/>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4" name="矩形 343">
              <a:extLst>
                <a:ext uri="{FF2B5EF4-FFF2-40B4-BE49-F238E27FC236}">
                  <a16:creationId xmlns:a16="http://schemas.microsoft.com/office/drawing/2014/main" id="{33D7EE44-95A1-5D35-B0F2-8E41E6E3FE67}"/>
                </a:ext>
              </a:extLst>
            </p:cNvPr>
            <p:cNvSpPr/>
            <p:nvPr/>
          </p:nvSpPr>
          <p:spPr>
            <a:xfrm>
              <a:off x="10124324" y="4768546"/>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5" name="矩形 344">
              <a:extLst>
                <a:ext uri="{FF2B5EF4-FFF2-40B4-BE49-F238E27FC236}">
                  <a16:creationId xmlns:a16="http://schemas.microsoft.com/office/drawing/2014/main" id="{A741C3A4-71CC-9E39-F61C-586DCB4F8B22}"/>
                </a:ext>
              </a:extLst>
            </p:cNvPr>
            <p:cNvSpPr/>
            <p:nvPr/>
          </p:nvSpPr>
          <p:spPr>
            <a:xfrm>
              <a:off x="10185891" y="6063230"/>
              <a:ext cx="564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i+j</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6" name="矩形 345">
              <a:extLst>
                <a:ext uri="{FF2B5EF4-FFF2-40B4-BE49-F238E27FC236}">
                  <a16:creationId xmlns:a16="http://schemas.microsoft.com/office/drawing/2014/main" id="{AAEF4944-7A65-9CDF-396B-645D24C8AC1A}"/>
                </a:ext>
              </a:extLst>
            </p:cNvPr>
            <p:cNvSpPr/>
            <p:nvPr/>
          </p:nvSpPr>
          <p:spPr>
            <a:xfrm>
              <a:off x="8366372" y="6063230"/>
              <a:ext cx="4331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j</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7" name="矩形 346">
              <a:extLst>
                <a:ext uri="{FF2B5EF4-FFF2-40B4-BE49-F238E27FC236}">
                  <a16:creationId xmlns:a16="http://schemas.microsoft.com/office/drawing/2014/main" id="{27E6B351-0B49-CA71-3248-E1AC9721ED76}"/>
                </a:ext>
              </a:extLst>
            </p:cNvPr>
            <p:cNvSpPr/>
            <p:nvPr/>
          </p:nvSpPr>
          <p:spPr>
            <a:xfrm>
              <a:off x="6934454" y="6065081"/>
              <a:ext cx="58050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1" i="1" u="none" strike="noStrike" kern="1200" cap="none" spc="0" normalizeH="0" baseline="-25000" noProof="0" dirty="0" err="1">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a:t>
              </a:r>
              <a:endParaRPr kumimoji="0" lang="zh-CN" altLang="en-US" sz="1800" b="1" i="1"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8" name="矩形 347">
              <a:extLst>
                <a:ext uri="{FF2B5EF4-FFF2-40B4-BE49-F238E27FC236}">
                  <a16:creationId xmlns:a16="http://schemas.microsoft.com/office/drawing/2014/main" id="{1825F606-C454-5327-D138-F387B68B4E52}"/>
                </a:ext>
              </a:extLst>
            </p:cNvPr>
            <p:cNvSpPr/>
            <p:nvPr/>
          </p:nvSpPr>
          <p:spPr>
            <a:xfrm>
              <a:off x="9424613" y="4210502"/>
              <a:ext cx="4667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6" name="文本框 355">
              <a:extLst>
                <a:ext uri="{FF2B5EF4-FFF2-40B4-BE49-F238E27FC236}">
                  <a16:creationId xmlns:a16="http://schemas.microsoft.com/office/drawing/2014/main" id="{07618033-E5FC-4BCC-D833-E51037B4D26D}"/>
                </a:ext>
              </a:extLst>
            </p:cNvPr>
            <p:cNvSpPr txBox="1"/>
            <p:nvPr/>
          </p:nvSpPr>
          <p:spPr>
            <a:xfrm>
              <a:off x="8418326" y="2610181"/>
              <a:ext cx="12613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1" i="1" u="none" strike="noStrike" kern="1200" cap="none" spc="0" normalizeH="0" baseline="-2500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7" name="文本框 356">
              <a:extLst>
                <a:ext uri="{FF2B5EF4-FFF2-40B4-BE49-F238E27FC236}">
                  <a16:creationId xmlns:a16="http://schemas.microsoft.com/office/drawing/2014/main" id="{661D37DC-FC79-F6D3-493B-6107B34FF056}"/>
                </a:ext>
              </a:extLst>
            </p:cNvPr>
            <p:cNvSpPr txBox="1"/>
            <p:nvPr/>
          </p:nvSpPr>
          <p:spPr>
            <a:xfrm>
              <a:off x="9541718" y="2718155"/>
              <a:ext cx="269626" cy="276999"/>
            </a:xfrm>
            <a:prstGeom prst="rect">
              <a:avLst/>
            </a:prstGeom>
            <a:noFill/>
          </p:spPr>
          <p:txBody>
            <a:bodyPr wrap="none" rtlCol="0">
              <a:spAutoFit/>
            </a:bodyPr>
            <a:lstStyle/>
            <a:p>
              <a:r>
                <a:rPr kumimoji="1" lang="en-US" altLang="zh-CN" baseline="-25000" dirty="0">
                  <a:latin typeface="Times New Roman" panose="02020603050405020304" pitchFamily="18" charset="0"/>
                  <a:ea typeface="黑体" panose="02010609060101010101" pitchFamily="49" charset="-122"/>
                  <a:cs typeface="Times New Roman" panose="02020603050405020304" pitchFamily="18" charset="0"/>
                </a:rPr>
                <a:t>n</a:t>
              </a:r>
              <a:endParaRPr kumimoji="1" lang="zh-CN" altLang="en-US" baseline="-25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1" name="文本框 150">
              <a:extLst>
                <a:ext uri="{FF2B5EF4-FFF2-40B4-BE49-F238E27FC236}">
                  <a16:creationId xmlns:a16="http://schemas.microsoft.com/office/drawing/2014/main" id="{A84A3CC5-1CA7-B209-353A-1F9AFEB9D2F9}"/>
                </a:ext>
              </a:extLst>
            </p:cNvPr>
            <p:cNvSpPr txBox="1"/>
            <p:nvPr/>
          </p:nvSpPr>
          <p:spPr>
            <a:xfrm>
              <a:off x="7101209" y="2159484"/>
              <a:ext cx="3114634" cy="46166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400" b="1" i="0" u="none" strike="noStrike" kern="1200" cap="none" spc="0" normalizeH="0" baseline="0" noProof="0" dirty="0">
                  <a:ln>
                    <a:noFill/>
                  </a:ln>
                  <a:solidFill>
                    <a:srgbClr val="0432FF"/>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型单体</a:t>
              </a:r>
              <a:endParaRPr kumimoji="0" lang="en-US" altLang="zh-CN" sz="2400" b="1" i="0" u="none" strike="noStrike" kern="1200" cap="none" spc="0" normalizeH="0" baseline="0" noProof="0" dirty="0">
                <a:ln>
                  <a:noFill/>
                </a:ln>
                <a:solidFill>
                  <a:srgbClr val="4BACC6"/>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7008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5" fill="hold"/>
                                        <p:tgtEl>
                                          <p:spTgt spid="15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5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54"/>
                                        </p:tgtEl>
                                      </p:cBhvr>
                                    </p:cmd>
                                  </p:childTnLst>
                                </p:cTn>
                              </p:par>
                            </p:childTnLst>
                          </p:cTn>
                        </p:par>
                      </p:childTnLst>
                    </p:cTn>
                  </p:par>
                </p:childTnLst>
              </p:cTn>
              <p:nextCondLst>
                <p:cond evt="onClick" delay="0">
                  <p:tgtEl>
                    <p:spTgt spid="154"/>
                  </p:tgtEl>
                </p:cond>
              </p:nextCondLst>
            </p:seq>
            <p:video>
              <p:cMediaNode vol="80000">
                <p:cTn id="18" fill="hold" display="0">
                  <p:stCondLst>
                    <p:cond delay="indefinite"/>
                  </p:stCondLst>
                </p:cTn>
                <p:tgtEl>
                  <p:spTgt spid="15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16515" y="1161164"/>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836892"/>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1</a:t>
            </a:r>
            <a:r>
              <a:rPr lang="zh-CN" altLang="en-US" sz="2400" b="1" dirty="0">
                <a:solidFill>
                  <a:srgbClr val="9900CC"/>
                </a:solidFill>
                <a:latin typeface="Adobe 楷体 Std R" pitchFamily="18" charset="-122"/>
                <a:ea typeface="Adobe 楷体 Std R" pitchFamily="18" charset="-122"/>
              </a:rPr>
              <a:t>）反应程度对聚合度的影响</a:t>
            </a:r>
            <a:endParaRPr lang="zh-CN" altLang="en-US" sz="2200" dirty="0">
              <a:solidFill>
                <a:srgbClr val="0000FF"/>
              </a:solidFill>
              <a:latin typeface="Adobe 楷体 Std R" pitchFamily="18" charset="-122"/>
              <a:ea typeface="Adobe 楷体 Std R" pitchFamily="18" charset="-122"/>
            </a:endParaRPr>
          </a:p>
        </p:txBody>
      </p:sp>
      <p:graphicFrame>
        <p:nvGraphicFramePr>
          <p:cNvPr id="2" name="对象 1">
            <a:hlinkClick r:id="rId3" action="ppaction://hlinksldjump"/>
          </p:cNvPr>
          <p:cNvGraphicFramePr>
            <a:graphicFrameLocks noChangeAspect="1"/>
          </p:cNvGraphicFramePr>
          <p:nvPr>
            <p:extLst>
              <p:ext uri="{D42A27DB-BD31-4B8C-83A1-F6EECF244321}">
                <p14:modId xmlns:p14="http://schemas.microsoft.com/office/powerpoint/2010/main" val="4236545636"/>
              </p:ext>
            </p:extLst>
          </p:nvPr>
        </p:nvGraphicFramePr>
        <p:xfrm>
          <a:off x="4007768" y="2996952"/>
          <a:ext cx="1517476" cy="808506"/>
        </p:xfrm>
        <a:graphic>
          <a:graphicData uri="http://schemas.openxmlformats.org/presentationml/2006/ole">
            <mc:AlternateContent xmlns:mc="http://schemas.openxmlformats.org/markup-compatibility/2006">
              <mc:Choice xmlns:v="urn:schemas-microsoft-com:vml" Requires="v">
                <p:oleObj spid="_x0000_s79955" name="公式" r:id="rId4" imgW="787320" imgH="419040" progId="Equation.3">
                  <p:embed/>
                </p:oleObj>
              </mc:Choice>
              <mc:Fallback>
                <p:oleObj name="公式" r:id="rId4" imgW="787320" imgH="419040" progId="Equation.3">
                  <p:embed/>
                  <p:pic>
                    <p:nvPicPr>
                      <p:cNvPr id="0" name="Object 4"/>
                      <p:cNvPicPr>
                        <a:picLocks noChangeAspect="1" noChangeArrowheads="1"/>
                      </p:cNvPicPr>
                      <p:nvPr/>
                    </p:nvPicPr>
                    <p:blipFill>
                      <a:blip r:embed="rId5"/>
                      <a:srcRect/>
                      <a:stretch>
                        <a:fillRect/>
                      </a:stretch>
                    </p:blipFill>
                    <p:spPr bwMode="auto">
                      <a:xfrm>
                        <a:off x="4007768" y="2996952"/>
                        <a:ext cx="1517476" cy="808506"/>
                      </a:xfrm>
                      <a:prstGeom prst="rect">
                        <a:avLst/>
                      </a:prstGeom>
                      <a:noFill/>
                      <a:ln>
                        <a:solidFill>
                          <a:srgbClr val="0070C0"/>
                        </a:solidFill>
                      </a:ln>
                      <a:effectLst/>
                    </p:spPr>
                  </p:pic>
                </p:oleObj>
              </mc:Fallback>
            </mc:AlternateContent>
          </a:graphicData>
        </a:graphic>
      </p:graphicFrame>
      <p:sp>
        <p:nvSpPr>
          <p:cNvPr id="6" name="矩形 5"/>
          <p:cNvSpPr/>
          <p:nvPr/>
        </p:nvSpPr>
        <p:spPr>
          <a:xfrm>
            <a:off x="6960097" y="1574224"/>
            <a:ext cx="8258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zh-CN" alt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8" name="矩形 27"/>
          <p:cNvSpPr/>
          <p:nvPr/>
        </p:nvSpPr>
        <p:spPr>
          <a:xfrm>
            <a:off x="6132618" y="2513408"/>
            <a:ext cx="1368152" cy="55399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000" b="1" dirty="0">
                <a:ln w="11430"/>
                <a:solidFill>
                  <a:srgbClr val="FF0000"/>
                </a:solidFill>
                <a:effectLst>
                  <a:outerShdw blurRad="50800" dist="39000" dir="5460000" algn="tl">
                    <a:srgbClr val="000000">
                      <a:alpha val="38000"/>
                    </a:srgbClr>
                  </a:outerShdw>
                </a:effectLst>
              </a:rPr>
              <a:t>前提</a:t>
            </a:r>
            <a:r>
              <a:rPr lang="en-US" altLang="zh-CN" sz="3000" b="1" dirty="0">
                <a:ln w="11430"/>
                <a:solidFill>
                  <a:srgbClr val="FF0000"/>
                </a:solidFill>
                <a:effectLst>
                  <a:outerShdw blurRad="50800" dist="39000" dir="5460000" algn="tl">
                    <a:srgbClr val="000000">
                      <a:alpha val="38000"/>
                    </a:srgbClr>
                  </a:outerShdw>
                </a:effectLst>
              </a:rPr>
              <a:t>??</a:t>
            </a:r>
            <a:endParaRPr lang="zh-CN" altLang="en-US" sz="3000" b="1" dirty="0">
              <a:ln w="11430"/>
              <a:solidFill>
                <a:srgbClr val="FF0000"/>
              </a:solidFill>
              <a:effectLst>
                <a:outerShdw blurRad="50800" dist="39000" dir="5460000" algn="tl">
                  <a:srgbClr val="000000">
                    <a:alpha val="38000"/>
                  </a:srgbClr>
                </a:outerShdw>
              </a:effectLst>
            </a:endParaRPr>
          </a:p>
        </p:txBody>
      </p:sp>
      <p:sp>
        <p:nvSpPr>
          <p:cNvPr id="30" name="矩形 29"/>
          <p:cNvSpPr/>
          <p:nvPr/>
        </p:nvSpPr>
        <p:spPr>
          <a:xfrm>
            <a:off x="6023992" y="3871854"/>
            <a:ext cx="3960440"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Font typeface="Wingdings" pitchFamily="2" charset="2"/>
              <a:buNone/>
            </a:pPr>
            <a:r>
              <a:rPr lang="en-US" altLang="zh-CN" sz="2400" dirty="0">
                <a:latin typeface="Adobe 楷体 Std R" pitchFamily="18" charset="-122"/>
                <a:ea typeface="Adobe 楷体 Std R" pitchFamily="18" charset="-122"/>
              </a:rPr>
              <a:t>2-2</a:t>
            </a:r>
            <a:r>
              <a:rPr lang="zh-CN" altLang="en-US" sz="2400" dirty="0">
                <a:latin typeface="Adobe 楷体 Std R" pitchFamily="18" charset="-122"/>
                <a:ea typeface="Adobe 楷体 Std R" pitchFamily="18" charset="-122"/>
              </a:rPr>
              <a:t>、</a:t>
            </a:r>
            <a:r>
              <a:rPr lang="en-US" altLang="zh-CN" sz="2400" dirty="0">
                <a:latin typeface="Adobe 楷体 Std R" pitchFamily="18" charset="-122"/>
                <a:ea typeface="Adobe 楷体 Std R" pitchFamily="18" charset="-122"/>
              </a:rPr>
              <a:t>2-</a:t>
            </a:r>
            <a:r>
              <a:rPr lang="zh-CN" altLang="en-US" sz="2400" dirty="0">
                <a:latin typeface="Adobe 楷体 Std R" pitchFamily="18" charset="-122"/>
                <a:ea typeface="Adobe 楷体 Std R" pitchFamily="18" charset="-122"/>
              </a:rPr>
              <a:t>体系中两种反应的官能团摩尔数相等。</a:t>
            </a:r>
          </a:p>
        </p:txBody>
      </p:sp>
      <p:sp>
        <p:nvSpPr>
          <p:cNvPr id="7" name="矩形 6"/>
          <p:cNvSpPr/>
          <p:nvPr/>
        </p:nvSpPr>
        <p:spPr>
          <a:xfrm>
            <a:off x="2795570" y="5358603"/>
            <a:ext cx="6984776" cy="830997"/>
          </a:xfrm>
          <a:prstGeom prst="rect">
            <a:avLst/>
          </a:prstGeom>
        </p:spPr>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常见的缩聚产物（如涤纶、尼龙、聚碳酸酯等）的聚合度一般在</a:t>
            </a:r>
            <a:r>
              <a:rPr lang="en-US" altLang="zh-CN" sz="2400" dirty="0">
                <a:latin typeface="Adobe 楷体 Std R" pitchFamily="18" charset="-122"/>
                <a:ea typeface="Adobe 楷体 Std R" pitchFamily="18" charset="-122"/>
              </a:rPr>
              <a:t>100</a:t>
            </a:r>
            <a:r>
              <a:rPr lang="zh-CN" altLang="en-US" sz="2400" dirty="0">
                <a:latin typeface="Adobe 楷体 Std R" pitchFamily="18" charset="-122"/>
                <a:ea typeface="Adobe 楷体 Std R" pitchFamily="18" charset="-122"/>
              </a:rPr>
              <a:t>～</a:t>
            </a:r>
            <a:r>
              <a:rPr lang="en-US" altLang="zh-CN" sz="2400" dirty="0">
                <a:latin typeface="Adobe 楷体 Std R" pitchFamily="18" charset="-122"/>
                <a:ea typeface="Adobe 楷体 Std R" pitchFamily="18" charset="-122"/>
              </a:rPr>
              <a:t>200</a:t>
            </a:r>
            <a:r>
              <a:rPr lang="zh-CN" altLang="en-US" sz="2400" dirty="0">
                <a:latin typeface="Adobe 楷体 Std R" pitchFamily="18" charset="-122"/>
                <a:ea typeface="Adobe 楷体 Std R" pitchFamily="18" charset="-122"/>
              </a:rPr>
              <a:t>，要求反应程度</a:t>
            </a:r>
            <a:r>
              <a:rPr lang="en-US" altLang="zh-CN" sz="2400" dirty="0">
                <a:latin typeface="Adobe 楷体 Std R" pitchFamily="18" charset="-122"/>
                <a:ea typeface="Adobe 楷体 Std R" pitchFamily="18" charset="-122"/>
              </a:rPr>
              <a:t>P</a:t>
            </a:r>
            <a:r>
              <a:rPr lang="zh-CN" altLang="en-US" sz="2400" dirty="0">
                <a:latin typeface="Adobe 楷体 Std R" pitchFamily="18" charset="-122"/>
                <a:ea typeface="Adobe 楷体 Std R" pitchFamily="18" charset="-122"/>
              </a:rPr>
              <a:t>＞</a:t>
            </a:r>
            <a:r>
              <a:rPr lang="en-US" altLang="zh-CN" sz="2400" dirty="0">
                <a:latin typeface="Adobe 楷体 Std R" pitchFamily="18" charset="-122"/>
                <a:ea typeface="Adobe 楷体 Std R" pitchFamily="18" charset="-122"/>
              </a:rPr>
              <a:t>0.99</a:t>
            </a:r>
            <a:r>
              <a:rPr lang="zh-CN" altLang="en-US" sz="2400" dirty="0">
                <a:latin typeface="Adobe 楷体 Std R" pitchFamily="18" charset="-122"/>
                <a:ea typeface="Adobe 楷体 Std R" pitchFamily="18" charset="-122"/>
              </a:rPr>
              <a:t>。</a:t>
            </a:r>
          </a:p>
        </p:txBody>
      </p:sp>
    </p:spTree>
    <p:extLst>
      <p:ext uri="{BB962C8B-B14F-4D97-AF65-F5344CB8AC3E}">
        <p14:creationId xmlns:p14="http://schemas.microsoft.com/office/powerpoint/2010/main" val="21695348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30"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79376" y="116900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836892"/>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）缩聚平衡对聚合度的影响</a:t>
            </a:r>
            <a:endParaRPr lang="zh-CN" altLang="en-US" sz="2200" dirty="0">
              <a:solidFill>
                <a:srgbClr val="0000FF"/>
              </a:solidFill>
              <a:latin typeface="Adobe 楷体 Std R" pitchFamily="18" charset="-122"/>
              <a:ea typeface="Adobe 楷体 Std R" pitchFamily="18" charset="-122"/>
            </a:endParaRPr>
          </a:p>
        </p:txBody>
      </p:sp>
      <p:sp>
        <p:nvSpPr>
          <p:cNvPr id="30" name="矩形 29"/>
          <p:cNvSpPr/>
          <p:nvPr/>
        </p:nvSpPr>
        <p:spPr>
          <a:xfrm>
            <a:off x="3827748" y="5517233"/>
            <a:ext cx="2808312"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聚酯化反应的</a:t>
            </a:r>
            <a:r>
              <a:rPr lang="en-US" altLang="zh-CN" sz="2400" dirty="0">
                <a:latin typeface="Adobe 楷体 Std R" pitchFamily="18" charset="-122"/>
                <a:ea typeface="Adobe 楷体 Std R" pitchFamily="18" charset="-122"/>
              </a:rPr>
              <a:t>K= 4</a:t>
            </a:r>
            <a:r>
              <a:rPr lang="zh-CN" altLang="en-US" sz="2400" dirty="0">
                <a:latin typeface="Adobe 楷体 Std R" pitchFamily="18" charset="-122"/>
                <a:ea typeface="Adobe 楷体 Std R" pitchFamily="18" charset="-122"/>
              </a:rPr>
              <a:t>。</a:t>
            </a:r>
          </a:p>
        </p:txBody>
      </p:sp>
      <p:sp>
        <p:nvSpPr>
          <p:cNvPr id="3" name="矩形 2"/>
          <p:cNvSpPr/>
          <p:nvPr/>
        </p:nvSpPr>
        <p:spPr>
          <a:xfrm>
            <a:off x="2550802" y="2413622"/>
            <a:ext cx="5891356" cy="430887"/>
          </a:xfrm>
          <a:prstGeom prst="rect">
            <a:avLst/>
          </a:prstGeom>
        </p:spPr>
        <p:txBody>
          <a:bodyPr wrap="none">
            <a:spAutoFit/>
          </a:bodyPr>
          <a:lstStyle/>
          <a:p>
            <a:pPr marL="342900" indent="-342900">
              <a:buBlip>
                <a:blip r:embed="rId3"/>
              </a:buBlip>
            </a:pPr>
            <a:r>
              <a:rPr lang="zh-CN" altLang="en-US" sz="2200" dirty="0">
                <a:latin typeface="Adobe 楷体 Std R" pitchFamily="18" charset="-122"/>
                <a:ea typeface="Adobe 楷体 Std R" pitchFamily="18" charset="-122"/>
              </a:rPr>
              <a:t>封闭体系且两种官能团数量相等的缩聚反应</a:t>
            </a:r>
          </a:p>
        </p:txBody>
      </p:sp>
      <mc:AlternateContent xmlns:mc="http://schemas.openxmlformats.org/markup-compatibility/2006" xmlns:a14="http://schemas.microsoft.com/office/drawing/2010/main">
        <mc:Choice Requires="a14">
          <p:sp>
            <p:nvSpPr>
              <p:cNvPr id="11" name="TextBox 10"/>
              <p:cNvSpPr txBox="1"/>
              <p:nvPr/>
            </p:nvSpPr>
            <p:spPr>
              <a:xfrm>
                <a:off x="3071665" y="3068960"/>
                <a:ext cx="2804999" cy="538481"/>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a:rPr>
                              <m:t>𝑝</m:t>
                            </m:r>
                          </m:e>
                          <m:sup>
                            <m:r>
                              <a:rPr lang="en-US" altLang="zh-CN" b="0" i="1" smtClean="0">
                                <a:latin typeface="Cambria Math"/>
                              </a:rPr>
                              <m:t>2</m:t>
                            </m:r>
                          </m:sup>
                        </m:sSup>
                      </m:num>
                      <m:den>
                        <m:r>
                          <a:rPr lang="en-US" altLang="zh-CN" b="0" i="1" smtClean="0">
                            <a:latin typeface="Cambria Math"/>
                          </a:rPr>
                          <m:t>𝐾</m:t>
                        </m:r>
                      </m:den>
                    </m:f>
                  </m:oMath>
                </a14:m>
                <a:r>
                  <a:rPr lang="en-US" altLang="zh-CN" dirty="0"/>
                  <a:t>]</a:t>
                </a:r>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071665" y="3068960"/>
                <a:ext cx="2804999" cy="538481"/>
              </a:xfrm>
              <a:prstGeom prst="rect">
                <a:avLst/>
              </a:prstGeom>
              <a:blipFill>
                <a:blip r:embed="rId4"/>
                <a:stretch>
                  <a:fillRect r="-649" b="-4396"/>
                </a:stretch>
              </a:blipFill>
              <a:ln>
                <a:solidFill>
                  <a:srgbClr val="0070C0"/>
                </a:solidFill>
              </a:ln>
            </p:spPr>
            <p:txBody>
              <a:bodyPr/>
              <a:lstStyle/>
              <a:p>
                <a:r>
                  <a:rPr lang="zh-CN" altLang="en-US">
                    <a:noFill/>
                  </a:rPr>
                  <a:t> </a:t>
                </a:r>
              </a:p>
            </p:txBody>
          </p:sp>
        </mc:Fallback>
      </mc:AlternateContent>
      <p:sp>
        <p:nvSpPr>
          <p:cNvPr id="12" name="矩形 11"/>
          <p:cNvSpPr/>
          <p:nvPr/>
        </p:nvSpPr>
        <p:spPr>
          <a:xfrm>
            <a:off x="2550803" y="3789040"/>
            <a:ext cx="7433631" cy="707886"/>
          </a:xfrm>
          <a:prstGeom prst="rect">
            <a:avLst/>
          </a:prstGeom>
        </p:spPr>
        <p:txBody>
          <a:bodyPr wrap="square">
            <a:spAutoFit/>
          </a:bodyPr>
          <a:lstStyle/>
          <a:p>
            <a:r>
              <a:rPr lang="zh-CN" altLang="en-US" sz="2000" dirty="0">
                <a:latin typeface="Adobe 楷体 Std R" pitchFamily="18" charset="-122"/>
                <a:ea typeface="Adobe 楷体 Std R" pitchFamily="18" charset="-122"/>
              </a:rPr>
              <a:t>反应达到平衡时，正反应速率和逆反应速率相等，总聚合速率为零：</a:t>
            </a:r>
          </a:p>
        </p:txBody>
      </p:sp>
      <p:graphicFrame>
        <p:nvGraphicFramePr>
          <p:cNvPr id="8" name="对象 7"/>
          <p:cNvGraphicFramePr>
            <a:graphicFrameLocks noChangeAspect="1"/>
          </p:cNvGraphicFramePr>
          <p:nvPr>
            <p:extLst>
              <p:ext uri="{D42A27DB-BD31-4B8C-83A1-F6EECF244321}">
                <p14:modId xmlns:p14="http://schemas.microsoft.com/office/powerpoint/2010/main" val="2395485498"/>
              </p:ext>
            </p:extLst>
          </p:nvPr>
        </p:nvGraphicFramePr>
        <p:xfrm>
          <a:off x="2918244" y="4437112"/>
          <a:ext cx="2901189" cy="792088"/>
        </p:xfrm>
        <a:graphic>
          <a:graphicData uri="http://schemas.openxmlformats.org/presentationml/2006/ole">
            <mc:AlternateContent xmlns:mc="http://schemas.openxmlformats.org/markup-compatibility/2006">
              <mc:Choice xmlns:v="urn:schemas-microsoft-com:vml" Requires="v">
                <p:oleObj spid="_x0000_s82126" name="Document" r:id="rId5" imgW="1533525" imgH="419100" progId="ChemWindow.Document">
                  <p:embed/>
                </p:oleObj>
              </mc:Choice>
              <mc:Fallback>
                <p:oleObj name="Document" r:id="rId5" imgW="1533525" imgH="419100" progId="ChemWindow.Document">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8244" y="4437112"/>
                        <a:ext cx="2901189" cy="792088"/>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00782483"/>
              </p:ext>
            </p:extLst>
          </p:nvPr>
        </p:nvGraphicFramePr>
        <p:xfrm>
          <a:off x="6384033" y="4496926"/>
          <a:ext cx="1223963" cy="757238"/>
        </p:xfrm>
        <a:graphic>
          <a:graphicData uri="http://schemas.openxmlformats.org/presentationml/2006/ole">
            <mc:AlternateContent xmlns:mc="http://schemas.openxmlformats.org/markup-compatibility/2006">
              <mc:Choice xmlns:v="urn:schemas-microsoft-com:vml" Requires="v">
                <p:oleObj spid="_x0000_s82127" name="公式" r:id="rId7" imgW="736600" imgH="457200" progId="Equation.3">
                  <p:embed/>
                </p:oleObj>
              </mc:Choice>
              <mc:Fallback>
                <p:oleObj name="公式" r:id="rId7" imgW="736600" imgH="457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4033" y="4496926"/>
                        <a:ext cx="1223963" cy="757238"/>
                      </a:xfrm>
                      <a:prstGeom prst="rect">
                        <a:avLst/>
                      </a:prstGeom>
                      <a:noFill/>
                      <a:ln>
                        <a:noFill/>
                      </a:ln>
                      <a:effec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42333137"/>
              </p:ext>
            </p:extLst>
          </p:nvPr>
        </p:nvGraphicFramePr>
        <p:xfrm>
          <a:off x="8184232" y="4581129"/>
          <a:ext cx="2159000" cy="706437"/>
        </p:xfrm>
        <a:graphic>
          <a:graphicData uri="http://schemas.openxmlformats.org/presentationml/2006/ole">
            <mc:AlternateContent xmlns:mc="http://schemas.openxmlformats.org/markup-compatibility/2006">
              <mc:Choice xmlns:v="urn:schemas-microsoft-com:vml" Requires="v">
                <p:oleObj spid="_x0000_s82128" name="公式" r:id="rId9" imgW="1282700" imgH="419100" progId="Equation.3">
                  <p:embed/>
                </p:oleObj>
              </mc:Choice>
              <mc:Fallback>
                <p:oleObj name="公式" r:id="rId9" imgW="1282700" imgH="4191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4232" y="4581129"/>
                        <a:ext cx="2159000" cy="706437"/>
                      </a:xfrm>
                      <a:prstGeom prst="rect">
                        <a:avLst/>
                      </a:prstGeom>
                      <a:noFill/>
                      <a:ln>
                        <a:noFill/>
                      </a:ln>
                      <a:effectLst/>
                    </p:spPr>
                  </p:pic>
                </p:oleObj>
              </mc:Fallback>
            </mc:AlternateContent>
          </a:graphicData>
        </a:graphic>
      </p:graphicFrame>
      <p:cxnSp>
        <p:nvCxnSpPr>
          <p:cNvPr id="14" name="直接箭头连接符 13"/>
          <p:cNvCxnSpPr/>
          <p:nvPr/>
        </p:nvCxnSpPr>
        <p:spPr>
          <a:xfrm>
            <a:off x="5921035" y="4869160"/>
            <a:ext cx="36048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a:off x="7680177" y="4882011"/>
            <a:ext cx="36048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矩形 18"/>
          <p:cNvSpPr/>
          <p:nvPr/>
        </p:nvSpPr>
        <p:spPr>
          <a:xfrm>
            <a:off x="7392145" y="5740788"/>
            <a:ext cx="2004245"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Wingdings" pitchFamily="2" charset="2"/>
              <a:buNone/>
            </a:pPr>
            <a:r>
              <a:rPr lang="zh-CN" altLang="en-US" sz="2400" dirty="0">
                <a:latin typeface="Adobe 楷体 Std R" pitchFamily="18" charset="-122"/>
                <a:ea typeface="Adobe 楷体 Std R" pitchFamily="18" charset="-122"/>
              </a:rPr>
              <a:t>平衡时最高聚合度为</a:t>
            </a:r>
            <a:r>
              <a:rPr lang="en-US" altLang="zh-CN" sz="2400" b="1" dirty="0">
                <a:solidFill>
                  <a:srgbClr val="FF0000"/>
                </a:solidFill>
                <a:latin typeface="Adobe 楷体 Std R" pitchFamily="18" charset="-122"/>
                <a:ea typeface="Adobe 楷体 Std R" pitchFamily="18" charset="-122"/>
              </a:rPr>
              <a:t>3</a:t>
            </a:r>
            <a:r>
              <a:rPr lang="en-US" altLang="zh-CN" sz="2400" dirty="0">
                <a:latin typeface="Adobe 楷体 Std R" pitchFamily="18" charset="-122"/>
                <a:ea typeface="Adobe 楷体 Std R" pitchFamily="18" charset="-122"/>
              </a:rPr>
              <a:t>.</a:t>
            </a:r>
            <a:endParaRPr lang="zh-CN" altLang="en-US" sz="2400" dirty="0">
              <a:latin typeface="Adobe 楷体 Std R" pitchFamily="18" charset="-122"/>
              <a:ea typeface="Adobe 楷体 Std R" pitchFamily="18" charset="-122"/>
            </a:endParaRPr>
          </a:p>
        </p:txBody>
      </p:sp>
    </p:spTree>
    <p:extLst>
      <p:ext uri="{BB962C8B-B14F-4D97-AF65-F5344CB8AC3E}">
        <p14:creationId xmlns:p14="http://schemas.microsoft.com/office/powerpoint/2010/main" val="183094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circle(in)">
                                      <p:cBhvr>
                                        <p:cTn id="27" dur="2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07368" y="1234912"/>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836892"/>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）缩聚平衡对聚合度的影响</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2550803" y="2413622"/>
            <a:ext cx="6455613" cy="430887"/>
          </a:xfrm>
          <a:prstGeom prst="rect">
            <a:avLst/>
          </a:prstGeom>
        </p:spPr>
        <p:txBody>
          <a:bodyPr wrap="none">
            <a:spAutoFit/>
          </a:bodyPr>
          <a:lstStyle/>
          <a:p>
            <a:pPr marL="342900" indent="-342900">
              <a:buBlip>
                <a:blip r:embed="rId3"/>
              </a:buBlip>
            </a:pPr>
            <a:r>
              <a:rPr lang="zh-CN" altLang="en-US" sz="2200" dirty="0">
                <a:latin typeface="Adobe 楷体 Std R" pitchFamily="18" charset="-122"/>
                <a:ea typeface="Adobe 楷体 Std R" pitchFamily="18" charset="-122"/>
              </a:rPr>
              <a:t>部分排水体系且两种官能团数量相等的缩聚反应</a:t>
            </a:r>
          </a:p>
        </p:txBody>
      </p:sp>
      <p:sp>
        <p:nvSpPr>
          <p:cNvPr id="12" name="矩形 11"/>
          <p:cNvSpPr/>
          <p:nvPr/>
        </p:nvSpPr>
        <p:spPr>
          <a:xfrm>
            <a:off x="2550803" y="3789040"/>
            <a:ext cx="7433631" cy="707886"/>
          </a:xfrm>
          <a:prstGeom prst="rect">
            <a:avLst/>
          </a:prstGeom>
        </p:spPr>
        <p:txBody>
          <a:bodyPr wrap="square">
            <a:spAutoFit/>
          </a:bodyPr>
          <a:lstStyle/>
          <a:p>
            <a:r>
              <a:rPr lang="zh-CN" altLang="en-US" sz="2000" dirty="0">
                <a:latin typeface="Adobe 楷体 Std R" pitchFamily="18" charset="-122"/>
                <a:ea typeface="Adobe 楷体 Std R" pitchFamily="18" charset="-122"/>
              </a:rPr>
              <a:t>反应达到平衡时，正反应速率和逆反应速率相等，总聚合速率为零：</a:t>
            </a:r>
          </a:p>
        </p:txBody>
      </p:sp>
      <p:cxnSp>
        <p:nvCxnSpPr>
          <p:cNvPr id="14" name="直接箭头连接符 13"/>
          <p:cNvCxnSpPr/>
          <p:nvPr/>
        </p:nvCxnSpPr>
        <p:spPr>
          <a:xfrm>
            <a:off x="5914852" y="5055071"/>
            <a:ext cx="36048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3319691" y="2996952"/>
                <a:ext cx="2954078" cy="538481"/>
              </a:xfrm>
              <a:prstGeom prst="rect">
                <a:avLst/>
              </a:prstGeom>
              <a:noFill/>
              <a:ln>
                <a:solidFill>
                  <a:srgbClr val="0070C0"/>
                </a:solidFill>
              </a:ln>
            </p:spPr>
            <p:txBody>
              <a:bodyPr wrap="none" rtlCol="0">
                <a:sp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a:rPr>
                          <m:t>𝑑𝑝</m:t>
                        </m:r>
                      </m:num>
                      <m:den>
                        <m:r>
                          <a:rPr lang="en-US" altLang="zh-CN" b="0" i="1" smtClean="0">
                            <a:latin typeface="Cambria Math"/>
                          </a:rPr>
                          <m:t>𝑑𝑡</m:t>
                        </m:r>
                      </m:den>
                    </m:f>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𝑘</m:t>
                        </m:r>
                      </m:e>
                      <m:sub>
                        <m:r>
                          <a:rPr lang="en-US" altLang="zh-CN" b="0" i="1" smtClean="0">
                            <a:latin typeface="Cambria Math"/>
                          </a:rPr>
                          <m:t>1</m:t>
                        </m:r>
                      </m:sub>
                    </m:sSub>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b="0" i="1" smtClean="0">
                                <a:latin typeface="Cambria Math"/>
                              </a:rPr>
                              <m:t>𝐶</m:t>
                            </m:r>
                          </m:e>
                          <m:sup/>
                        </m:sSup>
                      </m:e>
                      <m:sub>
                        <m:r>
                          <a:rPr lang="en-US" altLang="zh-CN" b="0" i="1" smtClean="0">
                            <a:latin typeface="Cambria Math"/>
                          </a:rPr>
                          <m:t>0</m:t>
                        </m:r>
                      </m:sub>
                      <m:sup/>
                    </m:sSub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i="1">
                            <a:latin typeface="Cambria Math"/>
                          </a:rPr>
                          <m:t>(1−</m:t>
                        </m:r>
                        <m:r>
                          <a:rPr lang="en-US" altLang="zh-CN" i="1">
                            <a:latin typeface="Cambria Math"/>
                          </a:rPr>
                          <m:t>𝑝</m:t>
                        </m:r>
                        <m:r>
                          <a:rPr lang="en-US" altLang="zh-CN" i="1">
                            <a:latin typeface="Cambria Math"/>
                          </a:rPr>
                          <m:t>)</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𝑝</m:t>
                        </m:r>
                        <m:sSub>
                          <m:sSubPr>
                            <m:ctrlPr>
                              <a:rPr lang="en-US" altLang="zh-CN" b="0" i="1" smtClean="0">
                                <a:latin typeface="Cambria Math" panose="02040503050406030204" pitchFamily="18" charset="0"/>
                              </a:rPr>
                            </m:ctrlPr>
                          </m:sSubPr>
                          <m:e>
                            <m:r>
                              <a:rPr lang="en-US" altLang="zh-CN" b="0" i="1" smtClean="0">
                                <a:latin typeface="Cambria Math"/>
                              </a:rPr>
                              <m:t>𝑛</m:t>
                            </m:r>
                          </m:e>
                          <m:sub>
                            <m:r>
                              <a:rPr lang="en-US" altLang="zh-CN" b="0" i="1" smtClean="0">
                                <a:latin typeface="Cambria Math"/>
                              </a:rPr>
                              <m:t>𝑤</m:t>
                            </m:r>
                          </m:sub>
                        </m:sSub>
                      </m:num>
                      <m:den>
                        <m:r>
                          <a:rPr lang="en-US" altLang="zh-CN" b="0" i="1" smtClean="0">
                            <a:latin typeface="Cambria Math"/>
                          </a:rPr>
                          <m:t>𝐾</m:t>
                        </m:r>
                      </m:den>
                    </m:f>
                  </m:oMath>
                </a14:m>
                <a:r>
                  <a:rPr lang="en-US" altLang="zh-CN" dirty="0"/>
                  <a:t>]</a:t>
                </a:r>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319691" y="2996952"/>
                <a:ext cx="2954078" cy="538481"/>
              </a:xfrm>
              <a:prstGeom prst="rect">
                <a:avLst/>
              </a:prstGeom>
              <a:blipFill>
                <a:blip r:embed="rId4"/>
                <a:stretch>
                  <a:fillRect r="-617" b="-5556"/>
                </a:stretch>
              </a:blipFill>
              <a:ln>
                <a:solidFill>
                  <a:srgbClr val="0070C0"/>
                </a:solidFill>
              </a:ln>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072070603"/>
              </p:ext>
            </p:extLst>
          </p:nvPr>
        </p:nvGraphicFramePr>
        <p:xfrm>
          <a:off x="6384033" y="4652640"/>
          <a:ext cx="3241675" cy="804863"/>
        </p:xfrm>
        <a:graphic>
          <a:graphicData uri="http://schemas.openxmlformats.org/presentationml/2006/ole">
            <mc:AlternateContent xmlns:mc="http://schemas.openxmlformats.org/markup-compatibility/2006">
              <mc:Choice xmlns:v="urn:schemas-microsoft-com:vml" Requires="v">
                <p:oleObj spid="_x0000_s83080" name="公式" r:id="rId5" imgW="1993680" imgH="495000" progId="Equation.3">
                  <p:embed/>
                </p:oleObj>
              </mc:Choice>
              <mc:Fallback>
                <p:oleObj name="公式" r:id="rId5" imgW="1993680" imgH="495000" progId="Equation.3">
                  <p:embed/>
                  <p:pic>
                    <p:nvPicPr>
                      <p:cNvPr id="0" name="Object 7"/>
                      <p:cNvPicPr>
                        <a:picLocks noChangeAspect="1" noChangeArrowheads="1"/>
                      </p:cNvPicPr>
                      <p:nvPr/>
                    </p:nvPicPr>
                    <p:blipFill>
                      <a:blip r:embed="rId6"/>
                      <a:srcRect/>
                      <a:stretch>
                        <a:fillRect/>
                      </a:stretch>
                    </p:blipFill>
                    <p:spPr bwMode="auto">
                      <a:xfrm>
                        <a:off x="6384033" y="4652640"/>
                        <a:ext cx="3241675" cy="804863"/>
                      </a:xfrm>
                      <a:prstGeom prst="rect">
                        <a:avLst/>
                      </a:prstGeom>
                      <a:noFill/>
                      <a:ln>
                        <a:solidFill>
                          <a:srgbClr val="FF0000"/>
                        </a:solidFill>
                      </a:ln>
                      <a:effec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04547383"/>
              </p:ext>
            </p:extLst>
          </p:nvPr>
        </p:nvGraphicFramePr>
        <p:xfrm>
          <a:off x="3306388" y="4653136"/>
          <a:ext cx="2326515" cy="798314"/>
        </p:xfrm>
        <a:graphic>
          <a:graphicData uri="http://schemas.openxmlformats.org/presentationml/2006/ole">
            <mc:AlternateContent xmlns:mc="http://schemas.openxmlformats.org/markup-compatibility/2006">
              <mc:Choice xmlns:v="urn:schemas-microsoft-com:vml" Requires="v">
                <p:oleObj spid="_x0000_s83081" name="公式" r:id="rId7" imgW="1295280" imgH="444240" progId="Equation.3">
                  <p:embed/>
                </p:oleObj>
              </mc:Choice>
              <mc:Fallback>
                <p:oleObj name="公式" r:id="rId7" imgW="1295280" imgH="444240" progId="Equation.3">
                  <p:embed/>
                  <p:pic>
                    <p:nvPicPr>
                      <p:cNvPr id="0" name=""/>
                      <p:cNvPicPr/>
                      <p:nvPr/>
                    </p:nvPicPr>
                    <p:blipFill>
                      <a:blip r:embed="rId8"/>
                      <a:stretch>
                        <a:fillRect/>
                      </a:stretch>
                    </p:blipFill>
                    <p:spPr>
                      <a:xfrm>
                        <a:off x="3306388" y="4653136"/>
                        <a:ext cx="2326515" cy="798314"/>
                      </a:xfrm>
                      <a:prstGeom prst="rect">
                        <a:avLst/>
                      </a:prstGeom>
                      <a:ln>
                        <a:solidFill>
                          <a:srgbClr val="0070C0"/>
                        </a:solidFill>
                      </a:ln>
                    </p:spPr>
                  </p:pic>
                </p:oleObj>
              </mc:Fallback>
            </mc:AlternateContent>
          </a:graphicData>
        </a:graphic>
      </p:graphicFrame>
    </p:spTree>
    <p:extLst>
      <p:ext uri="{BB962C8B-B14F-4D97-AF65-F5344CB8AC3E}">
        <p14:creationId xmlns:p14="http://schemas.microsoft.com/office/powerpoint/2010/main" val="3381886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51384" y="115115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）缩聚平衡对聚合度的影响</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2562054" y="2204865"/>
            <a:ext cx="6455613" cy="430887"/>
          </a:xfrm>
          <a:prstGeom prst="rect">
            <a:avLst/>
          </a:prstGeom>
        </p:spPr>
        <p:txBody>
          <a:bodyPr wrap="none">
            <a:spAutoFit/>
          </a:bodyPr>
          <a:lstStyle/>
          <a:p>
            <a:pPr marL="342900" indent="-342900">
              <a:buBlip>
                <a:blip r:embed="rId3"/>
              </a:buBlip>
            </a:pPr>
            <a:r>
              <a:rPr lang="zh-CN" altLang="en-US" sz="2200" dirty="0">
                <a:latin typeface="Adobe 楷体 Std R" pitchFamily="18" charset="-122"/>
                <a:ea typeface="Adobe 楷体 Std R" pitchFamily="18" charset="-122"/>
              </a:rPr>
              <a:t>部分排水体系且两种官能团数量相等的缩聚反应</a:t>
            </a:r>
          </a:p>
        </p:txBody>
      </p:sp>
      <p:sp>
        <p:nvSpPr>
          <p:cNvPr id="12" name="矩形 11"/>
          <p:cNvSpPr/>
          <p:nvPr/>
        </p:nvSpPr>
        <p:spPr>
          <a:xfrm>
            <a:off x="2279576" y="3573016"/>
            <a:ext cx="7920880" cy="2862322"/>
          </a:xfrm>
          <a:prstGeom prst="rect">
            <a:avLst/>
          </a:prstGeom>
          <a:ln>
            <a:solidFill>
              <a:srgbClr val="00B0F0"/>
            </a:solidFill>
          </a:ln>
        </p:spPr>
        <p:txBody>
          <a:bodyPr wrap="square">
            <a:spAutoFit/>
          </a:bodyPr>
          <a:lstStyle/>
          <a:p>
            <a:pPr marL="342900" indent="-342900">
              <a:buFont typeface="Arial" panose="020B0604020202020204" pitchFamily="34" charset="0"/>
              <a:buChar char="•"/>
            </a:pPr>
            <a:r>
              <a:rPr lang="zh-CN" altLang="en-US" sz="2000" dirty="0">
                <a:latin typeface="Adobe 楷体 Std R" pitchFamily="18" charset="-122"/>
                <a:ea typeface="Adobe 楷体 Std R" pitchFamily="18" charset="-122"/>
              </a:rPr>
              <a:t>对</a:t>
            </a:r>
            <a:r>
              <a:rPr lang="zh-CN" altLang="en-US" sz="2000" dirty="0">
                <a:solidFill>
                  <a:srgbClr val="FF0000"/>
                </a:solidFill>
                <a:latin typeface="Adobe 楷体 Std R" pitchFamily="18" charset="-122"/>
                <a:ea typeface="Adobe 楷体 Std R" pitchFamily="18" charset="-122"/>
              </a:rPr>
              <a:t>平衡常数很小</a:t>
            </a:r>
            <a:r>
              <a:rPr lang="zh-CN" altLang="en-US" sz="2000" dirty="0">
                <a:latin typeface="Adobe 楷体 Std R" pitchFamily="18" charset="-122"/>
                <a:ea typeface="Adobe 楷体 Std R" pitchFamily="18" charset="-122"/>
              </a:rPr>
              <a:t>的体系（如聚酯，</a:t>
            </a:r>
            <a:r>
              <a:rPr lang="en-US" altLang="zh-CN" sz="2000" dirty="0">
                <a:latin typeface="Adobe 楷体 Std R" pitchFamily="18" charset="-122"/>
                <a:ea typeface="Adobe 楷体 Std R" pitchFamily="18" charset="-122"/>
              </a:rPr>
              <a:t>K ≈ 4</a:t>
            </a:r>
            <a:r>
              <a:rPr lang="zh-CN" altLang="en-US" sz="2000" dirty="0">
                <a:latin typeface="Adobe 楷体 Std R" pitchFamily="18" charset="-122"/>
                <a:ea typeface="Adobe 楷体 Std R" pitchFamily="18" charset="-122"/>
              </a:rPr>
              <a:t>），欲达到聚合度为</a:t>
            </a:r>
            <a:r>
              <a:rPr lang="en-US" altLang="zh-CN" sz="2000" dirty="0">
                <a:latin typeface="Adobe 楷体 Std R" pitchFamily="18" charset="-122"/>
                <a:ea typeface="Adobe 楷体 Std R" pitchFamily="18" charset="-122"/>
              </a:rPr>
              <a:t>100</a:t>
            </a:r>
            <a:r>
              <a:rPr lang="zh-CN" altLang="en-US" sz="2000" dirty="0">
                <a:latin typeface="Adobe 楷体 Std R" pitchFamily="18" charset="-122"/>
                <a:ea typeface="Adobe 楷体 Std R" pitchFamily="18" charset="-122"/>
              </a:rPr>
              <a:t>的产物，残留的水分只能小于</a:t>
            </a:r>
            <a:r>
              <a:rPr lang="en-US" altLang="zh-CN" sz="2000" dirty="0">
                <a:latin typeface="Adobe 楷体 Std R" pitchFamily="18" charset="-122"/>
                <a:ea typeface="Adobe 楷体 Std R" pitchFamily="18" charset="-122"/>
              </a:rPr>
              <a:t>4×10</a:t>
            </a:r>
            <a:r>
              <a:rPr lang="en-US" altLang="zh-CN" sz="2000" baseline="30000" dirty="0">
                <a:latin typeface="Adobe 楷体 Std R" pitchFamily="18" charset="-122"/>
                <a:ea typeface="Adobe 楷体 Std R" pitchFamily="18" charset="-122"/>
              </a:rPr>
              <a:t>-4</a:t>
            </a:r>
            <a:r>
              <a:rPr lang="en-US" altLang="zh-CN" sz="2000" dirty="0">
                <a:latin typeface="Adobe 楷体 Std R" pitchFamily="18" charset="-122"/>
                <a:ea typeface="Adobe 楷体 Std R" pitchFamily="18" charset="-122"/>
              </a:rPr>
              <a:t> Mol.L</a:t>
            </a:r>
            <a:r>
              <a:rPr lang="en-US" altLang="zh-CN" sz="2000" baseline="30000" dirty="0">
                <a:latin typeface="Adobe 楷体 Std R" pitchFamily="18" charset="-122"/>
                <a:ea typeface="Adobe 楷体 Std R" pitchFamily="18" charset="-122"/>
              </a:rPr>
              <a:t>-1</a:t>
            </a:r>
            <a:r>
              <a:rPr lang="zh-CN" altLang="en-US" sz="2000" dirty="0">
                <a:latin typeface="Adobe 楷体 Std R" pitchFamily="18" charset="-122"/>
                <a:ea typeface="Adobe 楷体 Std R" pitchFamily="18" charset="-122"/>
              </a:rPr>
              <a:t>。因此</a:t>
            </a:r>
            <a:r>
              <a:rPr lang="zh-CN" altLang="en-US" sz="2000" dirty="0">
                <a:solidFill>
                  <a:srgbClr val="FF0000"/>
                </a:solidFill>
                <a:latin typeface="Adobe 楷体 Std R" pitchFamily="18" charset="-122"/>
                <a:ea typeface="Adobe 楷体 Std R" pitchFamily="18" charset="-122"/>
              </a:rPr>
              <a:t>真空度要求很高</a:t>
            </a:r>
            <a:r>
              <a:rPr lang="zh-CN" altLang="en-US" sz="2000" dirty="0">
                <a:latin typeface="Adobe 楷体 Std R" pitchFamily="18" charset="-122"/>
                <a:ea typeface="Adobe 楷体 Std R" pitchFamily="18" charset="-122"/>
              </a:rPr>
              <a:t>（＜</a:t>
            </a:r>
            <a:r>
              <a:rPr lang="en-US" altLang="zh-CN" sz="2000" dirty="0">
                <a:latin typeface="Adobe 楷体 Std R" pitchFamily="18" charset="-122"/>
                <a:ea typeface="Adobe 楷体 Std R" pitchFamily="18" charset="-122"/>
              </a:rPr>
              <a:t>70Pa</a:t>
            </a:r>
            <a:r>
              <a:rPr lang="zh-CN" altLang="en-US" sz="2000" dirty="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a:p>
            <a:pPr marL="342900" indent="-342900">
              <a:buFont typeface="Arial" panose="020B0604020202020204" pitchFamily="34" charset="0"/>
              <a:buChar char="•"/>
            </a:pPr>
            <a:r>
              <a:rPr lang="zh-CN" altLang="en-US" sz="2000" dirty="0">
                <a:latin typeface="Adobe 楷体 Std R" pitchFamily="18" charset="-122"/>
                <a:ea typeface="Adobe 楷体 Std R" pitchFamily="18" charset="-122"/>
              </a:rPr>
              <a:t>对于</a:t>
            </a:r>
            <a:r>
              <a:rPr lang="zh-CN" altLang="en-US" sz="2000" dirty="0">
                <a:solidFill>
                  <a:srgbClr val="FF0000"/>
                </a:solidFill>
                <a:latin typeface="Adobe 楷体 Std R" pitchFamily="18" charset="-122"/>
                <a:ea typeface="Adobe 楷体 Std R" pitchFamily="18" charset="-122"/>
              </a:rPr>
              <a:t>平衡常数较大</a:t>
            </a:r>
            <a:r>
              <a:rPr lang="zh-CN" altLang="en-US" sz="2000" dirty="0">
                <a:latin typeface="Adobe 楷体 Std R" pitchFamily="18" charset="-122"/>
                <a:ea typeface="Adobe 楷体 Std R" pitchFamily="18" charset="-122"/>
              </a:rPr>
              <a:t>的缩聚体系（如聚酰胺化反应，</a:t>
            </a:r>
            <a:r>
              <a:rPr lang="en-US" altLang="zh-CN" sz="2000" dirty="0">
                <a:latin typeface="Adobe 楷体 Std R" pitchFamily="18" charset="-122"/>
                <a:ea typeface="Adobe 楷体 Std R" pitchFamily="18" charset="-122"/>
              </a:rPr>
              <a:t>K ≈ 400</a:t>
            </a:r>
            <a:r>
              <a:rPr lang="zh-CN" altLang="en-US" sz="2000" dirty="0">
                <a:latin typeface="Adobe 楷体 Std R" pitchFamily="18" charset="-122"/>
                <a:ea typeface="Adobe 楷体 Std R" pitchFamily="18" charset="-122"/>
              </a:rPr>
              <a:t>），欲达到相同聚合度的产物，残留的水分浓度可较高（＜</a:t>
            </a:r>
            <a:r>
              <a:rPr lang="en-US" altLang="zh-CN" sz="2000" dirty="0">
                <a:latin typeface="Adobe 楷体 Std R" pitchFamily="18" charset="-122"/>
                <a:ea typeface="Adobe 楷体 Std R" pitchFamily="18" charset="-122"/>
              </a:rPr>
              <a:t>0.04 Mol.L</a:t>
            </a:r>
            <a:r>
              <a:rPr lang="en-US" altLang="zh-CN" sz="2000" baseline="30000" dirty="0">
                <a:latin typeface="Adobe 楷体 Std R" pitchFamily="18" charset="-122"/>
                <a:ea typeface="Adobe 楷体 Std R" pitchFamily="18" charset="-122"/>
              </a:rPr>
              <a:t>-1</a:t>
            </a:r>
            <a:r>
              <a:rPr lang="zh-CN" altLang="en-US" sz="2000" dirty="0">
                <a:latin typeface="Adobe 楷体 Std R" pitchFamily="18" charset="-122"/>
                <a:ea typeface="Adobe 楷体 Std R" pitchFamily="18" charset="-122"/>
              </a:rPr>
              <a:t>）。因此</a:t>
            </a:r>
            <a:r>
              <a:rPr lang="zh-CN" altLang="en-US" sz="2000" dirty="0">
                <a:solidFill>
                  <a:srgbClr val="FF0000"/>
                </a:solidFill>
                <a:latin typeface="Adobe 楷体 Std R" pitchFamily="18" charset="-122"/>
                <a:ea typeface="Adobe 楷体 Std R" pitchFamily="18" charset="-122"/>
              </a:rPr>
              <a:t>真空度要求较低</a:t>
            </a:r>
            <a:r>
              <a:rPr lang="zh-CN" altLang="en-US" sz="2000" dirty="0">
                <a:latin typeface="Adobe 楷体 Std R" pitchFamily="18" charset="-122"/>
                <a:ea typeface="Adobe 楷体 Std R" pitchFamily="18" charset="-122"/>
              </a:rPr>
              <a:t>；</a:t>
            </a:r>
            <a:endParaRPr lang="en-US" altLang="zh-CN" sz="2000" dirty="0">
              <a:latin typeface="Adobe 楷体 Std R" pitchFamily="18" charset="-122"/>
              <a:ea typeface="Adobe 楷体 Std R" pitchFamily="18" charset="-122"/>
            </a:endParaRPr>
          </a:p>
          <a:p>
            <a:pPr marL="342900" indent="-342900">
              <a:buFont typeface="Arial" panose="020B0604020202020204" pitchFamily="34" charset="0"/>
              <a:buChar char="•"/>
            </a:pPr>
            <a:r>
              <a:rPr lang="zh-CN" altLang="en-US" sz="2000" dirty="0">
                <a:latin typeface="Adobe 楷体 Std R" pitchFamily="18" charset="-122"/>
                <a:ea typeface="Adobe 楷体 Std R" pitchFamily="18" charset="-122"/>
              </a:rPr>
              <a:t>对于</a:t>
            </a:r>
            <a:r>
              <a:rPr lang="zh-CN" altLang="en-US" sz="2000" dirty="0">
                <a:solidFill>
                  <a:srgbClr val="FF0000"/>
                </a:solidFill>
                <a:latin typeface="Adobe 楷体 Std R" pitchFamily="18" charset="-122"/>
                <a:ea typeface="Adobe 楷体 Std R" pitchFamily="18" charset="-122"/>
              </a:rPr>
              <a:t>平衡常数很大</a:t>
            </a:r>
            <a:r>
              <a:rPr lang="zh-CN" altLang="en-US" sz="2000" dirty="0">
                <a:latin typeface="Adobe 楷体 Std R" pitchFamily="18" charset="-122"/>
                <a:ea typeface="Adobe 楷体 Std R" pitchFamily="18" charset="-122"/>
              </a:rPr>
              <a:t>，且对聚合度要求不高的缩聚体系（如酚醛树脂的制备， </a:t>
            </a:r>
            <a:r>
              <a:rPr lang="en-US" altLang="zh-CN" sz="2000" dirty="0">
                <a:latin typeface="Adobe 楷体 Std R" pitchFamily="18" charset="-122"/>
                <a:ea typeface="Adobe 楷体 Std R" pitchFamily="18" charset="-122"/>
              </a:rPr>
              <a:t>K</a:t>
            </a:r>
            <a:r>
              <a:rPr lang="zh-CN" altLang="en-US" sz="2000" dirty="0">
                <a:latin typeface="Adobe 楷体 Std R" pitchFamily="18" charset="-122"/>
                <a:ea typeface="Adobe 楷体 Std R" pitchFamily="18" charset="-122"/>
              </a:rPr>
              <a:t>＞</a:t>
            </a:r>
            <a:r>
              <a:rPr lang="en-US" altLang="zh-CN" sz="2000" dirty="0">
                <a:latin typeface="Adobe 楷体 Std R" pitchFamily="18" charset="-122"/>
                <a:ea typeface="Adobe 楷体 Std R" pitchFamily="18" charset="-122"/>
              </a:rPr>
              <a:t>1000</a:t>
            </a:r>
            <a:r>
              <a:rPr lang="zh-CN" altLang="en-US" sz="2000" dirty="0">
                <a:latin typeface="Adobe 楷体 Std R" pitchFamily="18" charset="-122"/>
                <a:ea typeface="Adobe 楷体 Std R" pitchFamily="18" charset="-122"/>
              </a:rPr>
              <a:t>），则小分子副产物的浓度对聚合度影响较小，反应甚至可在</a:t>
            </a:r>
            <a:r>
              <a:rPr lang="zh-CN" altLang="en-US" sz="2000" dirty="0">
                <a:solidFill>
                  <a:srgbClr val="FF0000"/>
                </a:solidFill>
                <a:latin typeface="Adobe 楷体 Std R" pitchFamily="18" charset="-122"/>
                <a:ea typeface="Adobe 楷体 Std R" pitchFamily="18" charset="-122"/>
              </a:rPr>
              <a:t>水溶液中进行</a:t>
            </a:r>
            <a:r>
              <a:rPr lang="zh-CN" altLang="en-US" sz="2000" dirty="0">
                <a:latin typeface="Adobe 楷体 Std R" pitchFamily="18" charset="-122"/>
                <a:ea typeface="Adobe 楷体 Std R" pitchFamily="18" charset="-122"/>
              </a:rPr>
              <a:t>。</a:t>
            </a:r>
          </a:p>
        </p:txBody>
      </p:sp>
      <p:graphicFrame>
        <p:nvGraphicFramePr>
          <p:cNvPr id="7" name="对象 6"/>
          <p:cNvGraphicFramePr>
            <a:graphicFrameLocks noChangeAspect="1"/>
          </p:cNvGraphicFramePr>
          <p:nvPr>
            <p:extLst>
              <p:ext uri="{D42A27DB-BD31-4B8C-83A1-F6EECF244321}">
                <p14:modId xmlns:p14="http://schemas.microsoft.com/office/powerpoint/2010/main" val="2951813471"/>
              </p:ext>
            </p:extLst>
          </p:nvPr>
        </p:nvGraphicFramePr>
        <p:xfrm>
          <a:off x="1919537" y="2637912"/>
          <a:ext cx="3241675" cy="804863"/>
        </p:xfrm>
        <a:graphic>
          <a:graphicData uri="http://schemas.openxmlformats.org/presentationml/2006/ole">
            <mc:AlternateContent xmlns:mc="http://schemas.openxmlformats.org/markup-compatibility/2006">
              <mc:Choice xmlns:v="urn:schemas-microsoft-com:vml" Requires="v">
                <p:oleObj spid="_x0000_s84037" name="公式" r:id="rId4" imgW="1993680" imgH="495000" progId="Equation.3">
                  <p:embed/>
                </p:oleObj>
              </mc:Choice>
              <mc:Fallback>
                <p:oleObj name="公式" r:id="rId4" imgW="1993680" imgH="495000" progId="Equation.3">
                  <p:embed/>
                  <p:pic>
                    <p:nvPicPr>
                      <p:cNvPr id="0" name=""/>
                      <p:cNvPicPr>
                        <a:picLocks noChangeAspect="1" noChangeArrowheads="1"/>
                      </p:cNvPicPr>
                      <p:nvPr/>
                    </p:nvPicPr>
                    <p:blipFill>
                      <a:blip r:embed="rId5"/>
                      <a:srcRect/>
                      <a:stretch>
                        <a:fillRect/>
                      </a:stretch>
                    </p:blipFill>
                    <p:spPr bwMode="auto">
                      <a:xfrm>
                        <a:off x="1919537" y="2637912"/>
                        <a:ext cx="3241675" cy="804863"/>
                      </a:xfrm>
                      <a:prstGeom prst="rect">
                        <a:avLst/>
                      </a:prstGeom>
                      <a:noFill/>
                      <a:ln>
                        <a:solidFill>
                          <a:srgbClr val="FF0000"/>
                        </a:solidFill>
                      </a:ln>
                      <a:effectLst/>
                    </p:spPr>
                  </p:pic>
                </p:oleObj>
              </mc:Fallback>
            </mc:AlternateContent>
          </a:graphicData>
        </a:graphic>
      </p:graphicFrame>
      <p:sp>
        <p:nvSpPr>
          <p:cNvPr id="2" name="矩形 1"/>
          <p:cNvSpPr/>
          <p:nvPr/>
        </p:nvSpPr>
        <p:spPr>
          <a:xfrm>
            <a:off x="5375920" y="2635752"/>
            <a:ext cx="4752528" cy="76944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200" b="1" dirty="0">
                <a:solidFill>
                  <a:srgbClr val="FF0000"/>
                </a:solidFill>
                <a:latin typeface="Adobe 楷体 Std R" pitchFamily="18" charset="-122"/>
                <a:ea typeface="Adobe 楷体 Std R" pitchFamily="18" charset="-122"/>
              </a:rPr>
              <a:t>缩聚产物的聚合度与平衡常数成正比，与残留小分子的浓度成反比。</a:t>
            </a:r>
            <a:endParaRPr lang="zh-CN" altLang="en-US" sz="2200" b="1" dirty="0">
              <a:solidFill>
                <a:srgbClr val="FF0000"/>
              </a:solidFill>
            </a:endParaRPr>
          </a:p>
        </p:txBody>
      </p:sp>
    </p:spTree>
    <p:extLst>
      <p:ext uri="{BB962C8B-B14F-4D97-AF65-F5344CB8AC3E}">
        <p14:creationId xmlns:p14="http://schemas.microsoft.com/office/powerpoint/2010/main" val="46088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5360" y="1141758"/>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3" name="矩形 2"/>
          <p:cNvSpPr/>
          <p:nvPr/>
        </p:nvSpPr>
        <p:spPr>
          <a:xfrm>
            <a:off x="2457264" y="2249286"/>
            <a:ext cx="7566395" cy="1723549"/>
          </a:xfrm>
          <a:prstGeom prst="rect">
            <a:avLst/>
          </a:prstGeom>
        </p:spPr>
        <p:txBody>
          <a:bodyPr wrap="square">
            <a:spAutoFit/>
          </a:bodyPr>
          <a:lstStyle/>
          <a:p>
            <a:pPr marL="342900" indent="-342900">
              <a:spcBef>
                <a:spcPts val="0"/>
              </a:spcBef>
              <a:spcAft>
                <a:spcPts val="1200"/>
              </a:spcAft>
              <a:buFont typeface="Arial" panose="020B0604020202020204" pitchFamily="34" charset="0"/>
              <a:buChar char="•"/>
            </a:pPr>
            <a:r>
              <a:rPr lang="zh-CN" altLang="en-US" sz="2400" dirty="0">
                <a:latin typeface="Adobe 楷体 Std R" pitchFamily="18" charset="-122"/>
                <a:ea typeface="Adobe 楷体 Std R" pitchFamily="18" charset="-122"/>
              </a:rPr>
              <a:t>反应程度和平衡条件是影响线性缩聚物聚合度的重要因素，但通常不利用他们调控聚合度。</a:t>
            </a:r>
            <a:endParaRPr lang="en-US" altLang="zh-CN" sz="2400" dirty="0">
              <a:latin typeface="Adobe 楷体 Std R" pitchFamily="18" charset="-122"/>
              <a:ea typeface="Adobe 楷体 Std R" pitchFamily="18" charset="-122"/>
            </a:endParaRPr>
          </a:p>
          <a:p>
            <a:pPr marL="342900" indent="-342900">
              <a:spcBef>
                <a:spcPts val="0"/>
              </a:spcBef>
              <a:spcAft>
                <a:spcPts val="1200"/>
              </a:spcAft>
              <a:buFont typeface="Arial" panose="020B0604020202020204" pitchFamily="34" charset="0"/>
              <a:buChar char="•"/>
            </a:pPr>
            <a:r>
              <a:rPr lang="zh-CN" altLang="en-US" sz="2400" dirty="0">
                <a:latin typeface="Adobe 楷体 Std R" pitchFamily="18" charset="-122"/>
                <a:ea typeface="Adobe 楷体 Std R" pitchFamily="18" charset="-122"/>
              </a:rPr>
              <a:t>调控聚合度的有效方法是端基封锁，使一定聚合度的大分子链失去活性。</a:t>
            </a:r>
          </a:p>
        </p:txBody>
      </p:sp>
      <p:sp>
        <p:nvSpPr>
          <p:cNvPr id="12" name="矩形 11"/>
          <p:cNvSpPr/>
          <p:nvPr/>
        </p:nvSpPr>
        <p:spPr>
          <a:xfrm>
            <a:off x="2651553" y="4187202"/>
            <a:ext cx="7128792" cy="1785104"/>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缩聚体系：使一单体稍稍过量（即非等基团数），或加入少量但官能团物质，使大分子链端带有相同的官能团，即可使之失去进一步聚合的活性；</a:t>
            </a:r>
            <a:endParaRPr lang="en-US" altLang="zh-CN" sz="2000" dirty="0">
              <a:latin typeface="Adobe 楷体 Std R" pitchFamily="18" charset="-122"/>
              <a:ea typeface="Adobe 楷体 Std R" pitchFamily="18" charset="-122"/>
            </a:endParaRPr>
          </a:p>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aRb</a:t>
            </a:r>
            <a:r>
              <a:rPr lang="zh-CN" altLang="en-US" sz="2000" dirty="0">
                <a:latin typeface="Adobe 楷体 Std R" pitchFamily="18" charset="-122"/>
                <a:ea typeface="Adobe 楷体 Std R" pitchFamily="18" charset="-122"/>
              </a:rPr>
              <a:t>缩聚体系：加入少量单官能团物质，亦可以起到封端作用。</a:t>
            </a:r>
          </a:p>
        </p:txBody>
      </p:sp>
    </p:spTree>
    <p:extLst>
      <p:ext uri="{BB962C8B-B14F-4D97-AF65-F5344CB8AC3E}">
        <p14:creationId xmlns:p14="http://schemas.microsoft.com/office/powerpoint/2010/main" val="170128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5360" y="1071726"/>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701161" y="148783"/>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2" name="矩形 11"/>
          <p:cNvSpPr/>
          <p:nvPr/>
        </p:nvSpPr>
        <p:spPr>
          <a:xfrm>
            <a:off x="2601178" y="2241005"/>
            <a:ext cx="4214903"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缩聚体系，</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稍过量</a:t>
            </a:r>
          </a:p>
        </p:txBody>
      </p:sp>
      <p:sp>
        <p:nvSpPr>
          <p:cNvPr id="2" name="矩形 1"/>
          <p:cNvSpPr/>
          <p:nvPr/>
        </p:nvSpPr>
        <p:spPr>
          <a:xfrm>
            <a:off x="2210337" y="2708921"/>
            <a:ext cx="8336856" cy="646331"/>
          </a:xfrm>
          <a:prstGeom prst="rect">
            <a:avLst/>
          </a:prstGeom>
        </p:spPr>
        <p:txBody>
          <a:bodyPr wrap="square">
            <a:spAutoFit/>
          </a:bodyPr>
          <a:lstStyle/>
          <a:p>
            <a:pPr>
              <a:buFont typeface="Wingdings" pitchFamily="2" charset="2"/>
              <a:buNone/>
            </a:pPr>
            <a:r>
              <a:rPr lang="zh-CN" altLang="en-US" dirty="0">
                <a:latin typeface="Adobe 楷体 Std R" pitchFamily="18" charset="-122"/>
                <a:ea typeface="Adobe 楷体 Std R" pitchFamily="18" charset="-122"/>
              </a:rPr>
              <a:t>      设二元单体</a:t>
            </a:r>
            <a:r>
              <a:rPr lang="en-US" altLang="zh-CN" dirty="0" err="1">
                <a:latin typeface="Adobe 楷体 Std R" pitchFamily="18" charset="-122"/>
                <a:ea typeface="Adobe 楷体 Std R" pitchFamily="18" charset="-122"/>
              </a:rPr>
              <a:t>aAa</a:t>
            </a:r>
            <a:r>
              <a:rPr lang="zh-CN" altLang="en-US" dirty="0">
                <a:latin typeface="Adobe 楷体 Std R" pitchFamily="18" charset="-122"/>
                <a:ea typeface="Adobe 楷体 Std R" pitchFamily="18" charset="-122"/>
              </a:rPr>
              <a:t>的官能团数为</a:t>
            </a:r>
            <a:r>
              <a:rPr lang="en-US" altLang="zh-CN" dirty="0">
                <a:latin typeface="Adobe 楷体 Std R" pitchFamily="18" charset="-122"/>
                <a:ea typeface="Adobe 楷体 Std R" pitchFamily="18" charset="-122"/>
              </a:rPr>
              <a:t>N</a:t>
            </a:r>
            <a:r>
              <a:rPr lang="en-US" altLang="zh-CN" baseline="-25000"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，二元单体</a:t>
            </a:r>
            <a:r>
              <a:rPr lang="en-US" altLang="zh-CN" dirty="0" err="1">
                <a:latin typeface="Adobe 楷体 Std R" pitchFamily="18" charset="-122"/>
                <a:ea typeface="Adobe 楷体 Std R" pitchFamily="18" charset="-122"/>
              </a:rPr>
              <a:t>bBb</a:t>
            </a:r>
            <a:r>
              <a:rPr lang="zh-CN" altLang="en-US" dirty="0">
                <a:latin typeface="Adobe 楷体 Std R" pitchFamily="18" charset="-122"/>
                <a:ea typeface="Adobe 楷体 Std R" pitchFamily="18" charset="-122"/>
              </a:rPr>
              <a:t>的官能团数为</a:t>
            </a:r>
            <a:r>
              <a:rPr lang="en-US" altLang="zh-CN" dirty="0" err="1">
                <a:latin typeface="Adobe 楷体 Std R" pitchFamily="18" charset="-122"/>
                <a:ea typeface="Adobe 楷体 Std R" pitchFamily="18" charset="-122"/>
              </a:rPr>
              <a:t>N</a:t>
            </a:r>
            <a:r>
              <a:rPr lang="en-US" altLang="zh-CN" baseline="-25000" dirty="0" err="1">
                <a:latin typeface="Adobe 楷体 Std R" pitchFamily="18" charset="-122"/>
                <a:ea typeface="Adobe 楷体 Std R" pitchFamily="18" charset="-122"/>
              </a:rPr>
              <a:t>b</a:t>
            </a:r>
            <a:r>
              <a:rPr lang="zh-CN" altLang="en-US" dirty="0">
                <a:latin typeface="Adobe 楷体 Std R" pitchFamily="18" charset="-122"/>
                <a:ea typeface="Adobe 楷体 Std R" pitchFamily="18" charset="-122"/>
              </a:rPr>
              <a:t>，且</a:t>
            </a:r>
            <a:r>
              <a:rPr lang="en-US" altLang="zh-CN" dirty="0" err="1">
                <a:latin typeface="Adobe 楷体 Std R" pitchFamily="18" charset="-122"/>
                <a:ea typeface="Adobe 楷体 Std R" pitchFamily="18" charset="-122"/>
              </a:rPr>
              <a:t>N</a:t>
            </a:r>
            <a:r>
              <a:rPr lang="en-US" altLang="zh-CN" baseline="-25000" dirty="0" err="1">
                <a:latin typeface="Adobe 楷体 Std R" pitchFamily="18" charset="-122"/>
                <a:ea typeface="Adobe 楷体 Std R" pitchFamily="18" charset="-122"/>
              </a:rPr>
              <a:t>b</a:t>
            </a:r>
            <a:r>
              <a:rPr lang="en-US" altLang="zh-CN" dirty="0">
                <a:latin typeface="Adobe 楷体 Std R" pitchFamily="18" charset="-122"/>
                <a:ea typeface="Adobe 楷体 Std R" pitchFamily="18" charset="-122"/>
              </a:rPr>
              <a:t>≥ N</a:t>
            </a:r>
            <a:r>
              <a:rPr lang="en-US" altLang="zh-CN" baseline="-25000"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。定义基团数比</a:t>
            </a:r>
            <a:r>
              <a:rPr lang="en-US" altLang="zh-CN" dirty="0">
                <a:latin typeface="Adobe 楷体 Std R" pitchFamily="18" charset="-122"/>
                <a:ea typeface="Adobe 楷体 Std R" pitchFamily="18" charset="-122"/>
              </a:rPr>
              <a:t>r</a:t>
            </a:r>
            <a:r>
              <a:rPr lang="zh-CN" altLang="en-US" dirty="0">
                <a:latin typeface="Adobe 楷体 Std R" pitchFamily="18" charset="-122"/>
                <a:ea typeface="Adobe 楷体 Std R" pitchFamily="18" charset="-122"/>
              </a:rPr>
              <a:t>（理论分析常用）和过量分率</a:t>
            </a:r>
            <a:r>
              <a:rPr lang="en-US" altLang="zh-CN" dirty="0">
                <a:latin typeface="Adobe 楷体 Std R" pitchFamily="18" charset="-122"/>
                <a:ea typeface="Adobe 楷体 Std R" pitchFamily="18" charset="-122"/>
              </a:rPr>
              <a:t>q</a:t>
            </a:r>
            <a:r>
              <a:rPr lang="zh-CN" altLang="en-US" dirty="0">
                <a:latin typeface="Adobe 楷体 Std R" pitchFamily="18" charset="-122"/>
                <a:ea typeface="Adobe 楷体 Std R" pitchFamily="18" charset="-122"/>
              </a:rPr>
              <a:t>（工业常用）：</a:t>
            </a:r>
          </a:p>
        </p:txBody>
      </p:sp>
      <p:graphicFrame>
        <p:nvGraphicFramePr>
          <p:cNvPr id="6" name="对象 5"/>
          <p:cNvGraphicFramePr>
            <a:graphicFrameLocks noChangeAspect="1"/>
          </p:cNvGraphicFramePr>
          <p:nvPr>
            <p:extLst>
              <p:ext uri="{D42A27DB-BD31-4B8C-83A1-F6EECF244321}">
                <p14:modId xmlns:p14="http://schemas.microsoft.com/office/powerpoint/2010/main" val="1924365595"/>
              </p:ext>
            </p:extLst>
          </p:nvPr>
        </p:nvGraphicFramePr>
        <p:xfrm>
          <a:off x="2711625" y="3429000"/>
          <a:ext cx="935659" cy="779716"/>
        </p:xfrm>
        <a:graphic>
          <a:graphicData uri="http://schemas.openxmlformats.org/presentationml/2006/ole">
            <mc:AlternateContent xmlns:mc="http://schemas.openxmlformats.org/markup-compatibility/2006">
              <mc:Choice xmlns:v="urn:schemas-microsoft-com:vml" Requires="v">
                <p:oleObj spid="_x0000_s85377" name="公式" r:id="rId3" imgW="533160" imgH="444240" progId="Equation.3">
                  <p:embed/>
                </p:oleObj>
              </mc:Choice>
              <mc:Fallback>
                <p:oleObj name="公式" r:id="rId3" imgW="533160" imgH="444240" progId="Equation.3">
                  <p:embed/>
                  <p:pic>
                    <p:nvPicPr>
                      <p:cNvPr id="0" name=""/>
                      <p:cNvPicPr/>
                      <p:nvPr/>
                    </p:nvPicPr>
                    <p:blipFill>
                      <a:blip r:embed="rId4"/>
                      <a:stretch>
                        <a:fillRect/>
                      </a:stretch>
                    </p:blipFill>
                    <p:spPr>
                      <a:xfrm>
                        <a:off x="2711625" y="3429000"/>
                        <a:ext cx="935659" cy="77971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31745797"/>
              </p:ext>
            </p:extLst>
          </p:nvPr>
        </p:nvGraphicFramePr>
        <p:xfrm>
          <a:off x="2711624" y="4365104"/>
          <a:ext cx="2925976" cy="726306"/>
        </p:xfrm>
        <a:graphic>
          <a:graphicData uri="http://schemas.openxmlformats.org/presentationml/2006/ole">
            <mc:AlternateContent xmlns:mc="http://schemas.openxmlformats.org/markup-compatibility/2006">
              <mc:Choice xmlns:v="urn:schemas-microsoft-com:vml" Requires="v">
                <p:oleObj spid="_x0000_s85378" name="公式" r:id="rId5" imgW="1790640" imgH="444240" progId="Equation.3">
                  <p:embed/>
                </p:oleObj>
              </mc:Choice>
              <mc:Fallback>
                <p:oleObj name="公式" r:id="rId5" imgW="1790640" imgH="444240" progId="Equation.3">
                  <p:embed/>
                  <p:pic>
                    <p:nvPicPr>
                      <p:cNvPr id="0" name=""/>
                      <p:cNvPicPr/>
                      <p:nvPr/>
                    </p:nvPicPr>
                    <p:blipFill>
                      <a:blip r:embed="rId6"/>
                      <a:stretch>
                        <a:fillRect/>
                      </a:stretch>
                    </p:blipFill>
                    <p:spPr>
                      <a:xfrm>
                        <a:off x="2711624" y="4365104"/>
                        <a:ext cx="2925976" cy="72630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56240923"/>
              </p:ext>
            </p:extLst>
          </p:nvPr>
        </p:nvGraphicFramePr>
        <p:xfrm>
          <a:off x="2686398" y="5301208"/>
          <a:ext cx="1249363" cy="736600"/>
        </p:xfrm>
        <a:graphic>
          <a:graphicData uri="http://schemas.openxmlformats.org/presentationml/2006/ole">
            <mc:AlternateContent xmlns:mc="http://schemas.openxmlformats.org/markup-compatibility/2006">
              <mc:Choice xmlns:v="urn:schemas-microsoft-com:vml" Requires="v">
                <p:oleObj spid="_x0000_s85379" name="公式" r:id="rId7" imgW="711000" imgH="419040" progId="Equation.3">
                  <p:embed/>
                </p:oleObj>
              </mc:Choice>
              <mc:Fallback>
                <p:oleObj name="公式" r:id="rId7" imgW="711000" imgH="419040" progId="Equation.3">
                  <p:embed/>
                  <p:pic>
                    <p:nvPicPr>
                      <p:cNvPr id="0" name=""/>
                      <p:cNvPicPr/>
                      <p:nvPr/>
                    </p:nvPicPr>
                    <p:blipFill>
                      <a:blip r:embed="rId8"/>
                      <a:stretch>
                        <a:fillRect/>
                      </a:stretch>
                    </p:blipFill>
                    <p:spPr>
                      <a:xfrm>
                        <a:off x="2686398" y="5301208"/>
                        <a:ext cx="1249363" cy="7366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65812294"/>
              </p:ext>
            </p:extLst>
          </p:nvPr>
        </p:nvGraphicFramePr>
        <p:xfrm>
          <a:off x="7023549" y="3573016"/>
          <a:ext cx="3545742" cy="313188"/>
        </p:xfrm>
        <a:graphic>
          <a:graphicData uri="http://schemas.openxmlformats.org/presentationml/2006/ole">
            <mc:AlternateContent xmlns:mc="http://schemas.openxmlformats.org/markup-compatibility/2006">
              <mc:Choice xmlns:v="urn:schemas-microsoft-com:vml" Requires="v">
                <p:oleObj spid="_x0000_s85380" name="CS ChemDraw Drawing" r:id="rId9" imgW="3530709" imgH="311107" progId="ChemDraw.Document.6.0">
                  <p:embed/>
                </p:oleObj>
              </mc:Choice>
              <mc:Fallback>
                <p:oleObj name="CS ChemDraw Drawing" r:id="rId9" imgW="3530709" imgH="311107" progId="ChemDraw.Document.6.0">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3549" y="3573016"/>
                        <a:ext cx="3545742" cy="31318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pic>
                </p:oleObj>
              </mc:Fallback>
            </mc:AlternateContent>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733820388"/>
              </p:ext>
            </p:extLst>
          </p:nvPr>
        </p:nvGraphicFramePr>
        <p:xfrm>
          <a:off x="5879976" y="3933056"/>
          <a:ext cx="2304256" cy="741680"/>
        </p:xfrm>
        <a:graphic>
          <a:graphicData uri="http://schemas.openxmlformats.org/drawingml/2006/table">
            <a:tbl>
              <a:tblPr firstRow="1" bandRow="1">
                <a:tableStyleId>{2D5ABB26-0587-4C30-8999-92F81FD0307C}</a:tableStyleId>
              </a:tblPr>
              <a:tblGrid>
                <a:gridCol w="1296143">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7">
                  <a:extLst>
                    <a:ext uri="{9D8B030D-6E8A-4147-A177-3AD203B41FA5}">
                      <a16:colId xmlns:a16="http://schemas.microsoft.com/office/drawing/2014/main" val="20002"/>
                    </a:ext>
                  </a:extLst>
                </a:gridCol>
              </a:tblGrid>
              <a:tr h="370840">
                <a:tc>
                  <a:txBody>
                    <a:bodyPr/>
                    <a:lstStyle/>
                    <a:p>
                      <a:r>
                        <a:rPr lang="zh-CN" altLang="en-US" dirty="0">
                          <a:latin typeface="Adobe 楷体 Std R" pitchFamily="18" charset="-122"/>
                          <a:ea typeface="Adobe 楷体 Std R" pitchFamily="18" charset="-122"/>
                        </a:rPr>
                        <a:t>摩尔数</a:t>
                      </a:r>
                    </a:p>
                  </a:txBody>
                  <a:tcPr>
                    <a:noFill/>
                  </a:tcPr>
                </a:tc>
                <a:tc>
                  <a:txBody>
                    <a:bodyPr/>
                    <a:lstStyle/>
                    <a:p>
                      <a:r>
                        <a:rPr lang="en-US" altLang="zh-CN" dirty="0">
                          <a:latin typeface="Adobe 楷体 Std R" pitchFamily="18" charset="-122"/>
                          <a:ea typeface="Adobe 楷体 Std R" pitchFamily="18" charset="-122"/>
                        </a:rPr>
                        <a:t>4</a:t>
                      </a:r>
                      <a:endParaRPr lang="zh-CN" altLang="en-US" dirty="0">
                        <a:latin typeface="Adobe 楷体 Std R" pitchFamily="18" charset="-122"/>
                        <a:ea typeface="Adobe 楷体 Std R" pitchFamily="18" charset="-122"/>
                      </a:endParaRPr>
                    </a:p>
                  </a:txBody>
                  <a:tcPr>
                    <a:noFill/>
                  </a:tcPr>
                </a:tc>
                <a:tc>
                  <a:txBody>
                    <a:bodyPr/>
                    <a:lstStyle/>
                    <a:p>
                      <a:r>
                        <a:rPr lang="en-US" altLang="zh-CN" dirty="0">
                          <a:latin typeface="Adobe 楷体 Std R" pitchFamily="18" charset="-122"/>
                          <a:ea typeface="Adobe 楷体 Std R" pitchFamily="18" charset="-122"/>
                        </a:rPr>
                        <a:t>5</a:t>
                      </a: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0"/>
                  </a:ext>
                </a:extLst>
              </a:tr>
              <a:tr h="370840">
                <a:tc>
                  <a:txBody>
                    <a:bodyPr/>
                    <a:lstStyle/>
                    <a:p>
                      <a:r>
                        <a:rPr lang="zh-CN" altLang="en-US" dirty="0">
                          <a:latin typeface="Adobe 楷体 Std R" pitchFamily="18" charset="-122"/>
                          <a:ea typeface="Adobe 楷体 Std R" pitchFamily="18" charset="-122"/>
                        </a:rPr>
                        <a:t>官能团数</a:t>
                      </a:r>
                    </a:p>
                  </a:txBody>
                  <a:tcPr>
                    <a:noFill/>
                  </a:tcPr>
                </a:tc>
                <a:tc>
                  <a:txBody>
                    <a:bodyPr/>
                    <a:lstStyle/>
                    <a:p>
                      <a:r>
                        <a:rPr lang="en-US" altLang="zh-CN" dirty="0">
                          <a:latin typeface="Adobe 楷体 Std R" pitchFamily="18" charset="-122"/>
                          <a:ea typeface="Adobe 楷体 Std R" pitchFamily="18" charset="-122"/>
                        </a:rPr>
                        <a:t>8</a:t>
                      </a:r>
                      <a:endParaRPr lang="zh-CN" altLang="en-US" dirty="0">
                        <a:latin typeface="Adobe 楷体 Std R" pitchFamily="18" charset="-122"/>
                        <a:ea typeface="Adobe 楷体 Std R" pitchFamily="18" charset="-122"/>
                      </a:endParaRPr>
                    </a:p>
                  </a:txBody>
                  <a:tcPr>
                    <a:noFill/>
                  </a:tcPr>
                </a:tc>
                <a:tc>
                  <a:txBody>
                    <a:bodyPr/>
                    <a:lstStyle/>
                    <a:p>
                      <a:r>
                        <a:rPr lang="en-US" altLang="zh-CN" dirty="0">
                          <a:latin typeface="Adobe 楷体 Std R" pitchFamily="18" charset="-122"/>
                          <a:ea typeface="Adobe 楷体 Std R" pitchFamily="18" charset="-122"/>
                        </a:rPr>
                        <a:t>10</a:t>
                      </a: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1"/>
                  </a:ext>
                </a:extLst>
              </a:tr>
            </a:tbl>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85433238"/>
              </p:ext>
            </p:extLst>
          </p:nvPr>
        </p:nvGraphicFramePr>
        <p:xfrm>
          <a:off x="6023992" y="4653137"/>
          <a:ext cx="2805112" cy="779463"/>
        </p:xfrm>
        <a:graphic>
          <a:graphicData uri="http://schemas.openxmlformats.org/presentationml/2006/ole">
            <mc:AlternateContent xmlns:mc="http://schemas.openxmlformats.org/markup-compatibility/2006">
              <mc:Choice xmlns:v="urn:schemas-microsoft-com:vml" Requires="v">
                <p:oleObj spid="_x0000_s85381" name="公式" r:id="rId11" imgW="1600200" imgH="444240" progId="Equation.3">
                  <p:embed/>
                </p:oleObj>
              </mc:Choice>
              <mc:Fallback>
                <p:oleObj name="公式" r:id="rId11" imgW="1600200" imgH="444240" progId="Equation.3">
                  <p:embed/>
                  <p:pic>
                    <p:nvPicPr>
                      <p:cNvPr id="0" name=""/>
                      <p:cNvPicPr/>
                      <p:nvPr/>
                    </p:nvPicPr>
                    <p:blipFill>
                      <a:blip r:embed="rId12"/>
                      <a:stretch>
                        <a:fillRect/>
                      </a:stretch>
                    </p:blipFill>
                    <p:spPr>
                      <a:xfrm>
                        <a:off x="6023992" y="4653137"/>
                        <a:ext cx="2805112" cy="7794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rgbClr val="00B0F0"/>
                        </a:solid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08658876"/>
              </p:ext>
            </p:extLst>
          </p:nvPr>
        </p:nvGraphicFramePr>
        <p:xfrm>
          <a:off x="6023992" y="5510238"/>
          <a:ext cx="3963988" cy="727075"/>
        </p:xfrm>
        <a:graphic>
          <a:graphicData uri="http://schemas.openxmlformats.org/presentationml/2006/ole">
            <mc:AlternateContent xmlns:mc="http://schemas.openxmlformats.org/markup-compatibility/2006">
              <mc:Choice xmlns:v="urn:schemas-microsoft-com:vml" Requires="v">
                <p:oleObj spid="_x0000_s85382" name="公式" r:id="rId13" imgW="2425680" imgH="444240" progId="Equation.3">
                  <p:embed/>
                </p:oleObj>
              </mc:Choice>
              <mc:Fallback>
                <p:oleObj name="公式" r:id="rId13" imgW="2425680" imgH="444240" progId="Equation.3">
                  <p:embed/>
                  <p:pic>
                    <p:nvPicPr>
                      <p:cNvPr id="0" name=""/>
                      <p:cNvPicPr/>
                      <p:nvPr/>
                    </p:nvPicPr>
                    <p:blipFill>
                      <a:blip r:embed="rId14"/>
                      <a:stretch>
                        <a:fillRect/>
                      </a:stretch>
                    </p:blipFill>
                    <p:spPr>
                      <a:xfrm>
                        <a:off x="6023992" y="5510238"/>
                        <a:ext cx="3963988" cy="7270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pic>
                </p:oleObj>
              </mc:Fallback>
            </mc:AlternateContent>
          </a:graphicData>
        </a:graphic>
      </p:graphicFrame>
      <p:cxnSp>
        <p:nvCxnSpPr>
          <p:cNvPr id="16" name="直接连接符 15"/>
          <p:cNvCxnSpPr/>
          <p:nvPr/>
        </p:nvCxnSpPr>
        <p:spPr>
          <a:xfrm>
            <a:off x="2210337" y="3355251"/>
            <a:ext cx="8336857"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直接连接符 17"/>
          <p:cNvCxnSpPr/>
          <p:nvPr/>
        </p:nvCxnSpPr>
        <p:spPr>
          <a:xfrm>
            <a:off x="5807968" y="3429000"/>
            <a:ext cx="0" cy="3024336"/>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293449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84410" y="1133911"/>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2" name="矩形 1"/>
          <p:cNvSpPr/>
          <p:nvPr/>
        </p:nvSpPr>
        <p:spPr>
          <a:xfrm>
            <a:off x="5057203" y="3068961"/>
            <a:ext cx="3592790" cy="98488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pPr>
            <a:r>
              <a:rPr lang="zh-CN" altLang="en-US" sz="2400" dirty="0">
                <a:latin typeface="Adobe 楷体 Std R" pitchFamily="18" charset="-122"/>
                <a:ea typeface="Adobe 楷体 Std R" pitchFamily="18" charset="-122"/>
              </a:rPr>
              <a:t>体系的重复单元总数为：</a:t>
            </a:r>
            <a:endParaRPr lang="en-US" altLang="zh-CN" sz="2400" dirty="0">
              <a:latin typeface="Adobe 楷体 Std R" pitchFamily="18" charset="-122"/>
              <a:ea typeface="Adobe 楷体 Std R" pitchFamily="18" charset="-122"/>
            </a:endParaRPr>
          </a:p>
          <a:p>
            <a:pPr>
              <a:spcAft>
                <a:spcPts val="1200"/>
              </a:spcAft>
            </a:pPr>
            <a:r>
              <a:rPr lang="zh-CN" altLang="en-US" sz="2400" dirty="0">
                <a:latin typeface="Adobe 楷体 Std R" pitchFamily="18" charset="-122"/>
                <a:ea typeface="Adobe 楷体 Std R" pitchFamily="18" charset="-122"/>
              </a:rPr>
              <a:t>体系的结构单元数量为：</a:t>
            </a:r>
          </a:p>
        </p:txBody>
      </p:sp>
      <p:grpSp>
        <p:nvGrpSpPr>
          <p:cNvPr id="3" name="组合 2"/>
          <p:cNvGrpSpPr/>
          <p:nvPr/>
        </p:nvGrpSpPr>
        <p:grpSpPr>
          <a:xfrm>
            <a:off x="7102505" y="1323385"/>
            <a:ext cx="3346475" cy="1078360"/>
            <a:chOff x="1547813" y="2948550"/>
            <a:chExt cx="3346475" cy="107836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948550"/>
              <a:ext cx="3346475" cy="4566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9" name="组合 9"/>
            <p:cNvGrpSpPr>
              <a:grpSpLocks/>
            </p:cNvGrpSpPr>
            <p:nvPr/>
          </p:nvGrpSpPr>
          <p:grpSpPr bwMode="auto">
            <a:xfrm>
              <a:off x="1787934" y="3688356"/>
              <a:ext cx="2712207" cy="338554"/>
              <a:chOff x="1787914" y="3688709"/>
              <a:chExt cx="2712596" cy="338605"/>
            </a:xfrm>
          </p:grpSpPr>
          <p:sp>
            <p:nvSpPr>
              <p:cNvPr id="20" name="Text Box 6"/>
              <p:cNvSpPr txBox="1">
                <a:spLocks noChangeArrowheads="1"/>
              </p:cNvSpPr>
              <p:nvPr/>
            </p:nvSpPr>
            <p:spPr bwMode="auto">
              <a:xfrm>
                <a:off x="2559035" y="3688709"/>
                <a:ext cx="1011960" cy="338605"/>
              </a:xfrm>
              <a:prstGeom prst="rect">
                <a:avLst/>
              </a:prstGeom>
              <a:noFill/>
              <a:ln>
                <a:noFill/>
              </a:ln>
              <a:effectLst/>
              <a:extLst/>
            </p:spPr>
            <p:txBody>
              <a:bodyPr wrap="none" anchor="ctr">
                <a:spAutoFit/>
              </a:bodyPr>
              <a:lstStyle/>
              <a:p>
                <a:pPr algn="ctr">
                  <a:spcBef>
                    <a:spcPct val="50000"/>
                  </a:spcBef>
                  <a:defRPr/>
                </a:pPr>
                <a:r>
                  <a:rPr lang="zh-CN" altLang="en-US" sz="1600" b="1" dirty="0">
                    <a:solidFill>
                      <a:srgbClr val="0000FF"/>
                    </a:solidFill>
                    <a:effectLst>
                      <a:outerShdw blurRad="38100" dist="38100" dir="2700000" algn="tl">
                        <a:srgbClr val="C0C0C0"/>
                      </a:outerShdw>
                    </a:effectLst>
                    <a:ea typeface="楷体_GB2312" pitchFamily="49" charset="-122"/>
                  </a:rPr>
                  <a:t>重复单元</a:t>
                </a:r>
                <a:endParaRPr lang="zh-CN" altLang="en-US" sz="1600" dirty="0">
                  <a:solidFill>
                    <a:srgbClr val="0000FF"/>
                  </a:solidFill>
                </a:endParaRPr>
              </a:p>
            </p:txBody>
          </p:sp>
          <p:sp>
            <p:nvSpPr>
              <p:cNvPr id="21" name="Line 7"/>
              <p:cNvSpPr>
                <a:spLocks noChangeShapeType="1"/>
              </p:cNvSpPr>
              <p:nvPr/>
            </p:nvSpPr>
            <p:spPr bwMode="auto">
              <a:xfrm flipH="1">
                <a:off x="1787914" y="3858011"/>
                <a:ext cx="912138"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8"/>
              <p:cNvSpPr>
                <a:spLocks noChangeShapeType="1"/>
              </p:cNvSpPr>
              <p:nvPr/>
            </p:nvSpPr>
            <p:spPr bwMode="auto">
              <a:xfrm>
                <a:off x="3489818" y="3858012"/>
                <a:ext cx="1010692" cy="0"/>
              </a:xfrm>
              <a:prstGeom prst="line">
                <a:avLst/>
              </a:prstGeom>
              <a:ln w="25400">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wrap="none" anchor="ctr"/>
              <a:lstStyle/>
              <a:p>
                <a:pPr>
                  <a:defRPr/>
                </a:pPr>
                <a:endParaRPr lang="zh-CN" altLang="en-US"/>
              </a:p>
            </p:txBody>
          </p:sp>
        </p:grpSp>
        <p:grpSp>
          <p:nvGrpSpPr>
            <p:cNvPr id="23" name="组合 8"/>
            <p:cNvGrpSpPr>
              <a:grpSpLocks/>
            </p:cNvGrpSpPr>
            <p:nvPr/>
          </p:nvGrpSpPr>
          <p:grpSpPr bwMode="auto">
            <a:xfrm>
              <a:off x="1787934" y="3380578"/>
              <a:ext cx="3085133" cy="307777"/>
              <a:chOff x="1788587" y="3380980"/>
              <a:chExt cx="3085104" cy="307777"/>
            </a:xfrm>
          </p:grpSpPr>
          <p:sp>
            <p:nvSpPr>
              <p:cNvPr id="25" name="Text Box 5"/>
              <p:cNvSpPr txBox="1">
                <a:spLocks noChangeArrowheads="1"/>
              </p:cNvSpPr>
              <p:nvPr/>
            </p:nvSpPr>
            <p:spPr bwMode="auto">
              <a:xfrm>
                <a:off x="1930295" y="3380980"/>
                <a:ext cx="2943396" cy="307777"/>
              </a:xfrm>
              <a:prstGeom prst="rect">
                <a:avLst/>
              </a:prstGeom>
              <a:noFill/>
              <a:ln>
                <a:noFill/>
              </a:ln>
              <a:effectLst/>
              <a:extLst/>
            </p:spPr>
            <p:txBody>
              <a:bodyPr wrap="square" anchor="ctr">
                <a:spAutoFit/>
              </a:bodyPr>
              <a:lstStyle/>
              <a:p>
                <a:pPr>
                  <a:spcBef>
                    <a:spcPct val="50000"/>
                  </a:spcBef>
                  <a:defRPr/>
                </a:pPr>
                <a:r>
                  <a:rPr lang="zh-CN" altLang="en-US" sz="1400" b="1" dirty="0">
                    <a:solidFill>
                      <a:srgbClr val="C00000"/>
                    </a:solidFill>
                    <a:effectLst>
                      <a:outerShdw blurRad="38100" dist="38100" dir="2700000" algn="tl">
                        <a:srgbClr val="C0C0C0"/>
                      </a:outerShdw>
                    </a:effectLst>
                    <a:ea typeface="楷体_GB2312" pitchFamily="49" charset="-122"/>
                  </a:rPr>
                  <a:t>结构单元</a:t>
                </a:r>
                <a:r>
                  <a:rPr lang="zh-CN" altLang="en-US" sz="1400" b="1" dirty="0">
                    <a:solidFill>
                      <a:schemeClr val="bg2"/>
                    </a:solidFill>
                    <a:effectLst>
                      <a:outerShdw blurRad="38100" dist="38100" dir="2700000" algn="tl">
                        <a:srgbClr val="C0C0C0"/>
                      </a:outerShdw>
                    </a:effectLst>
                    <a:ea typeface="楷体_GB2312" pitchFamily="49" charset="-122"/>
                  </a:rPr>
                  <a:t>                  </a:t>
                </a:r>
                <a:r>
                  <a:rPr lang="zh-CN" altLang="en-US" sz="1400" b="1" dirty="0">
                    <a:solidFill>
                      <a:srgbClr val="C00000"/>
                    </a:solidFill>
                    <a:effectLst>
                      <a:outerShdw blurRad="38100" dist="38100" dir="2700000" algn="tl">
                        <a:srgbClr val="C0C0C0"/>
                      </a:outerShdw>
                    </a:effectLst>
                    <a:ea typeface="楷体_GB2312" pitchFamily="49" charset="-122"/>
                  </a:rPr>
                  <a:t>结构单元</a:t>
                </a:r>
                <a:endParaRPr lang="zh-CN" altLang="en-US" sz="1400" b="1" dirty="0">
                  <a:solidFill>
                    <a:srgbClr val="C00000"/>
                  </a:solidFill>
                  <a:ea typeface="楷体_GB2312" pitchFamily="49" charset="-122"/>
                </a:endParaRPr>
              </a:p>
            </p:txBody>
          </p:sp>
          <p:sp>
            <p:nvSpPr>
              <p:cNvPr id="26" name="Line 9"/>
              <p:cNvSpPr>
                <a:spLocks noChangeShapeType="1"/>
              </p:cNvSpPr>
              <p:nvPr/>
            </p:nvSpPr>
            <p:spPr bwMode="auto">
              <a:xfrm flipH="1">
                <a:off x="1788587" y="3536498"/>
                <a:ext cx="229313"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0"/>
              <p:cNvSpPr>
                <a:spLocks noChangeShapeType="1"/>
              </p:cNvSpPr>
              <p:nvPr/>
            </p:nvSpPr>
            <p:spPr bwMode="auto">
              <a:xfrm flipV="1">
                <a:off x="2747949" y="3536498"/>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1"/>
              <p:cNvSpPr>
                <a:spLocks noChangeShapeType="1"/>
              </p:cNvSpPr>
              <p:nvPr/>
            </p:nvSpPr>
            <p:spPr bwMode="auto">
              <a:xfrm flipH="1" flipV="1">
                <a:off x="3193895" y="3527706"/>
                <a:ext cx="228600" cy="879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2"/>
              <p:cNvSpPr>
                <a:spLocks noChangeShapeType="1"/>
              </p:cNvSpPr>
              <p:nvPr/>
            </p:nvSpPr>
            <p:spPr bwMode="auto">
              <a:xfrm>
                <a:off x="4212740" y="3545290"/>
                <a:ext cx="217708" cy="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8" name="对象 7"/>
          <p:cNvGraphicFramePr>
            <a:graphicFrameLocks noChangeAspect="1"/>
          </p:cNvGraphicFramePr>
          <p:nvPr>
            <p:extLst>
              <p:ext uri="{D42A27DB-BD31-4B8C-83A1-F6EECF244321}">
                <p14:modId xmlns:p14="http://schemas.microsoft.com/office/powerpoint/2010/main" val="479612496"/>
              </p:ext>
            </p:extLst>
          </p:nvPr>
        </p:nvGraphicFramePr>
        <p:xfrm>
          <a:off x="2919991" y="2249286"/>
          <a:ext cx="4395737" cy="387627"/>
        </p:xfrm>
        <a:graphic>
          <a:graphicData uri="http://schemas.openxmlformats.org/presentationml/2006/ole">
            <mc:AlternateContent xmlns:mc="http://schemas.openxmlformats.org/markup-compatibility/2006">
              <mc:Choice xmlns:v="urn:schemas-microsoft-com:vml" Requires="v">
                <p:oleObj spid="_x0000_s86373" name="CS ChemDraw Drawing" r:id="rId4" imgW="3530709" imgH="311107" progId="ChemDraw.Document.6.0">
                  <p:embed/>
                </p:oleObj>
              </mc:Choice>
              <mc:Fallback>
                <p:oleObj name="CS ChemDraw Drawing" r:id="rId4" imgW="3530709" imgH="311107" progId="ChemDraw.Document.6.0">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991" y="2249286"/>
                        <a:ext cx="4395737" cy="387627"/>
                      </a:xfrm>
                      <a:prstGeom prst="rect">
                        <a:avLst/>
                      </a:prstGeom>
                      <a:gradFill rotWithShape="1">
                        <a:gsLst>
                          <a:gs pos="0">
                            <a:srgbClr val="9AB5E4"/>
                          </a:gs>
                          <a:gs pos="50000">
                            <a:srgbClr val="C2D1ED"/>
                          </a:gs>
                          <a:gs pos="100000">
                            <a:srgbClr val="E1E8F5"/>
                          </a:gs>
                        </a:gsLst>
                        <a:lin ang="5400000" scaled="1"/>
                      </a:gradFill>
                      <a:ln>
                        <a:noFill/>
                      </a:ln>
                    </p:spPr>
                  </p:pic>
                </p:oleObj>
              </mc:Fallback>
            </mc:AlternateContent>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3441690334"/>
              </p:ext>
            </p:extLst>
          </p:nvPr>
        </p:nvGraphicFramePr>
        <p:xfrm>
          <a:off x="1559498" y="2636912"/>
          <a:ext cx="3240359" cy="1478280"/>
        </p:xfrm>
        <a:graphic>
          <a:graphicData uri="http://schemas.openxmlformats.org/drawingml/2006/table">
            <a:tbl>
              <a:tblPr firstRow="1" bandRow="1">
                <a:tableStyleId>{2D5ABB26-0587-4C30-8999-92F81FD0307C}</a:tableStyleId>
              </a:tblPr>
              <a:tblGrid>
                <a:gridCol w="1368151">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60040">
                <a:tc>
                  <a:txBody>
                    <a:bodyPr/>
                    <a:lstStyle/>
                    <a:p>
                      <a:r>
                        <a:rPr lang="zh-CN" altLang="en-US" dirty="0">
                          <a:latin typeface="Adobe 楷体 Std R" pitchFamily="18" charset="-122"/>
                          <a:ea typeface="Adobe 楷体 Std R" pitchFamily="18" charset="-122"/>
                        </a:rPr>
                        <a:t>反应数</a:t>
                      </a: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zh-CN" altLang="en-US" dirty="0">
                          <a:latin typeface="Adobe 楷体 Std R" pitchFamily="18" charset="-122"/>
                          <a:ea typeface="Adobe 楷体 Std R" pitchFamily="18" charset="-122"/>
                        </a:rPr>
                        <a:t>残留数</a:t>
                      </a:r>
                    </a:p>
                  </a:txBody>
                  <a:tcPr>
                    <a:solidFill>
                      <a:schemeClr val="accent1">
                        <a:lumMod val="20000"/>
                        <a:lumOff val="80000"/>
                      </a:schemeClr>
                    </a:solidFill>
                  </a:tcPr>
                </a:tc>
                <a:tc>
                  <a:txBody>
                    <a:bodyPr/>
                    <a:lstStyle/>
                    <a:p>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a:txBody>
                    <a:bodyPr/>
                    <a:lstStyle/>
                    <a:p>
                      <a:pPr>
                        <a:buFont typeface="Wingdings" pitchFamily="2" charset="2"/>
                        <a:buNone/>
                      </a:pPr>
                      <a:r>
                        <a:rPr lang="en-US" altLang="zh-CN" dirty="0" err="1">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err="1">
                          <a:latin typeface="Times New Roman" panose="02020603050405020304" pitchFamily="18" charset="0"/>
                          <a:ea typeface="Adobe 楷体 Std R" pitchFamily="18" charset="-122"/>
                          <a:cs typeface="Times New Roman" panose="02020603050405020304" pitchFamily="18" charset="0"/>
                        </a:rPr>
                        <a:t>b</a:t>
                      </a:r>
                      <a:r>
                        <a:rPr lang="en-US" altLang="zh-CN" dirty="0">
                          <a:latin typeface="Times New Roman" panose="02020603050405020304" pitchFamily="18" charset="0"/>
                          <a:ea typeface="Adobe 楷体 Std R" pitchFamily="18" charset="-122"/>
                          <a:cs typeface="Times New Roman" panose="02020603050405020304" pitchFamily="18" charset="0"/>
                        </a:rPr>
                        <a:t>-N</a:t>
                      </a:r>
                      <a:r>
                        <a:rPr lang="en-US" altLang="zh-CN" baseline="-25000" dirty="0">
                          <a:latin typeface="Times New Roman" panose="02020603050405020304" pitchFamily="18" charset="0"/>
                          <a:ea typeface="Adobe 楷体 Std R" pitchFamily="18" charset="-122"/>
                          <a:cs typeface="Times New Roman" panose="02020603050405020304" pitchFamily="18" charset="0"/>
                        </a:rPr>
                        <a:t>a</a:t>
                      </a:r>
                      <a:r>
                        <a:rPr lang="en-US" altLang="zh-CN" dirty="0">
                          <a:latin typeface="Times New Roman" panose="02020603050405020304" pitchFamily="18" charset="0"/>
                          <a:ea typeface="Adobe 楷体 Std R" pitchFamily="18" charset="-122"/>
                          <a:cs typeface="Times New Roman" panose="02020603050405020304" pitchFamily="18" charset="0"/>
                        </a:rPr>
                        <a:t>p</a:t>
                      </a:r>
                      <a:endParaRPr lang="zh-CN" altLang="en-US" dirty="0">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zh-CN" altLang="en-US" dirty="0">
                          <a:latin typeface="Adobe 楷体 Std R" pitchFamily="18" charset="-122"/>
                          <a:ea typeface="Adobe 楷体 Std R" pitchFamily="18" charset="-122"/>
                        </a:rPr>
                        <a:t>总基团残留</a:t>
                      </a:r>
                    </a:p>
                  </a:txBody>
                  <a:tcPr>
                    <a:solidFill>
                      <a:schemeClr val="accent1">
                        <a:lumMod val="20000"/>
                        <a:lumOff val="80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Na+</a:t>
                      </a:r>
                      <a:r>
                        <a:rPr lang="en-US" altLang="zh-CN" b="1" dirty="0">
                          <a:solidFill>
                            <a:srgbClr val="FF0000"/>
                          </a:solidFill>
                          <a:latin typeface="Times New Roman" panose="02020603050405020304" pitchFamily="18" charset="0"/>
                          <a:ea typeface="Adobe 楷体 Std R" pitchFamily="18" charset="-122"/>
                          <a:cs typeface="Times New Roman" panose="02020603050405020304" pitchFamily="18" charset="0"/>
                        </a:rPr>
                        <a:t>N</a:t>
                      </a:r>
                      <a:r>
                        <a:rPr lang="en-US" altLang="zh-CN" b="1" baseline="-25000" dirty="0">
                          <a:solidFill>
                            <a:srgbClr val="FF0000"/>
                          </a:solidFill>
                          <a:latin typeface="Times New Roman" panose="02020603050405020304" pitchFamily="18" charset="0"/>
                          <a:ea typeface="Adobe 楷体 Std R" pitchFamily="18" charset="-122"/>
                          <a:cs typeface="Times New Roman" panose="02020603050405020304" pitchFamily="18" charset="0"/>
                        </a:rPr>
                        <a:t>b</a:t>
                      </a: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-2Nap</a:t>
                      </a:r>
                      <a:endParaRPr lang="zh-CN" altLang="en-US" b="1" baseline="0" dirty="0">
                        <a:solidFill>
                          <a:srgbClr val="FF0000"/>
                        </a:solidFill>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hMerge="1">
                  <a:txBody>
                    <a:bodyPr/>
                    <a:lstStyle/>
                    <a:p>
                      <a:pPr>
                        <a:buFont typeface="Wingdings" pitchFamily="2" charset="2"/>
                        <a:buNone/>
                      </a:pP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2"/>
                  </a:ext>
                </a:extLst>
              </a:tr>
              <a:tr h="370840">
                <a:tc>
                  <a:txBody>
                    <a:bodyPr/>
                    <a:lstStyle/>
                    <a:p>
                      <a:r>
                        <a:rPr lang="zh-CN" altLang="en-US" dirty="0">
                          <a:latin typeface="Adobe 楷体 Std R" pitchFamily="18" charset="-122"/>
                          <a:ea typeface="Adobe 楷体 Std R" pitchFamily="18" charset="-122"/>
                        </a:rPr>
                        <a:t>大分子数</a:t>
                      </a:r>
                    </a:p>
                  </a:txBody>
                  <a:tcPr>
                    <a:solidFill>
                      <a:schemeClr val="accent1">
                        <a:lumMod val="20000"/>
                        <a:lumOff val="80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a:solidFill>
                            <a:srgbClr val="FF0000"/>
                          </a:solidFill>
                          <a:latin typeface="Times New Roman" panose="02020603050405020304" pitchFamily="18" charset="0"/>
                          <a:ea typeface="Adobe 楷体 Std R" pitchFamily="18" charset="-122"/>
                          <a:cs typeface="Times New Roman" panose="02020603050405020304" pitchFamily="18" charset="0"/>
                        </a:rPr>
                        <a:t>(Na+</a:t>
                      </a:r>
                      <a:r>
                        <a:rPr lang="en-US" altLang="zh-CN" b="1">
                          <a:solidFill>
                            <a:srgbClr val="FF0000"/>
                          </a:solidFill>
                          <a:latin typeface="Times New Roman" panose="02020603050405020304" pitchFamily="18" charset="0"/>
                          <a:ea typeface="Adobe 楷体 Std R" pitchFamily="18" charset="-122"/>
                          <a:cs typeface="Times New Roman" panose="02020603050405020304" pitchFamily="18" charset="0"/>
                        </a:rPr>
                        <a:t>N</a:t>
                      </a:r>
                      <a:r>
                        <a:rPr lang="en-US" altLang="zh-CN" b="1" baseline="-25000">
                          <a:solidFill>
                            <a:srgbClr val="FF0000"/>
                          </a:solidFill>
                          <a:latin typeface="Times New Roman" panose="02020603050405020304" pitchFamily="18" charset="0"/>
                          <a:ea typeface="Adobe 楷体 Std R" pitchFamily="18" charset="-122"/>
                          <a:cs typeface="Times New Roman" panose="02020603050405020304" pitchFamily="18" charset="0"/>
                        </a:rPr>
                        <a:t>b</a:t>
                      </a:r>
                      <a:r>
                        <a:rPr lang="en-US" altLang="zh-CN" b="1" baseline="0">
                          <a:solidFill>
                            <a:srgbClr val="FF0000"/>
                          </a:solidFill>
                          <a:latin typeface="Times New Roman" panose="02020603050405020304" pitchFamily="18" charset="0"/>
                          <a:ea typeface="Adobe 楷体 Std R" pitchFamily="18" charset="-122"/>
                          <a:cs typeface="Times New Roman" panose="02020603050405020304" pitchFamily="18" charset="0"/>
                        </a:rPr>
                        <a:t>-2Nap)/</a:t>
                      </a:r>
                      <a:r>
                        <a:rPr lang="en-US" altLang="zh-CN" b="1" baseline="0" dirty="0">
                          <a:solidFill>
                            <a:srgbClr val="FF0000"/>
                          </a:solidFill>
                          <a:latin typeface="Times New Roman" panose="02020603050405020304" pitchFamily="18" charset="0"/>
                          <a:ea typeface="Adobe 楷体 Std R" pitchFamily="18" charset="-122"/>
                          <a:cs typeface="Times New Roman" panose="02020603050405020304" pitchFamily="18" charset="0"/>
                        </a:rPr>
                        <a:t>2</a:t>
                      </a:r>
                      <a:endParaRPr lang="zh-CN" altLang="en-US" b="1" dirty="0">
                        <a:solidFill>
                          <a:srgbClr val="FF0000"/>
                        </a:solidFill>
                        <a:latin typeface="Times New Roman" panose="02020603050405020304" pitchFamily="18" charset="0"/>
                        <a:ea typeface="Adobe 楷体 Std R" pitchFamily="18" charset="-122"/>
                        <a:cs typeface="Times New Roman" panose="02020603050405020304" pitchFamily="18" charset="0"/>
                      </a:endParaRPr>
                    </a:p>
                  </a:txBody>
                  <a:tcPr>
                    <a:solidFill>
                      <a:schemeClr val="accent1">
                        <a:lumMod val="20000"/>
                        <a:lumOff val="80000"/>
                      </a:schemeClr>
                    </a:solidFill>
                  </a:tcPr>
                </a:tc>
                <a:tc hMerge="1">
                  <a:txBody>
                    <a:bodyPr/>
                    <a:lstStyle/>
                    <a:p>
                      <a:pPr>
                        <a:buFont typeface="Wingdings" pitchFamily="2" charset="2"/>
                        <a:buNone/>
                      </a:pPr>
                      <a:endParaRPr lang="zh-CN" altLang="en-US" dirty="0">
                        <a:latin typeface="Adobe 楷体 Std R" pitchFamily="18" charset="-122"/>
                        <a:ea typeface="Adobe 楷体 Std R" pitchFamily="18" charset="-122"/>
                      </a:endParaRPr>
                    </a:p>
                  </a:txBody>
                  <a:tcPr>
                    <a:noFill/>
                  </a:tcPr>
                </a:tc>
                <a:extLst>
                  <a:ext uri="{0D108BD9-81ED-4DB2-BD59-A6C34878D82A}">
                    <a16:rowId xmlns:a16="http://schemas.microsoft.com/office/drawing/2014/main" val="10003"/>
                  </a:ext>
                </a:extLst>
              </a:tr>
            </a:tbl>
          </a:graphicData>
        </a:graphic>
      </p:graphicFrame>
      <p:sp>
        <p:nvSpPr>
          <p:cNvPr id="13" name="矩形 12"/>
          <p:cNvSpPr/>
          <p:nvPr/>
        </p:nvSpPr>
        <p:spPr>
          <a:xfrm>
            <a:off x="4801460" y="2645885"/>
            <a:ext cx="2893369" cy="369332"/>
          </a:xfrm>
          <a:prstGeom prst="rect">
            <a:avLst/>
          </a:prstGeom>
        </p:spPr>
        <p:txBody>
          <a:bodyPr wrap="square">
            <a:spAutoFit/>
          </a:bodyPr>
          <a:lstStyle/>
          <a:p>
            <a:r>
              <a:rPr lang="zh-CN" altLang="en-US" dirty="0">
                <a:latin typeface="Adobe 楷体 Std R" pitchFamily="18" charset="-122"/>
                <a:ea typeface="Adobe 楷体 Std R" pitchFamily="18" charset="-122"/>
              </a:rPr>
              <a:t>设官能团</a:t>
            </a:r>
            <a:r>
              <a:rPr lang="en-US" altLang="zh-CN" dirty="0">
                <a:latin typeface="Adobe 楷体 Std R" pitchFamily="18" charset="-122"/>
                <a:ea typeface="Adobe 楷体 Std R" pitchFamily="18" charset="-122"/>
              </a:rPr>
              <a:t>a</a:t>
            </a:r>
            <a:r>
              <a:rPr lang="zh-CN" altLang="en-US" dirty="0">
                <a:latin typeface="Adobe 楷体 Std R" pitchFamily="18" charset="-122"/>
                <a:ea typeface="Adobe 楷体 Std R" pitchFamily="18" charset="-122"/>
              </a:rPr>
              <a:t>的反应程度为</a:t>
            </a:r>
            <a:r>
              <a:rPr lang="en-US" altLang="zh-CN" dirty="0">
                <a:latin typeface="Adobe 楷体 Std R" pitchFamily="18" charset="-122"/>
                <a:ea typeface="Adobe 楷体 Std R" pitchFamily="18" charset="-122"/>
              </a:rPr>
              <a:t>p</a:t>
            </a:r>
            <a:endParaRPr lang="zh-CN" altLang="en-US" dirty="0"/>
          </a:p>
        </p:txBody>
      </p:sp>
      <p:sp>
        <p:nvSpPr>
          <p:cNvPr id="31" name="矩形 30"/>
          <p:cNvSpPr/>
          <p:nvPr/>
        </p:nvSpPr>
        <p:spPr>
          <a:xfrm>
            <a:off x="8649994" y="3068961"/>
            <a:ext cx="978733"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pPr>
            <a:r>
              <a:rPr lang="en-US" altLang="zh-CN" sz="2400" dirty="0">
                <a:latin typeface="Adobe 楷体 Std R" pitchFamily="18" charset="-122"/>
                <a:ea typeface="Adobe 楷体 Std R" pitchFamily="18" charset="-122"/>
              </a:rPr>
              <a:t>N</a:t>
            </a:r>
            <a:r>
              <a:rPr lang="en-US" altLang="zh-CN" sz="2400" baseline="-25000" dirty="0">
                <a:latin typeface="Adobe 楷体 Std R" pitchFamily="18" charset="-122"/>
                <a:ea typeface="Adobe 楷体 Std R" pitchFamily="18" charset="-122"/>
              </a:rPr>
              <a:t>a</a:t>
            </a:r>
            <a:r>
              <a:rPr lang="en-US" altLang="zh-CN" sz="2400" dirty="0">
                <a:latin typeface="Adobe 楷体 Std R" pitchFamily="18" charset="-122"/>
                <a:ea typeface="Adobe 楷体 Std R" pitchFamily="18" charset="-122"/>
              </a:rPr>
              <a:t>/2</a:t>
            </a:r>
            <a:endParaRPr lang="zh-CN" altLang="en-US" sz="2400" dirty="0">
              <a:latin typeface="Adobe 楷体 Std R" pitchFamily="18" charset="-122"/>
              <a:ea typeface="Adobe 楷体 Std R" pitchFamily="18" charset="-122"/>
            </a:endParaRPr>
          </a:p>
        </p:txBody>
      </p:sp>
      <p:sp>
        <p:nvSpPr>
          <p:cNvPr id="32" name="矩形 31"/>
          <p:cNvSpPr/>
          <p:nvPr/>
        </p:nvSpPr>
        <p:spPr>
          <a:xfrm>
            <a:off x="8645699" y="3573017"/>
            <a:ext cx="1770510"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spcAft>
                <a:spcPts val="1200"/>
              </a:spcAft>
            </a:pPr>
            <a:r>
              <a:rPr lang="en-US" altLang="zh-CN" sz="2400" dirty="0">
                <a:latin typeface="Adobe 楷体 Std R" pitchFamily="18" charset="-122"/>
                <a:ea typeface="Adobe 楷体 Std R" pitchFamily="18" charset="-122"/>
              </a:rPr>
              <a:t>(N</a:t>
            </a:r>
            <a:r>
              <a:rPr lang="en-US" altLang="zh-CN" sz="2400" baseline="-25000" dirty="0">
                <a:latin typeface="Adobe 楷体 Std R" pitchFamily="18" charset="-122"/>
                <a:ea typeface="Adobe 楷体 Std R" pitchFamily="18" charset="-122"/>
              </a:rPr>
              <a:t>a</a:t>
            </a:r>
            <a:r>
              <a:rPr lang="en-US" altLang="zh-CN" sz="2400" dirty="0">
                <a:latin typeface="Adobe 楷体 Std R" pitchFamily="18" charset="-122"/>
                <a:ea typeface="Adobe 楷体 Std R" pitchFamily="18" charset="-122"/>
              </a:rPr>
              <a:t>+ </a:t>
            </a:r>
            <a:r>
              <a:rPr lang="en-US" altLang="zh-CN" sz="2400" dirty="0" err="1">
                <a:latin typeface="Adobe 楷体 Std R" pitchFamily="18" charset="-122"/>
                <a:ea typeface="Adobe 楷体 Std R" pitchFamily="18" charset="-122"/>
              </a:rPr>
              <a:t>N</a:t>
            </a:r>
            <a:r>
              <a:rPr lang="en-US" altLang="zh-CN" sz="2400" baseline="-25000" dirty="0" err="1">
                <a:latin typeface="Adobe 楷体 Std R" pitchFamily="18" charset="-122"/>
                <a:ea typeface="Adobe 楷体 Std R" pitchFamily="18" charset="-122"/>
              </a:rPr>
              <a:t>b</a:t>
            </a:r>
            <a:r>
              <a:rPr lang="en-US" altLang="zh-CN" sz="2400" baseline="-25000" dirty="0">
                <a:latin typeface="Adobe 楷体 Std R" pitchFamily="18" charset="-122"/>
                <a:ea typeface="Adobe 楷体 Std R" pitchFamily="18" charset="-122"/>
              </a:rPr>
              <a:t> </a:t>
            </a:r>
            <a:r>
              <a:rPr lang="en-US" altLang="zh-CN" sz="2400" dirty="0">
                <a:latin typeface="Adobe 楷体 Std R" pitchFamily="18" charset="-122"/>
                <a:ea typeface="Adobe 楷体 Std R" pitchFamily="18" charset="-122"/>
              </a:rPr>
              <a:t>)/2</a:t>
            </a:r>
            <a:endParaRPr lang="zh-CN" altLang="en-US" sz="2400" dirty="0">
              <a:latin typeface="Adobe 楷体 Std R" pitchFamily="18" charset="-122"/>
              <a:ea typeface="Adobe 楷体 Std R" pitchFamily="18" charset="-122"/>
            </a:endParaRPr>
          </a:p>
        </p:txBody>
      </p:sp>
      <p:sp>
        <p:nvSpPr>
          <p:cNvPr id="33" name="矩形 32"/>
          <p:cNvSpPr/>
          <p:nvPr/>
        </p:nvSpPr>
        <p:spPr>
          <a:xfrm>
            <a:off x="1703512" y="4293097"/>
            <a:ext cx="1584176" cy="461665"/>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spcAft>
                <a:spcPts val="1200"/>
              </a:spcAft>
            </a:pPr>
            <a:r>
              <a:rPr lang="zh-CN" altLang="en-US" sz="2400" b="1" dirty="0">
                <a:latin typeface="Adobe 楷体 Std R" pitchFamily="18" charset="-122"/>
                <a:ea typeface="Adobe 楷体 Std R" pitchFamily="18" charset="-122"/>
              </a:rPr>
              <a:t>聚合度：</a:t>
            </a:r>
          </a:p>
        </p:txBody>
      </p:sp>
      <p:graphicFrame>
        <p:nvGraphicFramePr>
          <p:cNvPr id="34" name="对象 33"/>
          <p:cNvGraphicFramePr>
            <a:graphicFrameLocks noChangeAspect="1"/>
          </p:cNvGraphicFramePr>
          <p:nvPr>
            <p:extLst>
              <p:ext uri="{D42A27DB-BD31-4B8C-83A1-F6EECF244321}">
                <p14:modId xmlns:p14="http://schemas.microsoft.com/office/powerpoint/2010/main" val="1829579235"/>
              </p:ext>
            </p:extLst>
          </p:nvPr>
        </p:nvGraphicFramePr>
        <p:xfrm>
          <a:off x="1804757" y="4869161"/>
          <a:ext cx="8050783" cy="715171"/>
        </p:xfrm>
        <a:graphic>
          <a:graphicData uri="http://schemas.openxmlformats.org/presentationml/2006/ole">
            <mc:AlternateContent xmlns:mc="http://schemas.openxmlformats.org/markup-compatibility/2006">
              <mc:Choice xmlns:v="urn:schemas-microsoft-com:vml" Requires="v">
                <p:oleObj spid="_x0000_s86374" name="公式" r:id="rId6" imgW="5003640" imgH="444240" progId="Equation.3">
                  <p:embed/>
                </p:oleObj>
              </mc:Choice>
              <mc:Fallback>
                <p:oleObj name="公式" r:id="rId6" imgW="5003640" imgH="444240" progId="Equation.3">
                  <p:embed/>
                  <p:pic>
                    <p:nvPicPr>
                      <p:cNvPr id="0" name=""/>
                      <p:cNvPicPr/>
                      <p:nvPr/>
                    </p:nvPicPr>
                    <p:blipFill>
                      <a:blip r:embed="rId7"/>
                      <a:stretch>
                        <a:fillRect/>
                      </a:stretch>
                    </p:blipFill>
                    <p:spPr>
                      <a:xfrm>
                        <a:off x="1804757" y="4869161"/>
                        <a:ext cx="8050783" cy="71517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4183445003"/>
              </p:ext>
            </p:extLst>
          </p:nvPr>
        </p:nvGraphicFramePr>
        <p:xfrm>
          <a:off x="1826357" y="5661249"/>
          <a:ext cx="8031163" cy="715963"/>
        </p:xfrm>
        <a:graphic>
          <a:graphicData uri="http://schemas.openxmlformats.org/presentationml/2006/ole">
            <mc:AlternateContent xmlns:mc="http://schemas.openxmlformats.org/markup-compatibility/2006">
              <mc:Choice xmlns:v="urn:schemas-microsoft-com:vml" Requires="v">
                <p:oleObj spid="_x0000_s86375" name="公式" r:id="rId8" imgW="4991040" imgH="444240" progId="Equation.3">
                  <p:embed/>
                </p:oleObj>
              </mc:Choice>
              <mc:Fallback>
                <p:oleObj name="公式" r:id="rId8" imgW="4991040" imgH="444240" progId="Equation.3">
                  <p:embed/>
                  <p:pic>
                    <p:nvPicPr>
                      <p:cNvPr id="0" name=""/>
                      <p:cNvPicPr/>
                      <p:nvPr/>
                    </p:nvPicPr>
                    <p:blipFill>
                      <a:blip r:embed="rId9"/>
                      <a:stretch>
                        <a:fillRect/>
                      </a:stretch>
                    </p:blipFill>
                    <p:spPr>
                      <a:xfrm>
                        <a:off x="1826357" y="5661249"/>
                        <a:ext cx="8031163" cy="715963"/>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743486411"/>
              </p:ext>
            </p:extLst>
          </p:nvPr>
        </p:nvGraphicFramePr>
        <p:xfrm>
          <a:off x="4329326" y="4221088"/>
          <a:ext cx="727804" cy="605681"/>
        </p:xfrm>
        <a:graphic>
          <a:graphicData uri="http://schemas.openxmlformats.org/presentationml/2006/ole">
            <mc:AlternateContent xmlns:mc="http://schemas.openxmlformats.org/markup-compatibility/2006">
              <mc:Choice xmlns:v="urn:schemas-microsoft-com:vml" Requires="v">
                <p:oleObj spid="_x0000_s86376" name="公式" r:id="rId10" imgW="533160" imgH="444240" progId="Equation.3">
                  <p:embed/>
                </p:oleObj>
              </mc:Choice>
              <mc:Fallback>
                <p:oleObj name="公式" r:id="rId10" imgW="533160" imgH="444240" progId="Equation.3">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9326" y="4221088"/>
                        <a:ext cx="727804" cy="605681"/>
                      </a:xfrm>
                      <a:prstGeom prst="rect">
                        <a:avLst/>
                      </a:prstGeom>
                      <a:noFill/>
                      <a:ln>
                        <a:noFill/>
                      </a:ln>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895588271"/>
              </p:ext>
            </p:extLst>
          </p:nvPr>
        </p:nvGraphicFramePr>
        <p:xfrm>
          <a:off x="5159897" y="4268076"/>
          <a:ext cx="824573" cy="479376"/>
        </p:xfrm>
        <a:graphic>
          <a:graphicData uri="http://schemas.openxmlformats.org/presentationml/2006/ole">
            <mc:AlternateContent xmlns:mc="http://schemas.openxmlformats.org/markup-compatibility/2006">
              <mc:Choice xmlns:v="urn:schemas-microsoft-com:vml" Requires="v">
                <p:oleObj spid="_x0000_s86377" name="公式" r:id="rId12" imgW="698400" imgH="406080" progId="Equation.3">
                  <p:embed/>
                </p:oleObj>
              </mc:Choice>
              <mc:Fallback>
                <p:oleObj name="公式" r:id="rId12" imgW="698400" imgH="406080" progId="Equation.3">
                  <p:embed/>
                  <p:pic>
                    <p:nvPicPr>
                      <p:cNvPr id="0" name="对象 6"/>
                      <p:cNvPicPr>
                        <a:picLocks noChangeAspect="1" noChangeArrowheads="1"/>
                      </p:cNvPicPr>
                      <p:nvPr/>
                    </p:nvPicPr>
                    <p:blipFill>
                      <a:blip r:embed="rId13"/>
                      <a:srcRect/>
                      <a:stretch>
                        <a:fillRect/>
                      </a:stretch>
                    </p:blipFill>
                    <p:spPr bwMode="auto">
                      <a:xfrm>
                        <a:off x="5159897" y="4268076"/>
                        <a:ext cx="824573" cy="479376"/>
                      </a:xfrm>
                      <a:prstGeom prst="rect">
                        <a:avLst/>
                      </a:prstGeom>
                      <a:noFill/>
                      <a:ln>
                        <a:noFill/>
                      </a:ln>
                    </p:spPr>
                  </p:pic>
                </p:oleObj>
              </mc:Fallback>
            </mc:AlternateContent>
          </a:graphicData>
        </a:graphic>
      </p:graphicFrame>
      <p:sp>
        <p:nvSpPr>
          <p:cNvPr id="38" name="矩形 37"/>
          <p:cNvSpPr/>
          <p:nvPr/>
        </p:nvSpPr>
        <p:spPr>
          <a:xfrm>
            <a:off x="6384033" y="4385429"/>
            <a:ext cx="1512168" cy="369332"/>
          </a:xfrm>
          <a:prstGeom prst="rect">
            <a:avLst/>
          </a:prstGeom>
        </p:spPr>
        <p:txBody>
          <a:bodyPr wrap="square">
            <a:spAutoFit/>
          </a:bodyPr>
          <a:lstStyle/>
          <a:p>
            <a:r>
              <a:rPr lang="en-US" altLang="zh-CN" dirty="0">
                <a:latin typeface="Adobe 楷体 Std R" pitchFamily="18" charset="-122"/>
                <a:ea typeface="Adobe 楷体 Std R" pitchFamily="18" charset="-122"/>
              </a:rPr>
              <a:t>q</a:t>
            </a:r>
            <a:r>
              <a:rPr lang="zh-CN" altLang="en-US" dirty="0">
                <a:latin typeface="Adobe 楷体 Std R" pitchFamily="18" charset="-122"/>
                <a:ea typeface="Adobe 楷体 Std R" pitchFamily="18" charset="-122"/>
              </a:rPr>
              <a:t>很小，则：</a:t>
            </a:r>
            <a:endParaRPr lang="en-US" altLang="zh-CN" dirty="0">
              <a:latin typeface="Adobe 楷体 Std R" pitchFamily="18" charset="-122"/>
              <a:ea typeface="Adobe 楷体 Std R" pitchFamily="18" charset="-122"/>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2221080588"/>
              </p:ext>
            </p:extLst>
          </p:nvPr>
        </p:nvGraphicFramePr>
        <p:xfrm>
          <a:off x="7742238" y="4419600"/>
          <a:ext cx="1527074" cy="449560"/>
        </p:xfrm>
        <a:graphic>
          <a:graphicData uri="http://schemas.openxmlformats.org/presentationml/2006/ole">
            <mc:AlternateContent xmlns:mc="http://schemas.openxmlformats.org/markup-compatibility/2006">
              <mc:Choice xmlns:v="urn:schemas-microsoft-com:vml" Requires="v">
                <p:oleObj spid="_x0000_s86378" name="公式" r:id="rId14" imgW="863280" imgH="253800" progId="Equation.3">
                  <p:embed/>
                </p:oleObj>
              </mc:Choice>
              <mc:Fallback>
                <p:oleObj name="公式" r:id="rId14" imgW="863280" imgH="253800" progId="Equation.3">
                  <p:embed/>
                  <p:pic>
                    <p:nvPicPr>
                      <p:cNvPr id="0" name=""/>
                      <p:cNvPicPr>
                        <a:picLocks noChangeAspect="1" noChangeArrowheads="1"/>
                      </p:cNvPicPr>
                      <p:nvPr/>
                    </p:nvPicPr>
                    <p:blipFill>
                      <a:blip r:embed="rId15"/>
                      <a:srcRect/>
                      <a:stretch>
                        <a:fillRect/>
                      </a:stretch>
                    </p:blipFill>
                    <p:spPr bwMode="auto">
                      <a:xfrm>
                        <a:off x="7742238" y="4419600"/>
                        <a:ext cx="1527074" cy="44956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pic>
                </p:oleObj>
              </mc:Fallback>
            </mc:AlternateContent>
          </a:graphicData>
        </a:graphic>
      </p:graphicFrame>
    </p:spTree>
    <p:extLst>
      <p:ext uri="{BB962C8B-B14F-4D97-AF65-F5344CB8AC3E}">
        <p14:creationId xmlns:p14="http://schemas.microsoft.com/office/powerpoint/2010/main" val="152677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randombar(horizontal)">
                                      <p:cBhvr>
                                        <p:cTn id="32" dur="500"/>
                                        <p:tgtEl>
                                          <p:spTgt spid="33"/>
                                        </p:tgtEl>
                                      </p:cBhvr>
                                    </p:animEffect>
                                  </p:childTnLst>
                                </p:cTn>
                              </p:par>
                              <p:par>
                                <p:cTn id="33" presetID="14" presetClass="entr" presetSubtype="1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par>
                                <p:cTn id="36" presetID="14" presetClass="entr" presetSubtype="1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randombar(horizontal)">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down)">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randombar(horizontal)">
                                      <p:cBhvr>
                                        <p:cTn id="53" dur="500"/>
                                        <p:tgtEl>
                                          <p:spTgt spid="38"/>
                                        </p:tgtEl>
                                      </p:cBhvr>
                                    </p:animEffect>
                                  </p:childTnLst>
                                </p:cTn>
                              </p:par>
                              <p:par>
                                <p:cTn id="54" presetID="14" presetClass="entr" presetSubtype="1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randombar(horizontal)">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16515" y="109230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423593" y="179317"/>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2210337" y="3140969"/>
            <a:ext cx="2893369" cy="430887"/>
          </a:xfrm>
          <a:prstGeom prst="rect">
            <a:avLst/>
          </a:prstGeom>
        </p:spPr>
        <p:txBody>
          <a:bodyPr wrap="square">
            <a:spAutoFit/>
          </a:bodyPr>
          <a:lstStyle/>
          <a:p>
            <a:r>
              <a:rPr lang="zh-CN" altLang="en-US" sz="2200" b="1" dirty="0">
                <a:latin typeface="Adobe 楷体 Std R" pitchFamily="18" charset="-122"/>
                <a:ea typeface="Adobe 楷体 Std R" pitchFamily="18" charset="-122"/>
              </a:rPr>
              <a:t>考虑两种极限情况：</a:t>
            </a:r>
          </a:p>
        </p:txBody>
      </p:sp>
      <p:graphicFrame>
        <p:nvGraphicFramePr>
          <p:cNvPr id="34" name="对象 33"/>
          <p:cNvGraphicFramePr>
            <a:graphicFrameLocks noChangeAspect="1"/>
          </p:cNvGraphicFramePr>
          <p:nvPr>
            <p:extLst>
              <p:ext uri="{D42A27DB-BD31-4B8C-83A1-F6EECF244321}">
                <p14:modId xmlns:p14="http://schemas.microsoft.com/office/powerpoint/2010/main" val="154177336"/>
              </p:ext>
            </p:extLst>
          </p:nvPr>
        </p:nvGraphicFramePr>
        <p:xfrm>
          <a:off x="2520949" y="2249286"/>
          <a:ext cx="3719513" cy="674687"/>
        </p:xfrm>
        <a:graphic>
          <a:graphicData uri="http://schemas.openxmlformats.org/presentationml/2006/ole">
            <mc:AlternateContent xmlns:mc="http://schemas.openxmlformats.org/markup-compatibility/2006">
              <mc:Choice xmlns:v="urn:schemas-microsoft-com:vml" Requires="v">
                <p:oleObj spid="_x0000_s87431" name="公式" r:id="rId3" imgW="2311200" imgH="419040" progId="Equation.3">
                  <p:embed/>
                </p:oleObj>
              </mc:Choice>
              <mc:Fallback>
                <p:oleObj name="公式" r:id="rId3" imgW="2311200" imgH="419040" progId="Equation.3">
                  <p:embed/>
                  <p:pic>
                    <p:nvPicPr>
                      <p:cNvPr id="0" name=""/>
                      <p:cNvPicPr/>
                      <p:nvPr/>
                    </p:nvPicPr>
                    <p:blipFill>
                      <a:blip r:embed="rId4"/>
                      <a:stretch>
                        <a:fillRect/>
                      </a:stretch>
                    </p:blipFill>
                    <p:spPr>
                      <a:xfrm>
                        <a:off x="2520949" y="2249286"/>
                        <a:ext cx="3719513" cy="674687"/>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554959282"/>
              </p:ext>
            </p:extLst>
          </p:nvPr>
        </p:nvGraphicFramePr>
        <p:xfrm>
          <a:off x="6473904" y="2300841"/>
          <a:ext cx="3719513" cy="674687"/>
        </p:xfrm>
        <a:graphic>
          <a:graphicData uri="http://schemas.openxmlformats.org/presentationml/2006/ole">
            <mc:AlternateContent xmlns:mc="http://schemas.openxmlformats.org/markup-compatibility/2006">
              <mc:Choice xmlns:v="urn:schemas-microsoft-com:vml" Requires="v">
                <p:oleObj spid="_x0000_s87432" name="公式" r:id="rId5" imgW="2311200" imgH="419040" progId="Equation.3">
                  <p:embed/>
                </p:oleObj>
              </mc:Choice>
              <mc:Fallback>
                <p:oleObj name="公式" r:id="rId5" imgW="2311200" imgH="419040" progId="Equation.3">
                  <p:embed/>
                  <p:pic>
                    <p:nvPicPr>
                      <p:cNvPr id="0" name=""/>
                      <p:cNvPicPr/>
                      <p:nvPr/>
                    </p:nvPicPr>
                    <p:blipFill>
                      <a:blip r:embed="rId6"/>
                      <a:stretch>
                        <a:fillRect/>
                      </a:stretch>
                    </p:blipFill>
                    <p:spPr>
                      <a:xfrm>
                        <a:off x="6473904" y="2300841"/>
                        <a:ext cx="3719513" cy="674687"/>
                      </a:xfrm>
                      <a:prstGeom prst="rect">
                        <a:avLst/>
                      </a:prstGeom>
                    </p:spPr>
                  </p:pic>
                </p:oleObj>
              </mc:Fallback>
            </mc:AlternateContent>
          </a:graphicData>
        </a:graphic>
      </p:graphicFrame>
      <p:sp>
        <p:nvSpPr>
          <p:cNvPr id="40" name="矩形 39"/>
          <p:cNvSpPr/>
          <p:nvPr/>
        </p:nvSpPr>
        <p:spPr>
          <a:xfrm>
            <a:off x="2423593" y="3645025"/>
            <a:ext cx="6154249" cy="461665"/>
          </a:xfrm>
          <a:prstGeom prst="rect">
            <a:avLst/>
          </a:prstGeom>
        </p:spPr>
        <p:txBody>
          <a:bodyPr wrap="none">
            <a:spAutoFit/>
          </a:bodyPr>
          <a:lstStyle/>
          <a:p>
            <a:pPr marL="342900" indent="-342900">
              <a:spcAft>
                <a:spcPts val="1200"/>
              </a:spcAft>
              <a:buFont typeface="Arial" panose="020B0604020202020204" pitchFamily="34" charset="0"/>
              <a:buChar char="•"/>
            </a:pPr>
            <a:r>
              <a:rPr lang="zh-CN" altLang="en-US" sz="2400" dirty="0">
                <a:solidFill>
                  <a:prstClr val="black"/>
                </a:solidFill>
                <a:latin typeface="Adobe 楷体 Std R" pitchFamily="18" charset="-122"/>
                <a:ea typeface="Adobe 楷体 Std R" pitchFamily="18" charset="-122"/>
              </a:rPr>
              <a:t>两单体完全等摩尔量，即</a:t>
            </a:r>
            <a:r>
              <a:rPr lang="en-US" altLang="zh-CN" sz="2400" dirty="0">
                <a:solidFill>
                  <a:prstClr val="black"/>
                </a:solidFill>
                <a:latin typeface="Adobe 楷体 Std R" pitchFamily="18" charset="-122"/>
                <a:ea typeface="Adobe 楷体 Std R" pitchFamily="18" charset="-122"/>
              </a:rPr>
              <a:t>r=1</a:t>
            </a:r>
            <a:r>
              <a:rPr lang="zh-CN" altLang="en-US" sz="2400" dirty="0">
                <a:solidFill>
                  <a:prstClr val="black"/>
                </a:solidFill>
                <a:latin typeface="Adobe 楷体 Std R" pitchFamily="18" charset="-122"/>
                <a:ea typeface="Adobe 楷体 Std R" pitchFamily="18" charset="-122"/>
              </a:rPr>
              <a:t>或</a:t>
            </a:r>
            <a:r>
              <a:rPr lang="en-US" altLang="zh-CN" sz="2400" dirty="0">
                <a:solidFill>
                  <a:prstClr val="black"/>
                </a:solidFill>
                <a:latin typeface="Adobe 楷体 Std R" pitchFamily="18" charset="-122"/>
                <a:ea typeface="Adobe 楷体 Std R" pitchFamily="18" charset="-122"/>
              </a:rPr>
              <a:t>q=0</a:t>
            </a:r>
            <a:r>
              <a:rPr lang="zh-CN" altLang="en-US" sz="2400" dirty="0">
                <a:solidFill>
                  <a:prstClr val="black"/>
                </a:solidFill>
                <a:latin typeface="Adobe 楷体 Std R" pitchFamily="18" charset="-122"/>
                <a:ea typeface="Adobe 楷体 Std R" pitchFamily="18" charset="-122"/>
              </a:rPr>
              <a:t>，则：</a:t>
            </a:r>
            <a:endParaRPr lang="en-US" altLang="zh-CN" sz="2400" dirty="0">
              <a:solidFill>
                <a:prstClr val="black"/>
              </a:solidFill>
              <a:latin typeface="Adobe 楷体 Std R" pitchFamily="18" charset="-122"/>
              <a:ea typeface="Adobe 楷体 Std R" pitchFamily="18" charset="-122"/>
            </a:endParaRPr>
          </a:p>
        </p:txBody>
      </p:sp>
      <p:sp>
        <p:nvSpPr>
          <p:cNvPr id="7" name="矩形 6"/>
          <p:cNvSpPr/>
          <p:nvPr/>
        </p:nvSpPr>
        <p:spPr>
          <a:xfrm>
            <a:off x="2407747" y="4941169"/>
            <a:ext cx="6008376" cy="461665"/>
          </a:xfrm>
          <a:prstGeom prst="rect">
            <a:avLst/>
          </a:prstGeom>
        </p:spPr>
        <p:txBody>
          <a:bodyPr wrap="none">
            <a:spAutoFit/>
          </a:bodyPr>
          <a:lstStyle/>
          <a:p>
            <a:pPr marL="342900" indent="-342900">
              <a:spcAft>
                <a:spcPts val="1200"/>
              </a:spcAft>
              <a:buFont typeface="Arial" panose="020B0604020202020204" pitchFamily="34" charset="0"/>
              <a:buChar char="•"/>
            </a:pPr>
            <a:r>
              <a:rPr lang="zh-CN" altLang="en-US" sz="2400" dirty="0">
                <a:solidFill>
                  <a:prstClr val="black"/>
                </a:solidFill>
                <a:latin typeface="Adobe 楷体 Std R" pitchFamily="18" charset="-122"/>
                <a:ea typeface="Adobe 楷体 Std R" pitchFamily="18" charset="-122"/>
              </a:rPr>
              <a:t>若</a:t>
            </a:r>
            <a:r>
              <a:rPr lang="en-US" altLang="zh-CN" sz="2400" dirty="0">
                <a:solidFill>
                  <a:prstClr val="black"/>
                </a:solidFill>
                <a:latin typeface="Adobe 楷体 Std R" pitchFamily="18" charset="-122"/>
                <a:ea typeface="Adobe 楷体 Std R" pitchFamily="18" charset="-122"/>
              </a:rPr>
              <a:t>a</a:t>
            </a:r>
            <a:r>
              <a:rPr lang="zh-CN" altLang="en-US" sz="2400" dirty="0">
                <a:solidFill>
                  <a:prstClr val="black"/>
                </a:solidFill>
                <a:latin typeface="Adobe 楷体 Std R" pitchFamily="18" charset="-122"/>
                <a:ea typeface="Adobe 楷体 Std R" pitchFamily="18" charset="-122"/>
              </a:rPr>
              <a:t>基团反应程度为</a:t>
            </a:r>
            <a:r>
              <a:rPr lang="en-US" altLang="zh-CN" sz="2400" dirty="0">
                <a:solidFill>
                  <a:prstClr val="black"/>
                </a:solidFill>
                <a:latin typeface="Adobe 楷体 Std R" pitchFamily="18" charset="-122"/>
                <a:ea typeface="Adobe 楷体 Std R" pitchFamily="18" charset="-122"/>
              </a:rPr>
              <a:t>100%</a:t>
            </a:r>
            <a:r>
              <a:rPr lang="zh-CN" altLang="en-US" sz="2400" dirty="0">
                <a:solidFill>
                  <a:prstClr val="black"/>
                </a:solidFill>
                <a:latin typeface="Adobe 楷体 Std R" pitchFamily="18" charset="-122"/>
                <a:ea typeface="Adobe 楷体 Std R" pitchFamily="18" charset="-122"/>
              </a:rPr>
              <a:t>，即</a:t>
            </a:r>
            <a:r>
              <a:rPr lang="en-US" altLang="zh-CN" sz="2400" dirty="0">
                <a:solidFill>
                  <a:prstClr val="black"/>
                </a:solidFill>
                <a:latin typeface="Adobe 楷体 Std R" pitchFamily="18" charset="-122"/>
                <a:ea typeface="Adobe 楷体 Std R" pitchFamily="18" charset="-122"/>
              </a:rPr>
              <a:t>p=1</a:t>
            </a:r>
            <a:r>
              <a:rPr lang="zh-CN" altLang="en-US" sz="2400" dirty="0">
                <a:solidFill>
                  <a:prstClr val="black"/>
                </a:solidFill>
                <a:latin typeface="Adobe 楷体 Std R" pitchFamily="18" charset="-122"/>
                <a:ea typeface="Adobe 楷体 Std R" pitchFamily="18" charset="-122"/>
              </a:rPr>
              <a:t>，则：</a:t>
            </a:r>
          </a:p>
        </p:txBody>
      </p:sp>
      <p:graphicFrame>
        <p:nvGraphicFramePr>
          <p:cNvPr id="9" name="对象 8"/>
          <p:cNvGraphicFramePr>
            <a:graphicFrameLocks noChangeAspect="1"/>
          </p:cNvGraphicFramePr>
          <p:nvPr>
            <p:extLst>
              <p:ext uri="{D42A27DB-BD31-4B8C-83A1-F6EECF244321}">
                <p14:modId xmlns:p14="http://schemas.microsoft.com/office/powerpoint/2010/main" val="2117220267"/>
              </p:ext>
            </p:extLst>
          </p:nvPr>
        </p:nvGraphicFramePr>
        <p:xfrm>
          <a:off x="9120336" y="1566053"/>
          <a:ext cx="825500" cy="479425"/>
        </p:xfrm>
        <a:graphic>
          <a:graphicData uri="http://schemas.openxmlformats.org/presentationml/2006/ole">
            <mc:AlternateContent xmlns:mc="http://schemas.openxmlformats.org/markup-compatibility/2006">
              <mc:Choice xmlns:v="urn:schemas-microsoft-com:vml" Requires="v">
                <p:oleObj spid="_x0000_s87433" name="公式" r:id="rId7" imgW="698400" imgH="406080" progId="Equation.3">
                  <p:embed/>
                </p:oleObj>
              </mc:Choice>
              <mc:Fallback>
                <p:oleObj name="公式" r:id="rId7" imgW="698400" imgH="406080" progId="Equation.3">
                  <p:embed/>
                  <p:pic>
                    <p:nvPicPr>
                      <p:cNvPr id="0" name="对象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336" y="1566053"/>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99462850"/>
              </p:ext>
            </p:extLst>
          </p:nvPr>
        </p:nvGraphicFramePr>
        <p:xfrm>
          <a:off x="8124583" y="1518428"/>
          <a:ext cx="728662" cy="604837"/>
        </p:xfrm>
        <a:graphic>
          <a:graphicData uri="http://schemas.openxmlformats.org/presentationml/2006/ole">
            <mc:AlternateContent xmlns:mc="http://schemas.openxmlformats.org/markup-compatibility/2006">
              <mc:Choice xmlns:v="urn:schemas-microsoft-com:vml" Requires="v">
                <p:oleObj spid="_x0000_s87434" name="公式" r:id="rId9" imgW="533169" imgH="444307" progId="Equation.3">
                  <p:embed/>
                </p:oleObj>
              </mc:Choice>
              <mc:Fallback>
                <p:oleObj name="公式" r:id="rId9" imgW="533169" imgH="444307" progId="Equation.3">
                  <p:embed/>
                  <p:pic>
                    <p:nvPicPr>
                      <p:cNvPr id="0" name="对象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4583" y="1518428"/>
                        <a:ext cx="728662"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336764239"/>
              </p:ext>
            </p:extLst>
          </p:nvPr>
        </p:nvGraphicFramePr>
        <p:xfrm>
          <a:off x="4367809" y="4132296"/>
          <a:ext cx="2206341" cy="726107"/>
        </p:xfrm>
        <a:graphic>
          <a:graphicData uri="http://schemas.openxmlformats.org/presentationml/2006/ole">
            <mc:AlternateContent xmlns:mc="http://schemas.openxmlformats.org/markup-compatibility/2006">
              <mc:Choice xmlns:v="urn:schemas-microsoft-com:vml" Requires="v">
                <p:oleObj spid="_x0000_s87435" name="公式" r:id="rId11" imgW="1269720" imgH="419040" progId="Equation.3">
                  <p:embed/>
                </p:oleObj>
              </mc:Choice>
              <mc:Fallback>
                <p:oleObj name="公式" r:id="rId11" imgW="1269720" imgH="419040" progId="Equation.3">
                  <p:embed/>
                  <p:pic>
                    <p:nvPicPr>
                      <p:cNvPr id="0" name=""/>
                      <p:cNvPicPr>
                        <a:picLocks noChangeAspect="1" noChangeArrowheads="1"/>
                      </p:cNvPicPr>
                      <p:nvPr/>
                    </p:nvPicPr>
                    <p:blipFill>
                      <a:blip r:embed="rId12"/>
                      <a:srcRect/>
                      <a:stretch>
                        <a:fillRect/>
                      </a:stretch>
                    </p:blipFill>
                    <p:spPr bwMode="auto">
                      <a:xfrm>
                        <a:off x="4367809" y="4132296"/>
                        <a:ext cx="2206341" cy="726107"/>
                      </a:xfrm>
                      <a:prstGeom prst="rect">
                        <a:avLst/>
                      </a:prstGeom>
                      <a:noFill/>
                      <a:ln>
                        <a:noFill/>
                      </a:ln>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54268337"/>
              </p:ext>
            </p:extLst>
          </p:nvPr>
        </p:nvGraphicFramePr>
        <p:xfrm>
          <a:off x="3143672" y="5517233"/>
          <a:ext cx="2008188" cy="727075"/>
        </p:xfrm>
        <a:graphic>
          <a:graphicData uri="http://schemas.openxmlformats.org/presentationml/2006/ole">
            <mc:AlternateContent xmlns:mc="http://schemas.openxmlformats.org/markup-compatibility/2006">
              <mc:Choice xmlns:v="urn:schemas-microsoft-com:vml" Requires="v">
                <p:oleObj spid="_x0000_s87436" name="公式" r:id="rId13" imgW="1155600" imgH="419040" progId="Equation.3">
                  <p:embed/>
                </p:oleObj>
              </mc:Choice>
              <mc:Fallback>
                <p:oleObj name="公式" r:id="rId13" imgW="1155600" imgH="419040" progId="Equation.3">
                  <p:embed/>
                  <p:pic>
                    <p:nvPicPr>
                      <p:cNvPr id="0" name=""/>
                      <p:cNvPicPr>
                        <a:picLocks noChangeAspect="1" noChangeArrowheads="1"/>
                      </p:cNvPicPr>
                      <p:nvPr/>
                    </p:nvPicPr>
                    <p:blipFill>
                      <a:blip r:embed="rId14"/>
                      <a:srcRect/>
                      <a:stretch>
                        <a:fillRect/>
                      </a:stretch>
                    </p:blipFill>
                    <p:spPr bwMode="auto">
                      <a:xfrm>
                        <a:off x="3143672" y="5517233"/>
                        <a:ext cx="2008188" cy="727075"/>
                      </a:xfrm>
                      <a:prstGeom prst="rect">
                        <a:avLst/>
                      </a:prstGeom>
                      <a:noFill/>
                      <a:ln>
                        <a:noFill/>
                      </a:ln>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4164779815"/>
              </p:ext>
            </p:extLst>
          </p:nvPr>
        </p:nvGraphicFramePr>
        <p:xfrm>
          <a:off x="5627948" y="5589241"/>
          <a:ext cx="3287712" cy="727075"/>
        </p:xfrm>
        <a:graphic>
          <a:graphicData uri="http://schemas.openxmlformats.org/presentationml/2006/ole">
            <mc:AlternateContent xmlns:mc="http://schemas.openxmlformats.org/markup-compatibility/2006">
              <mc:Choice xmlns:v="urn:schemas-microsoft-com:vml" Requires="v">
                <p:oleObj spid="_x0000_s87437" name="公式" r:id="rId15" imgW="1892160" imgH="419040" progId="Equation.3">
                  <p:embed/>
                </p:oleObj>
              </mc:Choice>
              <mc:Fallback>
                <p:oleObj name="公式" r:id="rId15" imgW="1892160" imgH="419040" progId="Equation.3">
                  <p:embed/>
                  <p:pic>
                    <p:nvPicPr>
                      <p:cNvPr id="0" name=""/>
                      <p:cNvPicPr>
                        <a:picLocks noChangeAspect="1" noChangeArrowheads="1"/>
                      </p:cNvPicPr>
                      <p:nvPr/>
                    </p:nvPicPr>
                    <p:blipFill>
                      <a:blip r:embed="rId16"/>
                      <a:srcRect/>
                      <a:stretch>
                        <a:fillRect/>
                      </a:stretch>
                    </p:blipFill>
                    <p:spPr bwMode="auto">
                      <a:xfrm>
                        <a:off x="5627948" y="5589241"/>
                        <a:ext cx="3287712" cy="7270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22799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07368" y="108465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769484" y="273667"/>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1919536" y="2780929"/>
            <a:ext cx="1869440" cy="430887"/>
          </a:xfrm>
          <a:prstGeom prst="rect">
            <a:avLst/>
          </a:prstGeom>
        </p:spPr>
        <p:txBody>
          <a:bodyPr wrap="square">
            <a:spAutoFit/>
          </a:bodyPr>
          <a:lstStyle/>
          <a:p>
            <a:r>
              <a:rPr lang="en-US" altLang="zh-CN" sz="2200" b="1" dirty="0">
                <a:latin typeface="Adobe 楷体 Std R" pitchFamily="18" charset="-122"/>
                <a:ea typeface="Adobe 楷体 Std R" pitchFamily="18" charset="-122"/>
              </a:rPr>
              <a:t>r</a:t>
            </a:r>
            <a:r>
              <a:rPr lang="zh-CN" altLang="en-US" sz="2200" b="1" dirty="0">
                <a:latin typeface="Adobe 楷体 Std R" pitchFamily="18" charset="-122"/>
                <a:ea typeface="Adobe 楷体 Std R" pitchFamily="18" charset="-122"/>
              </a:rPr>
              <a:t>与</a:t>
            </a:r>
            <a:r>
              <a:rPr lang="en-US" altLang="zh-CN" sz="2200" b="1" dirty="0">
                <a:latin typeface="Adobe 楷体 Std R" pitchFamily="18" charset="-122"/>
                <a:ea typeface="Adobe 楷体 Std R" pitchFamily="18" charset="-122"/>
              </a:rPr>
              <a:t>q</a:t>
            </a:r>
            <a:r>
              <a:rPr lang="zh-CN" altLang="en-US" sz="2200" b="1" dirty="0">
                <a:latin typeface="Adobe 楷体 Std R" pitchFamily="18" charset="-122"/>
                <a:ea typeface="Adobe 楷体 Std R" pitchFamily="18" charset="-122"/>
              </a:rPr>
              <a:t>的定义：</a:t>
            </a:r>
          </a:p>
        </p:txBody>
      </p:sp>
      <p:graphicFrame>
        <p:nvGraphicFramePr>
          <p:cNvPr id="34" name="对象 33"/>
          <p:cNvGraphicFramePr>
            <a:graphicFrameLocks noChangeAspect="1"/>
          </p:cNvGraphicFramePr>
          <p:nvPr>
            <p:extLst>
              <p:ext uri="{D42A27DB-BD31-4B8C-83A1-F6EECF244321}">
                <p14:modId xmlns:p14="http://schemas.microsoft.com/office/powerpoint/2010/main" val="4145458493"/>
              </p:ext>
            </p:extLst>
          </p:nvPr>
        </p:nvGraphicFramePr>
        <p:xfrm>
          <a:off x="2210337" y="5445225"/>
          <a:ext cx="3719513" cy="674687"/>
        </p:xfrm>
        <a:graphic>
          <a:graphicData uri="http://schemas.openxmlformats.org/presentationml/2006/ole">
            <mc:AlternateContent xmlns:mc="http://schemas.openxmlformats.org/markup-compatibility/2006">
              <mc:Choice xmlns:v="urn:schemas-microsoft-com:vml" Requires="v">
                <p:oleObj spid="_x0000_s88297" name="公式" r:id="rId3" imgW="2311200" imgH="419040" progId="Equation.3">
                  <p:embed/>
                </p:oleObj>
              </mc:Choice>
              <mc:Fallback>
                <p:oleObj name="公式" r:id="rId3" imgW="2311200" imgH="419040" progId="Equation.3">
                  <p:embed/>
                  <p:pic>
                    <p:nvPicPr>
                      <p:cNvPr id="0" name=""/>
                      <p:cNvPicPr/>
                      <p:nvPr/>
                    </p:nvPicPr>
                    <p:blipFill>
                      <a:blip r:embed="rId4"/>
                      <a:stretch>
                        <a:fillRect/>
                      </a:stretch>
                    </p:blipFill>
                    <p:spPr>
                      <a:xfrm>
                        <a:off x="2210337" y="5445225"/>
                        <a:ext cx="3719513" cy="674687"/>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358783078"/>
              </p:ext>
            </p:extLst>
          </p:nvPr>
        </p:nvGraphicFramePr>
        <p:xfrm>
          <a:off x="6240462" y="5517233"/>
          <a:ext cx="3719513" cy="674687"/>
        </p:xfrm>
        <a:graphic>
          <a:graphicData uri="http://schemas.openxmlformats.org/presentationml/2006/ole">
            <mc:AlternateContent xmlns:mc="http://schemas.openxmlformats.org/markup-compatibility/2006">
              <mc:Choice xmlns:v="urn:schemas-microsoft-com:vml" Requires="v">
                <p:oleObj spid="_x0000_s88298" name="公式" r:id="rId5" imgW="2311200" imgH="419040" progId="Equation.3">
                  <p:embed/>
                </p:oleObj>
              </mc:Choice>
              <mc:Fallback>
                <p:oleObj name="公式" r:id="rId5" imgW="2311200" imgH="419040" progId="Equation.3">
                  <p:embed/>
                  <p:pic>
                    <p:nvPicPr>
                      <p:cNvPr id="0" name=""/>
                      <p:cNvPicPr/>
                      <p:nvPr/>
                    </p:nvPicPr>
                    <p:blipFill>
                      <a:blip r:embed="rId6"/>
                      <a:stretch>
                        <a:fillRect/>
                      </a:stretch>
                    </p:blipFill>
                    <p:spPr>
                      <a:xfrm>
                        <a:off x="6240462" y="5517233"/>
                        <a:ext cx="3719513" cy="674687"/>
                      </a:xfrm>
                      <a:prstGeom prst="rect">
                        <a:avLst/>
                      </a:prstGeom>
                    </p:spPr>
                  </p:pic>
                </p:oleObj>
              </mc:Fallback>
            </mc:AlternateContent>
          </a:graphicData>
        </a:graphic>
      </p:graphicFrame>
      <p:sp>
        <p:nvSpPr>
          <p:cNvPr id="40" name="矩形 39"/>
          <p:cNvSpPr/>
          <p:nvPr/>
        </p:nvSpPr>
        <p:spPr>
          <a:xfrm>
            <a:off x="2423593" y="3645024"/>
            <a:ext cx="7560840" cy="1631216"/>
          </a:xfrm>
          <a:prstGeom prst="rect">
            <a:avLst/>
          </a:prstGeom>
        </p:spPr>
        <p:txBody>
          <a:bodyPr wrap="square">
            <a:spAutoFit/>
          </a:bodyPr>
          <a:lstStyle/>
          <a:p>
            <a:pPr>
              <a:spcAft>
                <a:spcPts val="1200"/>
              </a:spcAft>
            </a:pPr>
            <a:r>
              <a:rPr lang="en-US" altLang="zh-CN" sz="2000" dirty="0" err="1">
                <a:solidFill>
                  <a:prstClr val="black"/>
                </a:solidFill>
                <a:latin typeface="Adobe 楷体 Std R" pitchFamily="18" charset="-122"/>
                <a:ea typeface="Adobe 楷体 Std R" pitchFamily="18" charset="-122"/>
              </a:rPr>
              <a:t>N</a:t>
            </a:r>
            <a:r>
              <a:rPr lang="en-US" altLang="zh-CN" sz="2000" baseline="-25000" dirty="0" err="1">
                <a:solidFill>
                  <a:prstClr val="black"/>
                </a:solidFill>
                <a:latin typeface="Adobe 楷体 Std R" pitchFamily="18" charset="-122"/>
                <a:ea typeface="Adobe 楷体 Std R" pitchFamily="18" charset="-122"/>
              </a:rPr>
              <a:t>c</a:t>
            </a:r>
            <a:r>
              <a:rPr lang="zh-CN" altLang="en-US" sz="2000" dirty="0">
                <a:solidFill>
                  <a:prstClr val="black"/>
                </a:solidFill>
                <a:latin typeface="Adobe 楷体 Std R" pitchFamily="18" charset="-122"/>
                <a:ea typeface="Adobe 楷体 Std R" pitchFamily="18" charset="-122"/>
              </a:rPr>
              <a:t>：含官能团</a:t>
            </a:r>
            <a:r>
              <a:rPr lang="en-US" altLang="zh-CN" sz="2000" dirty="0">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的单官能度物质</a:t>
            </a:r>
            <a:r>
              <a:rPr lang="en-US" altLang="zh-CN" sz="2000" dirty="0" err="1">
                <a:solidFill>
                  <a:prstClr val="black"/>
                </a:solidFill>
                <a:latin typeface="Adobe 楷体 Std R" pitchFamily="18" charset="-122"/>
                <a:ea typeface="Adobe 楷体 Std R" pitchFamily="18" charset="-122"/>
              </a:rPr>
              <a:t>C</a:t>
            </a:r>
            <a:r>
              <a:rPr lang="en-US" altLang="zh-CN" sz="2000" baseline="-25000" dirty="0" err="1">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的官能团数；</a:t>
            </a:r>
            <a:endParaRPr lang="en-US" altLang="zh-CN" sz="2000" dirty="0">
              <a:solidFill>
                <a:prstClr val="black"/>
              </a:solidFill>
              <a:latin typeface="Adobe 楷体 Std R" pitchFamily="18" charset="-122"/>
              <a:ea typeface="Adobe 楷体 Std R" pitchFamily="18" charset="-122"/>
            </a:endParaRPr>
          </a:p>
          <a:p>
            <a:pPr>
              <a:spcAft>
                <a:spcPts val="1200"/>
              </a:spcAft>
            </a:pPr>
            <a:r>
              <a:rPr lang="en-US" altLang="zh-CN" sz="2000" dirty="0">
                <a:solidFill>
                  <a:prstClr val="black"/>
                </a:solidFill>
                <a:latin typeface="Adobe 楷体 Std R" pitchFamily="18" charset="-122"/>
                <a:ea typeface="Adobe 楷体 Std R" pitchFamily="18" charset="-122"/>
              </a:rPr>
              <a:t>2</a:t>
            </a:r>
            <a:r>
              <a:rPr lang="zh-CN" altLang="en-US" sz="2000" dirty="0">
                <a:solidFill>
                  <a:prstClr val="black"/>
                </a:solidFill>
                <a:latin typeface="Adobe 楷体 Std R" pitchFamily="18" charset="-122"/>
                <a:ea typeface="Adobe 楷体 Std R" pitchFamily="18" charset="-122"/>
              </a:rPr>
              <a:t>：表示</a:t>
            </a:r>
            <a:r>
              <a:rPr lang="en-US" altLang="zh-CN" sz="2000" dirty="0">
                <a:solidFill>
                  <a:prstClr val="black"/>
                </a:solidFill>
                <a:latin typeface="Adobe 楷体 Std R" pitchFamily="18" charset="-122"/>
                <a:ea typeface="Adobe 楷体 Std R" pitchFamily="18" charset="-122"/>
              </a:rPr>
              <a:t>1</a:t>
            </a:r>
            <a:r>
              <a:rPr lang="zh-CN" altLang="en-US" sz="2000" dirty="0">
                <a:solidFill>
                  <a:prstClr val="black"/>
                </a:solidFill>
                <a:latin typeface="Adobe 楷体 Std R" pitchFamily="18" charset="-122"/>
                <a:ea typeface="Adobe 楷体 Std R" pitchFamily="18" charset="-122"/>
              </a:rPr>
              <a:t>分子</a:t>
            </a:r>
            <a:r>
              <a:rPr lang="en-US" altLang="zh-CN" sz="2000" dirty="0" err="1">
                <a:solidFill>
                  <a:prstClr val="black"/>
                </a:solidFill>
                <a:latin typeface="Adobe 楷体 Std R" pitchFamily="18" charset="-122"/>
                <a:ea typeface="Adobe 楷体 Std R" pitchFamily="18" charset="-122"/>
              </a:rPr>
              <a:t>C</a:t>
            </a:r>
            <a:r>
              <a:rPr lang="en-US" altLang="zh-CN" sz="2000" baseline="-25000" dirty="0" err="1">
                <a:solidFill>
                  <a:prstClr val="black"/>
                </a:solidFill>
                <a:latin typeface="Adobe 楷体 Std R" pitchFamily="18" charset="-122"/>
                <a:ea typeface="Adobe 楷体 Std R" pitchFamily="18" charset="-122"/>
              </a:rPr>
              <a:t>b</a:t>
            </a:r>
            <a:r>
              <a:rPr lang="zh-CN" altLang="en-US" sz="2000" dirty="0">
                <a:solidFill>
                  <a:prstClr val="black"/>
                </a:solidFill>
                <a:latin typeface="Adobe 楷体 Std R" pitchFamily="18" charset="-122"/>
                <a:ea typeface="Adobe 楷体 Std R" pitchFamily="18" charset="-122"/>
              </a:rPr>
              <a:t>中的</a:t>
            </a:r>
            <a:r>
              <a:rPr lang="en-US" altLang="zh-CN" sz="2000" dirty="0">
                <a:solidFill>
                  <a:prstClr val="black"/>
                </a:solidFill>
                <a:latin typeface="Adobe 楷体 Std R" pitchFamily="18" charset="-122"/>
                <a:ea typeface="Adobe 楷体 Std R" pitchFamily="18" charset="-122"/>
              </a:rPr>
              <a:t>1</a:t>
            </a:r>
            <a:r>
              <a:rPr lang="zh-CN" altLang="en-US" sz="2000" dirty="0">
                <a:solidFill>
                  <a:prstClr val="black"/>
                </a:solidFill>
                <a:latin typeface="Adobe 楷体 Std R" pitchFamily="18" charset="-122"/>
                <a:ea typeface="Adobe 楷体 Std R" pitchFamily="18" charset="-122"/>
              </a:rPr>
              <a:t>个官能团相当于一个过量</a:t>
            </a:r>
            <a:r>
              <a:rPr lang="en-US" altLang="zh-CN" sz="2000" dirty="0" err="1">
                <a:solidFill>
                  <a:prstClr val="black"/>
                </a:solidFill>
                <a:latin typeface="Adobe 楷体 Std R" pitchFamily="18" charset="-122"/>
                <a:ea typeface="Adobe 楷体 Std R" pitchFamily="18" charset="-122"/>
              </a:rPr>
              <a:t>bBb</a:t>
            </a:r>
            <a:r>
              <a:rPr lang="zh-CN" altLang="en-US" sz="2000" dirty="0">
                <a:solidFill>
                  <a:prstClr val="black"/>
                </a:solidFill>
                <a:latin typeface="Adobe 楷体 Std R" pitchFamily="18" charset="-122"/>
                <a:ea typeface="Adobe 楷体 Std R" pitchFamily="18" charset="-122"/>
              </a:rPr>
              <a:t>分子双官能团的作用。</a:t>
            </a:r>
            <a:endParaRPr lang="en-US" altLang="zh-CN" sz="2000" dirty="0">
              <a:solidFill>
                <a:prstClr val="black"/>
              </a:solidFill>
              <a:latin typeface="Adobe 楷体 Std R" pitchFamily="18" charset="-122"/>
              <a:ea typeface="Adobe 楷体 Std R" pitchFamily="18" charset="-122"/>
            </a:endParaRPr>
          </a:p>
          <a:p>
            <a:pPr>
              <a:spcAft>
                <a:spcPts val="1200"/>
              </a:spcAft>
            </a:pPr>
            <a:r>
              <a:rPr lang="zh-CN" altLang="en-US" sz="2000" dirty="0">
                <a:solidFill>
                  <a:prstClr val="black"/>
                </a:solidFill>
                <a:latin typeface="Adobe 楷体 Std R" pitchFamily="18" charset="-122"/>
                <a:ea typeface="Adobe 楷体 Std R" pitchFamily="18" charset="-122"/>
              </a:rPr>
              <a:t>同样的可以推导得到：</a:t>
            </a:r>
            <a:endParaRPr lang="en-US" altLang="zh-CN" sz="2000" dirty="0">
              <a:solidFill>
                <a:prstClr val="black"/>
              </a:solidFill>
              <a:latin typeface="Adobe 楷体 Std R" pitchFamily="18" charset="-122"/>
              <a:ea typeface="Adobe 楷体 Std R" pitchFamily="18" charset="-122"/>
            </a:endParaRPr>
          </a:p>
        </p:txBody>
      </p:sp>
      <p:sp>
        <p:nvSpPr>
          <p:cNvPr id="15" name="矩形 14"/>
          <p:cNvSpPr/>
          <p:nvPr/>
        </p:nvSpPr>
        <p:spPr>
          <a:xfrm>
            <a:off x="2601178" y="2241005"/>
            <a:ext cx="6735183"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aAa</a:t>
            </a:r>
            <a:r>
              <a:rPr lang="zh-CN" altLang="en-US" sz="2000" dirty="0">
                <a:latin typeface="Adobe 楷体 Std R" pitchFamily="18" charset="-122"/>
                <a:ea typeface="Adobe 楷体 Std R" pitchFamily="18" charset="-122"/>
              </a:rPr>
              <a:t>与</a:t>
            </a:r>
            <a:r>
              <a:rPr lang="en-US" altLang="zh-CN" sz="2000" dirty="0" err="1">
                <a:latin typeface="Adobe 楷体 Std R" pitchFamily="18" charset="-122"/>
                <a:ea typeface="Adobe 楷体 Std R" pitchFamily="18" charset="-122"/>
              </a:rPr>
              <a:t>bBb</a:t>
            </a:r>
            <a:r>
              <a:rPr lang="zh-CN" altLang="en-US" sz="2000" dirty="0">
                <a:latin typeface="Adobe 楷体 Std R" pitchFamily="18" charset="-122"/>
                <a:ea typeface="Adobe 楷体 Std R" pitchFamily="18" charset="-122"/>
              </a:rPr>
              <a:t>等摩尔缩聚体系，加入少量单官能度物质</a:t>
            </a:r>
            <a:r>
              <a:rPr lang="en-US" altLang="zh-CN" sz="2000" dirty="0" err="1">
                <a:latin typeface="Adobe 楷体 Std R" pitchFamily="18" charset="-122"/>
                <a:ea typeface="Adobe 楷体 Std R" pitchFamily="18" charset="-122"/>
              </a:rPr>
              <a:t>C</a:t>
            </a:r>
            <a:r>
              <a:rPr lang="en-US" altLang="zh-CN" sz="2000" baseline="-25000" dirty="0" err="1">
                <a:latin typeface="Adobe 楷体 Std R" pitchFamily="18" charset="-122"/>
                <a:ea typeface="Adobe 楷体 Std R" pitchFamily="18" charset="-122"/>
              </a:rPr>
              <a:t>b</a:t>
            </a:r>
            <a:endParaRPr lang="zh-CN" altLang="en-US" sz="2000" dirty="0">
              <a:latin typeface="Adobe 楷体 Std R" pitchFamily="18" charset="-122"/>
              <a:ea typeface="Adobe 楷体 Std R" pitchFamily="18"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66564495"/>
              </p:ext>
            </p:extLst>
          </p:nvPr>
        </p:nvGraphicFramePr>
        <p:xfrm>
          <a:off x="3647729" y="2925994"/>
          <a:ext cx="2736527" cy="571643"/>
        </p:xfrm>
        <a:graphic>
          <a:graphicData uri="http://schemas.openxmlformats.org/presentationml/2006/ole">
            <mc:AlternateContent xmlns:mc="http://schemas.openxmlformats.org/markup-compatibility/2006">
              <mc:Choice xmlns:v="urn:schemas-microsoft-com:vml" Requires="v">
                <p:oleObj spid="_x0000_s88299" name="Document" r:id="rId7" imgW="2552700" imgH="533400" progId="ChemWindow.Document">
                  <p:embed/>
                </p:oleObj>
              </mc:Choice>
              <mc:Fallback>
                <p:oleObj name="Document" r:id="rId7" imgW="2552700" imgH="533400" progId="ChemWindow.Document">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729" y="2925994"/>
                        <a:ext cx="2736527" cy="571643"/>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60122797"/>
              </p:ext>
            </p:extLst>
          </p:nvPr>
        </p:nvGraphicFramePr>
        <p:xfrm>
          <a:off x="6672064" y="2969681"/>
          <a:ext cx="1512168" cy="484269"/>
        </p:xfrm>
        <a:graphic>
          <a:graphicData uri="http://schemas.openxmlformats.org/presentationml/2006/ole">
            <mc:AlternateContent xmlns:mc="http://schemas.openxmlformats.org/markup-compatibility/2006">
              <mc:Choice xmlns:v="urn:schemas-microsoft-com:vml" Requires="v">
                <p:oleObj spid="_x0000_s88300" name="Document" r:id="rId9" imgW="1457325" imgH="466725" progId="ChemWindow.Document">
                  <p:embed/>
                </p:oleObj>
              </mc:Choice>
              <mc:Fallback>
                <p:oleObj name="Document" r:id="rId9" imgW="1457325" imgH="466725" progId="ChemWindow.Document">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2064" y="2969681"/>
                        <a:ext cx="1512168" cy="4842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1748672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67920" y="120258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553762" y="247546"/>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1934817" y="1886715"/>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1919535" y="3212976"/>
            <a:ext cx="1869440" cy="430887"/>
          </a:xfrm>
          <a:prstGeom prst="rect">
            <a:avLst/>
          </a:prstGeom>
        </p:spPr>
        <p:txBody>
          <a:bodyPr wrap="square">
            <a:spAutoFit/>
          </a:bodyPr>
          <a:lstStyle/>
          <a:p>
            <a:r>
              <a:rPr lang="en-US" altLang="zh-CN" sz="2200" b="1" dirty="0">
                <a:latin typeface="Adobe 楷体 Std R" pitchFamily="18" charset="-122"/>
                <a:ea typeface="Adobe 楷体 Std R" pitchFamily="18" charset="-122"/>
              </a:rPr>
              <a:t>r</a:t>
            </a:r>
            <a:r>
              <a:rPr lang="zh-CN" altLang="en-US" sz="2200" b="1" dirty="0">
                <a:latin typeface="Adobe 楷体 Std R" pitchFamily="18" charset="-122"/>
                <a:ea typeface="Adobe 楷体 Std R" pitchFamily="18" charset="-122"/>
              </a:rPr>
              <a:t>与</a:t>
            </a:r>
            <a:r>
              <a:rPr lang="en-US" altLang="zh-CN" sz="2200" b="1" dirty="0">
                <a:latin typeface="Adobe 楷体 Std R" pitchFamily="18" charset="-122"/>
                <a:ea typeface="Adobe 楷体 Std R" pitchFamily="18" charset="-122"/>
              </a:rPr>
              <a:t>q</a:t>
            </a:r>
            <a:r>
              <a:rPr lang="zh-CN" altLang="en-US" sz="2200" b="1" dirty="0">
                <a:latin typeface="Adobe 楷体 Std R" pitchFamily="18" charset="-122"/>
                <a:ea typeface="Adobe 楷体 Std R" pitchFamily="18" charset="-122"/>
              </a:rPr>
              <a:t>的定义：</a:t>
            </a:r>
          </a:p>
        </p:txBody>
      </p:sp>
      <p:graphicFrame>
        <p:nvGraphicFramePr>
          <p:cNvPr id="35" name="对象 34"/>
          <p:cNvGraphicFramePr>
            <a:graphicFrameLocks noChangeAspect="1"/>
          </p:cNvGraphicFramePr>
          <p:nvPr>
            <p:extLst>
              <p:ext uri="{D42A27DB-BD31-4B8C-83A1-F6EECF244321}">
                <p14:modId xmlns:p14="http://schemas.microsoft.com/office/powerpoint/2010/main" val="954737802"/>
              </p:ext>
            </p:extLst>
          </p:nvPr>
        </p:nvGraphicFramePr>
        <p:xfrm>
          <a:off x="2449020" y="4725144"/>
          <a:ext cx="3719513" cy="674687"/>
        </p:xfrm>
        <a:graphic>
          <a:graphicData uri="http://schemas.openxmlformats.org/presentationml/2006/ole">
            <mc:AlternateContent xmlns:mc="http://schemas.openxmlformats.org/markup-compatibility/2006">
              <mc:Choice xmlns:v="urn:schemas-microsoft-com:vml" Requires="v">
                <p:oleObj spid="_x0000_s89301" name="公式" r:id="rId3" imgW="2311200" imgH="419040" progId="Equation.3">
                  <p:embed/>
                </p:oleObj>
              </mc:Choice>
              <mc:Fallback>
                <p:oleObj name="公式" r:id="rId3" imgW="2311200" imgH="419040" progId="Equation.3">
                  <p:embed/>
                  <p:pic>
                    <p:nvPicPr>
                      <p:cNvPr id="0" name=""/>
                      <p:cNvPicPr/>
                      <p:nvPr/>
                    </p:nvPicPr>
                    <p:blipFill>
                      <a:blip r:embed="rId4"/>
                      <a:stretch>
                        <a:fillRect/>
                      </a:stretch>
                    </p:blipFill>
                    <p:spPr>
                      <a:xfrm>
                        <a:off x="2449020" y="4725144"/>
                        <a:ext cx="3719513" cy="674687"/>
                      </a:xfrm>
                      <a:prstGeom prst="rect">
                        <a:avLst/>
                      </a:prstGeom>
                    </p:spPr>
                  </p:pic>
                </p:oleObj>
              </mc:Fallback>
            </mc:AlternateContent>
          </a:graphicData>
        </a:graphic>
      </p:graphicFrame>
      <p:sp>
        <p:nvSpPr>
          <p:cNvPr id="40" name="矩形 39"/>
          <p:cNvSpPr/>
          <p:nvPr/>
        </p:nvSpPr>
        <p:spPr>
          <a:xfrm>
            <a:off x="2423592" y="4149079"/>
            <a:ext cx="7560840" cy="400110"/>
          </a:xfrm>
          <a:prstGeom prst="rect">
            <a:avLst/>
          </a:prstGeom>
        </p:spPr>
        <p:txBody>
          <a:bodyPr wrap="square">
            <a:spAutoFit/>
          </a:bodyPr>
          <a:lstStyle/>
          <a:p>
            <a:pPr>
              <a:spcAft>
                <a:spcPts val="1200"/>
              </a:spcAft>
            </a:pPr>
            <a:r>
              <a:rPr lang="zh-CN" altLang="en-US" sz="2000" dirty="0">
                <a:solidFill>
                  <a:prstClr val="black"/>
                </a:solidFill>
                <a:latin typeface="Adobe 楷体 Std R" pitchFamily="18" charset="-122"/>
                <a:ea typeface="Adobe 楷体 Std R" pitchFamily="18" charset="-122"/>
              </a:rPr>
              <a:t>同样的可以推导得到：</a:t>
            </a:r>
            <a:endParaRPr lang="en-US" altLang="zh-CN" sz="2000" dirty="0">
              <a:solidFill>
                <a:prstClr val="black"/>
              </a:solidFill>
              <a:latin typeface="Adobe 楷体 Std R" pitchFamily="18" charset="-122"/>
              <a:ea typeface="Adobe 楷体 Std R" pitchFamily="18" charset="-122"/>
            </a:endParaRPr>
          </a:p>
        </p:txBody>
      </p:sp>
      <p:sp>
        <p:nvSpPr>
          <p:cNvPr id="15" name="矩形 14"/>
          <p:cNvSpPr/>
          <p:nvPr/>
        </p:nvSpPr>
        <p:spPr>
          <a:xfrm>
            <a:off x="2601177" y="2673052"/>
            <a:ext cx="4286911" cy="400110"/>
          </a:xfrm>
          <a:prstGeom prst="rect">
            <a:avLst/>
          </a:prstGeom>
          <a:ln>
            <a:solidFill>
              <a:srgbClr val="00B0F0"/>
            </a:solidFill>
          </a:ln>
        </p:spPr>
        <p:txBody>
          <a:bodyPr wrap="square">
            <a:spAutoFit/>
          </a:bodyPr>
          <a:lstStyle/>
          <a:p>
            <a:pPr marL="342900" indent="-342900">
              <a:spcAft>
                <a:spcPts val="1200"/>
              </a:spcAft>
              <a:buFont typeface="Wingdings" panose="05000000000000000000" pitchFamily="2" charset="2"/>
              <a:buChar char="Ø"/>
            </a:pPr>
            <a:r>
              <a:rPr lang="en-US" altLang="zh-CN" sz="2000" dirty="0" err="1">
                <a:latin typeface="Adobe 楷体 Std R" pitchFamily="18" charset="-122"/>
                <a:ea typeface="Adobe 楷体 Std R" pitchFamily="18" charset="-122"/>
              </a:rPr>
              <a:t>aRb</a:t>
            </a:r>
            <a:r>
              <a:rPr lang="zh-CN" altLang="en-US" sz="2000" dirty="0">
                <a:latin typeface="Adobe 楷体 Std R" pitchFamily="18" charset="-122"/>
                <a:ea typeface="Adobe 楷体 Std R" pitchFamily="18" charset="-122"/>
              </a:rPr>
              <a:t>系加入少量单官能度物质</a:t>
            </a:r>
            <a:r>
              <a:rPr lang="en-US" altLang="zh-CN" sz="2000" dirty="0" err="1">
                <a:latin typeface="Adobe 楷体 Std R" pitchFamily="18" charset="-122"/>
                <a:ea typeface="Adobe 楷体 Std R" pitchFamily="18" charset="-122"/>
              </a:rPr>
              <a:t>C</a:t>
            </a:r>
            <a:r>
              <a:rPr lang="en-US" altLang="zh-CN" sz="2000" baseline="-25000" dirty="0" err="1">
                <a:latin typeface="Adobe 楷体 Std R" pitchFamily="18" charset="-122"/>
                <a:ea typeface="Adobe 楷体 Std R" pitchFamily="18" charset="-122"/>
              </a:rPr>
              <a:t>b</a:t>
            </a:r>
            <a:endParaRPr lang="zh-CN" altLang="en-US" sz="2000" dirty="0">
              <a:latin typeface="Adobe 楷体 Std R" pitchFamily="18" charset="-122"/>
              <a:ea typeface="Adobe 楷体 Std R" pitchFamily="18"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93424680"/>
              </p:ext>
            </p:extLst>
          </p:nvPr>
        </p:nvGraphicFramePr>
        <p:xfrm>
          <a:off x="3647727" y="3281912"/>
          <a:ext cx="1727200" cy="723900"/>
        </p:xfrm>
        <a:graphic>
          <a:graphicData uri="http://schemas.openxmlformats.org/presentationml/2006/ole">
            <mc:AlternateContent xmlns:mc="http://schemas.openxmlformats.org/markup-compatibility/2006">
              <mc:Choice xmlns:v="urn:schemas-microsoft-com:vml" Requires="v">
                <p:oleObj spid="_x0000_s89302" name="Document" r:id="rId5" imgW="1066800" imgH="447675" progId="ChemWindow.Document">
                  <p:embed/>
                </p:oleObj>
              </mc:Choice>
              <mc:Fallback>
                <p:oleObj name="Document" r:id="rId5" imgW="1066800" imgH="447675" progId="ChemWindow.Document">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727" y="3281912"/>
                        <a:ext cx="1727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66762195"/>
              </p:ext>
            </p:extLst>
          </p:nvPr>
        </p:nvGraphicFramePr>
        <p:xfrm>
          <a:off x="5591943" y="3305725"/>
          <a:ext cx="935038" cy="676275"/>
        </p:xfrm>
        <a:graphic>
          <a:graphicData uri="http://schemas.openxmlformats.org/presentationml/2006/ole">
            <mc:AlternateContent xmlns:mc="http://schemas.openxmlformats.org/markup-compatibility/2006">
              <mc:Choice xmlns:v="urn:schemas-microsoft-com:vml" Requires="v">
                <p:oleObj spid="_x0000_s89303" name="Document" r:id="rId7" imgW="619125" imgH="447675" progId="ChemWindow.Document">
                  <p:embed/>
                </p:oleObj>
              </mc:Choice>
              <mc:Fallback>
                <p:oleObj name="Document" r:id="rId7" imgW="619125" imgH="447675"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943" y="3305725"/>
                        <a:ext cx="9350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67923988"/>
              </p:ext>
            </p:extLst>
          </p:nvPr>
        </p:nvGraphicFramePr>
        <p:xfrm>
          <a:off x="6484682" y="5373216"/>
          <a:ext cx="1382874" cy="533549"/>
        </p:xfrm>
        <a:graphic>
          <a:graphicData uri="http://schemas.openxmlformats.org/presentationml/2006/ole">
            <mc:AlternateContent xmlns:mc="http://schemas.openxmlformats.org/markup-compatibility/2006">
              <mc:Choice xmlns:v="urn:schemas-microsoft-com:vml" Requires="v">
                <p:oleObj spid="_x0000_s89304" name="公式" r:id="rId9" imgW="495085" imgH="190417" progId="Equation.3">
                  <p:embed/>
                </p:oleObj>
              </mc:Choice>
              <mc:Fallback>
                <p:oleObj name="公式" r:id="rId9" imgW="495085" imgH="190417"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4682" y="5373216"/>
                        <a:ext cx="1382874" cy="5335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24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E32EF0-4658-4BF1-9AF5-BBCC0A200EEC}"/>
              </a:ext>
            </a:extLst>
          </p:cNvPr>
          <p:cNvSpPr/>
          <p:nvPr/>
        </p:nvSpPr>
        <p:spPr>
          <a:xfrm>
            <a:off x="916140" y="6459265"/>
            <a:ext cx="3452355" cy="338554"/>
          </a:xfrm>
          <a:prstGeom prst="rect">
            <a:avLst/>
          </a:prstGeom>
        </p:spPr>
        <p:txBody>
          <a:bodyPr wrap="none">
            <a:spAutoFit/>
          </a:bodyPr>
          <a:lstStyle/>
          <a:p>
            <a:pPr lvl="0" defTabSz="914400">
              <a:defRPr/>
            </a:pPr>
            <a:r>
              <a:rPr kumimoji="0" 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Miller SL</a:t>
            </a:r>
            <a:r>
              <a:rPr kumimoji="0" lang="en-US" altLang="zh-CN"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zh-CN" alt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et</a:t>
            </a:r>
            <a:r>
              <a:rPr kumimoji="0" lang="zh-CN" alt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al.</a:t>
            </a:r>
            <a:r>
              <a:rPr kumimoji="0" lang="zh-CN" alt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Science</a:t>
            </a:r>
            <a:r>
              <a:rPr lang="zh-CN" altLang="en-US"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1953</a:t>
            </a:r>
            <a:r>
              <a:rPr kumimoji="0" lang="en-US" altLang="zh-CN" sz="160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117</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528</a:t>
            </a:r>
          </a:p>
        </p:txBody>
      </p:sp>
      <p:pic>
        <p:nvPicPr>
          <p:cNvPr id="97282" name="Picture 2" descr="https://pic3.zhimg.com/v2-7135100d62fb21d52ae82b7d436ac8e2_r.jpg">
            <a:extLst>
              <a:ext uri="{FF2B5EF4-FFF2-40B4-BE49-F238E27FC236}">
                <a16:creationId xmlns:a16="http://schemas.microsoft.com/office/drawing/2014/main" id="{0FC308A9-647C-4D5B-9EF4-11BBADAB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86128" y="1515421"/>
            <a:ext cx="3723068" cy="2129596"/>
          </a:xfrm>
          <a:prstGeom prst="rect">
            <a:avLst/>
          </a:prstGeom>
          <a:noFill/>
          <a:extLst>
            <a:ext uri="{909E8E84-426E-40DD-AFC4-6F175D3DCCD1}">
              <a14:hiddenFill xmlns:a14="http://schemas.microsoft.com/office/drawing/2010/main">
                <a:solidFill>
                  <a:srgbClr val="FFFFFF"/>
                </a:solidFill>
              </a14:hiddenFill>
            </a:ext>
          </a:extLst>
        </p:spPr>
      </p:pic>
      <p:pic>
        <p:nvPicPr>
          <p:cNvPr id="97284" name="Picture 4" descr="http://pic.caixin.com/blog/Mon_2012/m_1609221503_qyDYWz.png">
            <a:extLst>
              <a:ext uri="{FF2B5EF4-FFF2-40B4-BE49-F238E27FC236}">
                <a16:creationId xmlns:a16="http://schemas.microsoft.com/office/drawing/2014/main" id="{7300069C-7BD9-43FC-ACB8-F1FEBC7E5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909" y="3712460"/>
            <a:ext cx="3433505" cy="274680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1">
            <a:extLst>
              <a:ext uri="{FF2B5EF4-FFF2-40B4-BE49-F238E27FC236}">
                <a16:creationId xmlns:a16="http://schemas.microsoft.com/office/drawing/2014/main" id="{0D6A8997-D2FC-47B0-A2ED-477853C16A97}"/>
              </a:ext>
            </a:extLst>
          </p:cNvPr>
          <p:cNvSpPr/>
          <p:nvPr/>
        </p:nvSpPr>
        <p:spPr>
          <a:xfrm>
            <a:off x="1803646" y="1042429"/>
            <a:ext cx="176992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生命原始汤</a:t>
            </a:r>
          </a:p>
        </p:txBody>
      </p:sp>
      <p:sp>
        <p:nvSpPr>
          <p:cNvPr id="2" name="标题 1">
            <a:extLst>
              <a:ext uri="{FF2B5EF4-FFF2-40B4-BE49-F238E27FC236}">
                <a16:creationId xmlns:a16="http://schemas.microsoft.com/office/drawing/2014/main" id="{2016C06F-0241-7C5C-1C82-B530802CB1CF}"/>
              </a:ext>
            </a:extLst>
          </p:cNvPr>
          <p:cNvSpPr>
            <a:spLocks noGrp="1"/>
          </p:cNvSpPr>
          <p:nvPr>
            <p:ph type="title"/>
          </p:nvPr>
        </p:nvSpPr>
        <p:spPr>
          <a:xfrm>
            <a:off x="2477" y="221334"/>
            <a:ext cx="12192000" cy="816210"/>
          </a:xfrm>
        </p:spPr>
        <p:txBody>
          <a:bodyPr>
            <a:normAutofit/>
          </a:bodyP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sym typeface="+mn-lt"/>
              </a:rPr>
              <a:t>逐步聚合简介</a:t>
            </a:r>
          </a:p>
        </p:txBody>
      </p:sp>
      <p:sp>
        <p:nvSpPr>
          <p:cNvPr id="6" name="文本框 5">
            <a:extLst>
              <a:ext uri="{FF2B5EF4-FFF2-40B4-BE49-F238E27FC236}">
                <a16:creationId xmlns:a16="http://schemas.microsoft.com/office/drawing/2014/main" id="{1F3EA2A2-4F15-8BFC-6328-EAC9B27A8AEA}"/>
              </a:ext>
            </a:extLst>
          </p:cNvPr>
          <p:cNvSpPr txBox="1"/>
          <p:nvPr/>
        </p:nvSpPr>
        <p:spPr>
          <a:xfrm>
            <a:off x="9571778" y="2699791"/>
            <a:ext cx="1107996" cy="461665"/>
          </a:xfrm>
          <a:prstGeom prst="rect">
            <a:avLst/>
          </a:prstGeom>
          <a:noFill/>
        </p:spPr>
        <p:txBody>
          <a:bodyPr wrap="none" rtlCol="0">
            <a:spAutoFit/>
          </a:bodyPr>
          <a:lstStyle/>
          <a:p>
            <a:r>
              <a:rPr kumimoji="1" lang="zh-CN" altLang="en-US" sz="2400"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酰胺键</a:t>
            </a:r>
          </a:p>
        </p:txBody>
      </p:sp>
      <p:pic>
        <p:nvPicPr>
          <p:cNvPr id="8" name="Picture 4" descr="Amide bonds in a polypeptide">
            <a:extLst>
              <a:ext uri="{FF2B5EF4-FFF2-40B4-BE49-F238E27FC236}">
                <a16:creationId xmlns:a16="http://schemas.microsoft.com/office/drawing/2014/main" id="{C27C9A7A-5CFD-4311-488E-FA11D8C0D4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4600"/>
          <a:stretch/>
        </p:blipFill>
        <p:spPr bwMode="auto">
          <a:xfrm>
            <a:off x="5794641" y="1459699"/>
            <a:ext cx="6093368" cy="127960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5FDA0B3-808D-C4C8-FC32-38EBD0C6E235}"/>
              </a:ext>
            </a:extLst>
          </p:cNvPr>
          <p:cNvSpPr txBox="1"/>
          <p:nvPr/>
        </p:nvSpPr>
        <p:spPr>
          <a:xfrm>
            <a:off x="8120615" y="1074255"/>
            <a:ext cx="1441420" cy="461665"/>
          </a:xfrm>
          <a:prstGeom prst="rect">
            <a:avLst/>
          </a:prstGeom>
          <a:noFill/>
        </p:spPr>
        <p:txBody>
          <a:bodyPr wrap="none" rtlCol="0">
            <a:spAutoFit/>
          </a:bodyPr>
          <a:lstStyle/>
          <a:p>
            <a:r>
              <a:rPr kumimoji="1"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缩合反应</a:t>
            </a:r>
          </a:p>
        </p:txBody>
      </p:sp>
      <p:pic>
        <p:nvPicPr>
          <p:cNvPr id="1030" name="Picture 6" descr="Protein Structure - Labster">
            <a:extLst>
              <a:ext uri="{FF2B5EF4-FFF2-40B4-BE49-F238E27FC236}">
                <a16:creationId xmlns:a16="http://schemas.microsoft.com/office/drawing/2014/main" id="{E6E6D1E9-F151-E58E-40E2-ECF542C870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031" b="48334"/>
          <a:stretch/>
        </p:blipFill>
        <p:spPr bwMode="auto">
          <a:xfrm>
            <a:off x="5540151" y="3267235"/>
            <a:ext cx="3208484" cy="25667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rotein Structure - Labster">
            <a:extLst>
              <a:ext uri="{FF2B5EF4-FFF2-40B4-BE49-F238E27FC236}">
                <a16:creationId xmlns:a16="http://schemas.microsoft.com/office/drawing/2014/main" id="{44C1B398-E7C9-AE9B-8CB6-BF00D91C9F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7" t="55106" r="2625"/>
          <a:stretch/>
        </p:blipFill>
        <p:spPr bwMode="auto">
          <a:xfrm>
            <a:off x="8345184" y="3429000"/>
            <a:ext cx="3551931" cy="256678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8794121-F0C7-396A-F33C-F6D392D5BD8F}"/>
              </a:ext>
            </a:extLst>
          </p:cNvPr>
          <p:cNvSpPr txBox="1"/>
          <p:nvPr/>
        </p:nvSpPr>
        <p:spPr>
          <a:xfrm>
            <a:off x="7144393" y="4181296"/>
            <a:ext cx="1107996" cy="369332"/>
          </a:xfrm>
          <a:prstGeom prst="rect">
            <a:avLst/>
          </a:prstGeom>
          <a:noFill/>
        </p:spPr>
        <p:txBody>
          <a:bodyPr wrap="none" rtlCol="0">
            <a:spAutoFit/>
          </a:bodyPr>
          <a:lstStyle/>
          <a:p>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一级结构</a:t>
            </a:r>
          </a:p>
        </p:txBody>
      </p:sp>
      <p:sp>
        <p:nvSpPr>
          <p:cNvPr id="4" name="文本框 3">
            <a:extLst>
              <a:ext uri="{FF2B5EF4-FFF2-40B4-BE49-F238E27FC236}">
                <a16:creationId xmlns:a16="http://schemas.microsoft.com/office/drawing/2014/main" id="{98CE8B61-3B62-D0DF-244E-6A039E713BCC}"/>
              </a:ext>
            </a:extLst>
          </p:cNvPr>
          <p:cNvSpPr txBox="1"/>
          <p:nvPr/>
        </p:nvSpPr>
        <p:spPr>
          <a:xfrm>
            <a:off x="7142244" y="5853582"/>
            <a:ext cx="1107996" cy="369332"/>
          </a:xfrm>
          <a:prstGeom prst="rect">
            <a:avLst/>
          </a:prstGeom>
          <a:noFill/>
        </p:spPr>
        <p:txBody>
          <a:bodyPr wrap="none" rtlCol="0">
            <a:spAutoFit/>
          </a:bodyPr>
          <a:lstStyle/>
          <a:p>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二级结构</a:t>
            </a:r>
          </a:p>
        </p:txBody>
      </p:sp>
      <p:sp>
        <p:nvSpPr>
          <p:cNvPr id="5" name="文本框 4">
            <a:extLst>
              <a:ext uri="{FF2B5EF4-FFF2-40B4-BE49-F238E27FC236}">
                <a16:creationId xmlns:a16="http://schemas.microsoft.com/office/drawing/2014/main" id="{53F5B848-9B79-3956-C661-53CE3F58B360}"/>
              </a:ext>
            </a:extLst>
          </p:cNvPr>
          <p:cNvSpPr txBox="1"/>
          <p:nvPr/>
        </p:nvSpPr>
        <p:spPr>
          <a:xfrm>
            <a:off x="8540484" y="5853582"/>
            <a:ext cx="1107996" cy="369332"/>
          </a:xfrm>
          <a:prstGeom prst="rect">
            <a:avLst/>
          </a:prstGeom>
          <a:noFill/>
        </p:spPr>
        <p:txBody>
          <a:bodyPr wrap="none" rtlCol="0">
            <a:spAutoFit/>
          </a:bodyPr>
          <a:lstStyle/>
          <a:p>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三级结构</a:t>
            </a:r>
          </a:p>
        </p:txBody>
      </p:sp>
      <p:sp>
        <p:nvSpPr>
          <p:cNvPr id="9" name="文本框 8">
            <a:extLst>
              <a:ext uri="{FF2B5EF4-FFF2-40B4-BE49-F238E27FC236}">
                <a16:creationId xmlns:a16="http://schemas.microsoft.com/office/drawing/2014/main" id="{97AAE088-6FCF-DA5B-30A7-2398F55668D8}"/>
              </a:ext>
            </a:extLst>
          </p:cNvPr>
          <p:cNvSpPr txBox="1"/>
          <p:nvPr/>
        </p:nvSpPr>
        <p:spPr>
          <a:xfrm>
            <a:off x="10445672" y="5853582"/>
            <a:ext cx="1107996" cy="369332"/>
          </a:xfrm>
          <a:prstGeom prst="rect">
            <a:avLst/>
          </a:prstGeom>
          <a:noFill/>
        </p:spPr>
        <p:txBody>
          <a:bodyPr wrap="none" rtlCol="0">
            <a:spAutoFit/>
          </a:bodyPr>
          <a:lstStyle/>
          <a:p>
            <a:r>
              <a:rPr kumimoji="1" lang="zh-CN" altLang="en-US" dirty="0">
                <a:latin typeface="Times New Roman" panose="02020603050405020304" pitchFamily="18" charset="0"/>
                <a:ea typeface="黑体" panose="02010609060101010101" pitchFamily="49" charset="-122"/>
                <a:cs typeface="Times New Roman" panose="02020603050405020304" pitchFamily="18" charset="0"/>
              </a:rPr>
              <a:t>四级结构</a:t>
            </a:r>
          </a:p>
        </p:txBody>
      </p:sp>
    </p:spTree>
    <p:extLst>
      <p:ext uri="{BB962C8B-B14F-4D97-AF65-F5344CB8AC3E}">
        <p14:creationId xmlns:p14="http://schemas.microsoft.com/office/powerpoint/2010/main" val="4001399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623392" y="1086215"/>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Adobe 楷体 Std R" pitchFamily="18" charset="-122"/>
                <a:ea typeface="Adobe 楷体 Std R" pitchFamily="18" charset="-122"/>
              </a:rPr>
              <a:t>2.5 </a:t>
            </a:r>
            <a:r>
              <a:rPr lang="zh-CN" altLang="en-US" sz="2800" b="1" dirty="0">
                <a:solidFill>
                  <a:srgbClr val="CC3300"/>
                </a:solidFill>
                <a:latin typeface="Adobe 楷体 Std R" pitchFamily="18" charset="-122"/>
                <a:ea typeface="Adobe 楷体 Std R" pitchFamily="18" charset="-122"/>
              </a:rPr>
              <a:t>线形缩聚物的聚合度</a:t>
            </a:r>
          </a:p>
        </p:txBody>
      </p:sp>
      <p:sp>
        <p:nvSpPr>
          <p:cNvPr id="5" name="矩形 10"/>
          <p:cNvSpPr>
            <a:spLocks noChangeArrowheads="1"/>
          </p:cNvSpPr>
          <p:nvPr/>
        </p:nvSpPr>
        <p:spPr bwMode="auto">
          <a:xfrm>
            <a:off x="2684884" y="226794"/>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4" name="Rectangle 3"/>
          <p:cNvSpPr txBox="1">
            <a:spLocks noChangeArrowheads="1"/>
          </p:cNvSpPr>
          <p:nvPr/>
        </p:nvSpPr>
        <p:spPr>
          <a:xfrm>
            <a:off x="2210336" y="1772817"/>
            <a:ext cx="4965784" cy="476469"/>
          </a:xfrm>
          <a:prstGeom prst="rect">
            <a:avLst/>
          </a:prstGeom>
        </p:spPr>
        <p:txBody>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None/>
            </a:pPr>
            <a:r>
              <a:rPr lang="en-US" altLang="zh-CN" sz="2400" b="1" dirty="0">
                <a:solidFill>
                  <a:srgbClr val="9900CC"/>
                </a:solidFill>
                <a:latin typeface="Adobe 楷体 Std R" pitchFamily="18" charset="-122"/>
                <a:ea typeface="Adobe 楷体 Std R" pitchFamily="18" charset="-122"/>
              </a:rPr>
              <a:t>2</a:t>
            </a:r>
            <a:r>
              <a:rPr lang="zh-CN" altLang="en-US" sz="2400" b="1" dirty="0">
                <a:solidFill>
                  <a:srgbClr val="9900CC"/>
                </a:solidFill>
                <a:latin typeface="Adobe 楷体 Std R" pitchFamily="18" charset="-122"/>
                <a:ea typeface="Adobe 楷体 Std R" pitchFamily="18" charset="-122"/>
              </a:rPr>
              <a:t>）基团数比对聚合度的影响</a:t>
            </a:r>
            <a:endParaRPr lang="zh-CN" altLang="en-US" sz="2200" dirty="0">
              <a:solidFill>
                <a:srgbClr val="0000FF"/>
              </a:solidFill>
              <a:latin typeface="Adobe 楷体 Std R" pitchFamily="18" charset="-122"/>
              <a:ea typeface="Adobe 楷体 Std R" pitchFamily="18" charset="-122"/>
            </a:endParaRPr>
          </a:p>
        </p:txBody>
      </p:sp>
      <p:sp>
        <p:nvSpPr>
          <p:cNvPr id="13" name="矩形 12"/>
          <p:cNvSpPr/>
          <p:nvPr/>
        </p:nvSpPr>
        <p:spPr>
          <a:xfrm>
            <a:off x="1897915" y="2350042"/>
            <a:ext cx="934720" cy="430887"/>
          </a:xfrm>
          <a:prstGeom prst="rect">
            <a:avLst/>
          </a:prstGeom>
        </p:spPr>
        <p:txBody>
          <a:bodyPr wrap="square">
            <a:spAutoFit/>
          </a:bodyPr>
          <a:lstStyle/>
          <a:p>
            <a:r>
              <a:rPr lang="zh-CN" altLang="en-US" sz="2200" b="1" dirty="0">
                <a:latin typeface="Adobe 楷体 Std R" pitchFamily="18" charset="-122"/>
                <a:ea typeface="Adobe 楷体 Std R" pitchFamily="18" charset="-122"/>
              </a:rPr>
              <a:t>小结：</a:t>
            </a:r>
          </a:p>
        </p:txBody>
      </p:sp>
      <p:graphicFrame>
        <p:nvGraphicFramePr>
          <p:cNvPr id="35" name="对象 34"/>
          <p:cNvGraphicFramePr>
            <a:graphicFrameLocks noChangeAspect="1"/>
          </p:cNvGraphicFramePr>
          <p:nvPr>
            <p:extLst>
              <p:ext uri="{D42A27DB-BD31-4B8C-83A1-F6EECF244321}">
                <p14:modId xmlns:p14="http://schemas.microsoft.com/office/powerpoint/2010/main" val="2158273357"/>
              </p:ext>
            </p:extLst>
          </p:nvPr>
        </p:nvGraphicFramePr>
        <p:xfrm>
          <a:off x="6816081" y="3223243"/>
          <a:ext cx="3719513" cy="674687"/>
        </p:xfrm>
        <a:graphic>
          <a:graphicData uri="http://schemas.openxmlformats.org/presentationml/2006/ole">
            <mc:AlternateContent xmlns:mc="http://schemas.openxmlformats.org/markup-compatibility/2006">
              <mc:Choice xmlns:v="urn:schemas-microsoft-com:vml" Requires="v">
                <p:oleObj spid="_x0000_s90624" name="公式" r:id="rId3" imgW="2311200" imgH="419040" progId="Equation.3">
                  <p:embed/>
                </p:oleObj>
              </mc:Choice>
              <mc:Fallback>
                <p:oleObj name="公式" r:id="rId3" imgW="2311200" imgH="419040" progId="Equation.3">
                  <p:embed/>
                  <p:pic>
                    <p:nvPicPr>
                      <p:cNvPr id="0" name=""/>
                      <p:cNvPicPr/>
                      <p:nvPr/>
                    </p:nvPicPr>
                    <p:blipFill>
                      <a:blip r:embed="rId4"/>
                      <a:stretch>
                        <a:fillRect/>
                      </a:stretch>
                    </p:blipFill>
                    <p:spPr>
                      <a:xfrm>
                        <a:off x="6816081" y="3223243"/>
                        <a:ext cx="3719513" cy="674687"/>
                      </a:xfrm>
                      <a:prstGeom prst="rect">
                        <a:avLst/>
                      </a:prstGeom>
                    </p:spPr>
                  </p:pic>
                </p:oleObj>
              </mc:Fallback>
            </mc:AlternateContent>
          </a:graphicData>
        </a:graphic>
      </p:graphicFrame>
      <p:sp>
        <p:nvSpPr>
          <p:cNvPr id="40" name="矩形 39"/>
          <p:cNvSpPr/>
          <p:nvPr/>
        </p:nvSpPr>
        <p:spPr>
          <a:xfrm>
            <a:off x="2113940" y="4812251"/>
            <a:ext cx="3764295" cy="400110"/>
          </a:xfrm>
          <a:prstGeom prst="rect">
            <a:avLst/>
          </a:prstGeom>
        </p:spPr>
        <p:txBody>
          <a:bodyPr wrap="square">
            <a:spAutoFit/>
          </a:bodyPr>
          <a:lstStyle/>
          <a:p>
            <a:pPr>
              <a:spcAft>
                <a:spcPts val="1200"/>
              </a:spcAft>
            </a:pPr>
            <a:r>
              <a:rPr lang="zh-CN" altLang="en-US" sz="2000" dirty="0">
                <a:solidFill>
                  <a:prstClr val="black"/>
                </a:solidFill>
                <a:latin typeface="Adobe 楷体 Std R" pitchFamily="18" charset="-122"/>
                <a:ea typeface="Adobe 楷体 Std R" pitchFamily="18" charset="-122"/>
              </a:rPr>
              <a:t>两单体非等基团数，</a:t>
            </a:r>
            <a:r>
              <a:rPr lang="en-US" altLang="zh-CN" sz="2000" dirty="0" err="1">
                <a:solidFill>
                  <a:prstClr val="black"/>
                </a:solidFill>
                <a:latin typeface="Adobe 楷体 Std R" pitchFamily="18" charset="-122"/>
                <a:ea typeface="Adobe 楷体 Std R" pitchFamily="18" charset="-122"/>
              </a:rPr>
              <a:t>bBb</a:t>
            </a:r>
            <a:r>
              <a:rPr lang="zh-CN" altLang="en-US" sz="2000" dirty="0">
                <a:solidFill>
                  <a:prstClr val="black"/>
                </a:solidFill>
                <a:latin typeface="Adobe 楷体 Std R" pitchFamily="18" charset="-122"/>
                <a:ea typeface="Adobe 楷体 Std R" pitchFamily="18" charset="-122"/>
              </a:rPr>
              <a:t>过量：</a:t>
            </a:r>
            <a:endParaRPr lang="en-US" altLang="zh-CN" sz="2000" dirty="0">
              <a:solidFill>
                <a:prstClr val="black"/>
              </a:solidFill>
              <a:latin typeface="Adobe 楷体 Std R" pitchFamily="18" charset="-122"/>
              <a:ea typeface="Adobe 楷体 Std R" pitchFamily="18"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39676022"/>
              </p:ext>
            </p:extLst>
          </p:nvPr>
        </p:nvGraphicFramePr>
        <p:xfrm>
          <a:off x="4295801" y="6039523"/>
          <a:ext cx="1478663" cy="619734"/>
        </p:xfrm>
        <a:graphic>
          <a:graphicData uri="http://schemas.openxmlformats.org/presentationml/2006/ole">
            <mc:AlternateContent xmlns:mc="http://schemas.openxmlformats.org/markup-compatibility/2006">
              <mc:Choice xmlns:v="urn:schemas-microsoft-com:vml" Requires="v">
                <p:oleObj spid="_x0000_s90625" name="Document" r:id="rId5" imgW="1066800" imgH="447675" progId="ChemWindow.Document">
                  <p:embed/>
                </p:oleObj>
              </mc:Choice>
              <mc:Fallback>
                <p:oleObj name="Document" r:id="rId5" imgW="1066800" imgH="447675" progId="ChemWindow.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1" y="6039523"/>
                        <a:ext cx="1478663" cy="619734"/>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56909357"/>
              </p:ext>
            </p:extLst>
          </p:nvPr>
        </p:nvGraphicFramePr>
        <p:xfrm>
          <a:off x="5906845" y="6056340"/>
          <a:ext cx="810359" cy="586100"/>
        </p:xfrm>
        <a:graphic>
          <a:graphicData uri="http://schemas.openxmlformats.org/presentationml/2006/ole">
            <mc:AlternateContent xmlns:mc="http://schemas.openxmlformats.org/markup-compatibility/2006">
              <mc:Choice xmlns:v="urn:schemas-microsoft-com:vml" Requires="v">
                <p:oleObj spid="_x0000_s90626" name="Document" r:id="rId7" imgW="619125" imgH="447675" progId="ChemWindow.Document">
                  <p:embed/>
                </p:oleObj>
              </mc:Choice>
              <mc:Fallback>
                <p:oleObj name="Document" r:id="rId7" imgW="619125" imgH="447675" progId="ChemWindow.Documen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6845" y="6056340"/>
                        <a:ext cx="810359" cy="586100"/>
                      </a:xfrm>
                      <a:prstGeom prst="rect">
                        <a:avLst/>
                      </a:prstGeom>
                      <a:noFill/>
                      <a:ln>
                        <a:noFill/>
                      </a:ln>
                      <a:effectLst/>
                    </p:spPr>
                  </p:pic>
                </p:oleObj>
              </mc:Fallback>
            </mc:AlternateContent>
          </a:graphicData>
        </a:graphic>
      </p:graphicFrame>
      <p:sp>
        <p:nvSpPr>
          <p:cNvPr id="2" name="TextBox 1"/>
          <p:cNvSpPr txBox="1"/>
          <p:nvPr/>
        </p:nvSpPr>
        <p:spPr>
          <a:xfrm>
            <a:off x="4295800" y="2295105"/>
            <a:ext cx="2016224" cy="400110"/>
          </a:xfrm>
          <a:prstGeom prst="rect">
            <a:avLst/>
          </a:prstGeom>
          <a:noFill/>
        </p:spPr>
        <p:txBody>
          <a:bodyPr wrap="square" rtlCol="0">
            <a:spAutoFit/>
          </a:bodyPr>
          <a:lstStyle/>
          <a:p>
            <a:pPr algn="ctr"/>
            <a:r>
              <a:rPr lang="zh-CN" altLang="en-US" sz="2000" b="1" dirty="0">
                <a:latin typeface="Adobe 楷体 Std R" pitchFamily="18" charset="-122"/>
                <a:ea typeface="Adobe 楷体 Std R" pitchFamily="18" charset="-122"/>
              </a:rPr>
              <a:t>分子量控制方法</a:t>
            </a:r>
          </a:p>
        </p:txBody>
      </p:sp>
      <p:sp>
        <p:nvSpPr>
          <p:cNvPr id="14" name="TextBox 13"/>
          <p:cNvSpPr txBox="1"/>
          <p:nvPr/>
        </p:nvSpPr>
        <p:spPr>
          <a:xfrm>
            <a:off x="4295800" y="2996952"/>
            <a:ext cx="2016224" cy="400110"/>
          </a:xfrm>
          <a:prstGeom prst="rect">
            <a:avLst/>
          </a:prstGeom>
          <a:noFill/>
        </p:spPr>
        <p:txBody>
          <a:bodyPr wrap="square" rtlCol="0">
            <a:spAutoFit/>
          </a:bodyPr>
          <a:lstStyle/>
          <a:p>
            <a:pPr algn="ctr"/>
            <a:r>
              <a:rPr lang="zh-CN" altLang="en-US" sz="2000" b="1" dirty="0">
                <a:latin typeface="Adobe 楷体 Std R" pitchFamily="18" charset="-122"/>
                <a:ea typeface="Adobe 楷体 Std R" pitchFamily="18" charset="-122"/>
              </a:rPr>
              <a:t>端基封锁</a:t>
            </a:r>
          </a:p>
        </p:txBody>
      </p:sp>
      <p:sp>
        <p:nvSpPr>
          <p:cNvPr id="16" name="TextBox 15"/>
          <p:cNvSpPr txBox="1"/>
          <p:nvPr/>
        </p:nvSpPr>
        <p:spPr>
          <a:xfrm>
            <a:off x="4223792" y="3717032"/>
            <a:ext cx="2304256" cy="707886"/>
          </a:xfrm>
          <a:prstGeom prst="rect">
            <a:avLst/>
          </a:prstGeom>
          <a:noFill/>
        </p:spPr>
        <p:txBody>
          <a:bodyPr wrap="square" rtlCol="0">
            <a:spAutoFit/>
          </a:bodyPr>
          <a:lstStyle/>
          <a:p>
            <a:pPr algn="ctr"/>
            <a:r>
              <a:rPr lang="zh-CN" altLang="en-US" sz="2000" b="1" dirty="0">
                <a:latin typeface="Adobe 楷体 Std R" pitchFamily="18" charset="-122"/>
                <a:ea typeface="Adobe 楷体 Std R" pitchFamily="18" charset="-122"/>
              </a:rPr>
              <a:t>原料非等摩尔或加入单官能团物质</a:t>
            </a:r>
          </a:p>
        </p:txBody>
      </p:sp>
      <p:sp>
        <p:nvSpPr>
          <p:cNvPr id="17" name="TextBox 16"/>
          <p:cNvSpPr txBox="1"/>
          <p:nvPr/>
        </p:nvSpPr>
        <p:spPr>
          <a:xfrm>
            <a:off x="7536160" y="1849175"/>
            <a:ext cx="2016224" cy="400110"/>
          </a:xfrm>
          <a:prstGeom prst="rect">
            <a:avLst/>
          </a:prstGeom>
          <a:noFill/>
        </p:spPr>
        <p:txBody>
          <a:bodyPr wrap="square" rtlCol="0">
            <a:spAutoFit/>
          </a:bodyPr>
          <a:lstStyle/>
          <a:p>
            <a:pPr algn="ctr"/>
            <a:r>
              <a:rPr lang="zh-CN" altLang="en-US" sz="2000" b="1" dirty="0">
                <a:latin typeface="Adobe 楷体 Std R" pitchFamily="18" charset="-122"/>
                <a:ea typeface="Adobe 楷体 Std R" pitchFamily="18" charset="-122"/>
              </a:rPr>
              <a:t>计算公式</a:t>
            </a:r>
          </a:p>
        </p:txBody>
      </p:sp>
      <p:graphicFrame>
        <p:nvGraphicFramePr>
          <p:cNvPr id="9" name="对象 8"/>
          <p:cNvGraphicFramePr>
            <a:graphicFrameLocks noChangeAspect="1"/>
          </p:cNvGraphicFramePr>
          <p:nvPr>
            <p:extLst>
              <p:ext uri="{D42A27DB-BD31-4B8C-83A1-F6EECF244321}">
                <p14:modId xmlns:p14="http://schemas.microsoft.com/office/powerpoint/2010/main" val="1203108896"/>
              </p:ext>
            </p:extLst>
          </p:nvPr>
        </p:nvGraphicFramePr>
        <p:xfrm>
          <a:off x="6816081" y="2346176"/>
          <a:ext cx="3719513" cy="674688"/>
        </p:xfrm>
        <a:graphic>
          <a:graphicData uri="http://schemas.openxmlformats.org/presentationml/2006/ole">
            <mc:AlternateContent xmlns:mc="http://schemas.openxmlformats.org/markup-compatibility/2006">
              <mc:Choice xmlns:v="urn:schemas-microsoft-com:vml" Requires="v">
                <p:oleObj spid="_x0000_s90627" name="公式" r:id="rId9" imgW="2311200" imgH="419040" progId="Equation.3">
                  <p:embed/>
                </p:oleObj>
              </mc:Choice>
              <mc:Fallback>
                <p:oleObj name="公式" r:id="rId9" imgW="2311200" imgH="419040" progId="Equation.3">
                  <p:embed/>
                  <p:pic>
                    <p:nvPicPr>
                      <p:cNvPr id="0" name="对象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6081" y="2346176"/>
                        <a:ext cx="37195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21102646"/>
              </p:ext>
            </p:extLst>
          </p:nvPr>
        </p:nvGraphicFramePr>
        <p:xfrm>
          <a:off x="2850068" y="3197007"/>
          <a:ext cx="1249363" cy="736600"/>
        </p:xfrm>
        <a:graphic>
          <a:graphicData uri="http://schemas.openxmlformats.org/presentationml/2006/ole">
            <mc:AlternateContent xmlns:mc="http://schemas.openxmlformats.org/markup-compatibility/2006">
              <mc:Choice xmlns:v="urn:schemas-microsoft-com:vml" Requires="v">
                <p:oleObj spid="_x0000_s90628" name="公式" r:id="rId11" imgW="711000" imgH="419040" progId="Equation.3">
                  <p:embed/>
                </p:oleObj>
              </mc:Choice>
              <mc:Fallback>
                <p:oleObj name="公式" r:id="rId11" imgW="711000" imgH="419040" progId="Equation.3">
                  <p:embed/>
                  <p:pic>
                    <p:nvPicPr>
                      <p:cNvPr id="0"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0068" y="3197007"/>
                        <a:ext cx="124936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71315873"/>
              </p:ext>
            </p:extLst>
          </p:nvPr>
        </p:nvGraphicFramePr>
        <p:xfrm>
          <a:off x="2861712" y="2500910"/>
          <a:ext cx="1072476" cy="622861"/>
        </p:xfrm>
        <a:graphic>
          <a:graphicData uri="http://schemas.openxmlformats.org/presentationml/2006/ole">
            <mc:AlternateContent xmlns:mc="http://schemas.openxmlformats.org/markup-compatibility/2006">
              <mc:Choice xmlns:v="urn:schemas-microsoft-com:vml" Requires="v">
                <p:oleObj spid="_x0000_s90629" name="公式" r:id="rId13" imgW="698400" imgH="406080" progId="Equation.3">
                  <p:embed/>
                </p:oleObj>
              </mc:Choice>
              <mc:Fallback>
                <p:oleObj name="公式" r:id="rId13" imgW="698400" imgH="406080" progId="Equation.3">
                  <p:embed/>
                  <p:pic>
                    <p:nvPicPr>
                      <p:cNvPr id="0" name="对象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1712" y="2500910"/>
                        <a:ext cx="1072476" cy="622861"/>
                      </a:xfrm>
                      <a:prstGeom prst="rect">
                        <a:avLst/>
                      </a:prstGeom>
                      <a:noFill/>
                      <a:ln>
                        <a:noFill/>
                      </a:ln>
                    </p:spPr>
                  </p:pic>
                </p:oleObj>
              </mc:Fallback>
            </mc:AlternateContent>
          </a:graphicData>
        </a:graphic>
      </p:graphicFrame>
      <p:sp>
        <p:nvSpPr>
          <p:cNvPr id="20" name="矩形 19"/>
          <p:cNvSpPr/>
          <p:nvPr/>
        </p:nvSpPr>
        <p:spPr>
          <a:xfrm>
            <a:off x="2113940" y="5373216"/>
            <a:ext cx="3764295" cy="400110"/>
          </a:xfrm>
          <a:prstGeom prst="rect">
            <a:avLst/>
          </a:prstGeom>
        </p:spPr>
        <p:txBody>
          <a:bodyPr wrap="square">
            <a:spAutoFit/>
          </a:bodyPr>
          <a:lstStyle/>
          <a:p>
            <a:pPr>
              <a:spcAft>
                <a:spcPts val="1200"/>
              </a:spcAft>
            </a:pPr>
            <a:r>
              <a:rPr lang="zh-CN" altLang="en-US" sz="2000" dirty="0">
                <a:solidFill>
                  <a:prstClr val="black"/>
                </a:solidFill>
                <a:latin typeface="Adobe 楷体 Std R" pitchFamily="18" charset="-122"/>
                <a:ea typeface="Adobe 楷体 Std R" pitchFamily="18" charset="-122"/>
              </a:rPr>
              <a:t>两单体等基团数，加入</a:t>
            </a:r>
            <a:r>
              <a:rPr lang="en-US" altLang="zh-CN" sz="2000" dirty="0" err="1">
                <a:solidFill>
                  <a:prstClr val="black"/>
                </a:solidFill>
                <a:latin typeface="Adobe 楷体 Std R" pitchFamily="18" charset="-122"/>
                <a:ea typeface="Adobe 楷体 Std R" pitchFamily="18" charset="-122"/>
              </a:rPr>
              <a:t>Cb</a:t>
            </a:r>
            <a:r>
              <a:rPr lang="zh-CN" altLang="en-US" sz="2000" dirty="0">
                <a:solidFill>
                  <a:prstClr val="black"/>
                </a:solidFill>
                <a:latin typeface="Adobe 楷体 Std R" pitchFamily="18" charset="-122"/>
                <a:ea typeface="Adobe 楷体 Std R" pitchFamily="18" charset="-122"/>
              </a:rPr>
              <a:t>：</a:t>
            </a:r>
            <a:endParaRPr lang="en-US" altLang="zh-CN" sz="2000" dirty="0">
              <a:solidFill>
                <a:prstClr val="black"/>
              </a:solidFill>
              <a:latin typeface="Adobe 楷体 Std R" pitchFamily="18" charset="-122"/>
              <a:ea typeface="Adobe 楷体 Std R" pitchFamily="18" charset="-122"/>
            </a:endParaRPr>
          </a:p>
        </p:txBody>
      </p:sp>
      <p:sp>
        <p:nvSpPr>
          <p:cNvPr id="21" name="矩形 20"/>
          <p:cNvSpPr/>
          <p:nvPr/>
        </p:nvSpPr>
        <p:spPr>
          <a:xfrm>
            <a:off x="2113940" y="5949280"/>
            <a:ext cx="2181861" cy="400110"/>
          </a:xfrm>
          <a:prstGeom prst="rect">
            <a:avLst/>
          </a:prstGeom>
        </p:spPr>
        <p:txBody>
          <a:bodyPr wrap="square">
            <a:spAutoFit/>
          </a:bodyPr>
          <a:lstStyle/>
          <a:p>
            <a:pPr>
              <a:spcAft>
                <a:spcPts val="1200"/>
              </a:spcAft>
            </a:pPr>
            <a:r>
              <a:rPr lang="en-US" altLang="zh-CN" sz="2000" dirty="0" err="1">
                <a:solidFill>
                  <a:prstClr val="black"/>
                </a:solidFill>
                <a:latin typeface="Adobe 楷体 Std R" pitchFamily="18" charset="-122"/>
                <a:ea typeface="Adobe 楷体 Std R" pitchFamily="18" charset="-122"/>
              </a:rPr>
              <a:t>aRb</a:t>
            </a:r>
            <a:r>
              <a:rPr lang="zh-CN" altLang="en-US" sz="2000" dirty="0">
                <a:solidFill>
                  <a:prstClr val="black"/>
                </a:solidFill>
                <a:latin typeface="Adobe 楷体 Std R" pitchFamily="18" charset="-122"/>
                <a:ea typeface="Adobe 楷体 Std R" pitchFamily="18" charset="-122"/>
              </a:rPr>
              <a:t>，加入</a:t>
            </a:r>
            <a:r>
              <a:rPr lang="en-US" altLang="zh-CN" sz="2000" dirty="0" err="1">
                <a:solidFill>
                  <a:prstClr val="black"/>
                </a:solidFill>
                <a:latin typeface="Adobe 楷体 Std R" pitchFamily="18" charset="-122"/>
                <a:ea typeface="Adobe 楷体 Std R" pitchFamily="18" charset="-122"/>
              </a:rPr>
              <a:t>Cb</a:t>
            </a:r>
            <a:r>
              <a:rPr lang="zh-CN" altLang="en-US" sz="2000" dirty="0">
                <a:solidFill>
                  <a:prstClr val="black"/>
                </a:solidFill>
                <a:latin typeface="Adobe 楷体 Std R" pitchFamily="18" charset="-122"/>
                <a:ea typeface="Adobe 楷体 Std R" pitchFamily="18" charset="-122"/>
              </a:rPr>
              <a:t>：</a:t>
            </a:r>
            <a:endParaRPr lang="en-US" altLang="zh-CN" sz="2000" dirty="0">
              <a:solidFill>
                <a:prstClr val="black"/>
              </a:solidFill>
              <a:latin typeface="Adobe 楷体 Std R" pitchFamily="18" charset="-122"/>
              <a:ea typeface="Adobe 楷体 Std R" pitchFamily="18"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09833351"/>
              </p:ext>
            </p:extLst>
          </p:nvPr>
        </p:nvGraphicFramePr>
        <p:xfrm>
          <a:off x="5407527" y="5373216"/>
          <a:ext cx="2736850" cy="571500"/>
        </p:xfrm>
        <a:graphic>
          <a:graphicData uri="http://schemas.openxmlformats.org/presentationml/2006/ole">
            <mc:AlternateContent xmlns:mc="http://schemas.openxmlformats.org/markup-compatibility/2006">
              <mc:Choice xmlns:v="urn:schemas-microsoft-com:vml" Requires="v">
                <p:oleObj spid="_x0000_s90630" name="Document" r:id="rId15" imgW="2552700" imgH="533400" progId="ChemWindow.Document">
                  <p:embed/>
                </p:oleObj>
              </mc:Choice>
              <mc:Fallback>
                <p:oleObj name="Document" r:id="rId15" imgW="2552700" imgH="533400" progId="ChemWindow.Document">
                  <p:embed/>
                  <p:pic>
                    <p:nvPicPr>
                      <p:cNvPr id="0" name="对象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7527" y="5373216"/>
                        <a:ext cx="2736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330669541"/>
              </p:ext>
            </p:extLst>
          </p:nvPr>
        </p:nvGraphicFramePr>
        <p:xfrm>
          <a:off x="8431715" y="5417667"/>
          <a:ext cx="1511300" cy="484187"/>
        </p:xfrm>
        <a:graphic>
          <a:graphicData uri="http://schemas.openxmlformats.org/presentationml/2006/ole">
            <mc:AlternateContent xmlns:mc="http://schemas.openxmlformats.org/markup-compatibility/2006">
              <mc:Choice xmlns:v="urn:schemas-microsoft-com:vml" Requires="v">
                <p:oleObj spid="_x0000_s90631" name="Document" r:id="rId17" imgW="1457325" imgH="466725" progId="ChemWindow.Document">
                  <p:embed/>
                </p:oleObj>
              </mc:Choice>
              <mc:Fallback>
                <p:oleObj name="Document" r:id="rId17" imgW="1457325" imgH="466725" progId="ChemWindow.Document">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31715" y="5417667"/>
                        <a:ext cx="15113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34934162"/>
              </p:ext>
            </p:extLst>
          </p:nvPr>
        </p:nvGraphicFramePr>
        <p:xfrm>
          <a:off x="6023993" y="4698361"/>
          <a:ext cx="638887" cy="531684"/>
        </p:xfrm>
        <a:graphic>
          <a:graphicData uri="http://schemas.openxmlformats.org/presentationml/2006/ole">
            <mc:AlternateContent xmlns:mc="http://schemas.openxmlformats.org/markup-compatibility/2006">
              <mc:Choice xmlns:v="urn:schemas-microsoft-com:vml" Requires="v">
                <p:oleObj spid="_x0000_s90632" name="公式" r:id="rId19" imgW="533160" imgH="444240" progId="Equation.3">
                  <p:embed/>
                </p:oleObj>
              </mc:Choice>
              <mc:Fallback>
                <p:oleObj name="公式" r:id="rId19" imgW="533160" imgH="444240" progId="Equation.3">
                  <p:embed/>
                  <p:pic>
                    <p:nvPicPr>
                      <p:cNvPr id="0" name="对象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23993" y="4698361"/>
                        <a:ext cx="638887" cy="531684"/>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237292062"/>
              </p:ext>
            </p:extLst>
          </p:nvPr>
        </p:nvGraphicFramePr>
        <p:xfrm>
          <a:off x="7135813" y="4670425"/>
          <a:ext cx="2322512" cy="541338"/>
        </p:xfrm>
        <a:graphic>
          <a:graphicData uri="http://schemas.openxmlformats.org/presentationml/2006/ole">
            <mc:AlternateContent xmlns:mc="http://schemas.openxmlformats.org/markup-compatibility/2006">
              <mc:Choice xmlns:v="urn:schemas-microsoft-com:vml" Requires="v">
                <p:oleObj spid="_x0000_s90633" name="公式" r:id="rId21" imgW="1904760" imgH="444240" progId="Equation.3">
                  <p:embed/>
                </p:oleObj>
              </mc:Choice>
              <mc:Fallback>
                <p:oleObj name="公式" r:id="rId21" imgW="1904760" imgH="444240" progId="Equation.3">
                  <p:embed/>
                  <p:pic>
                    <p:nvPicPr>
                      <p:cNvPr id="0" name="对象 6"/>
                      <p:cNvPicPr>
                        <a:picLocks noChangeAspect="1" noChangeArrowheads="1"/>
                      </p:cNvPicPr>
                      <p:nvPr/>
                    </p:nvPicPr>
                    <p:blipFill>
                      <a:blip r:embed="rId22"/>
                      <a:srcRect/>
                      <a:stretch>
                        <a:fillRect/>
                      </a:stretch>
                    </p:blipFill>
                    <p:spPr bwMode="auto">
                      <a:xfrm>
                        <a:off x="7135813" y="4670425"/>
                        <a:ext cx="2322512" cy="541338"/>
                      </a:xfrm>
                      <a:prstGeom prst="rect">
                        <a:avLst/>
                      </a:prstGeom>
                      <a:noFill/>
                      <a:ln>
                        <a:noFill/>
                      </a:ln>
                    </p:spPr>
                  </p:pic>
                </p:oleObj>
              </mc:Fallback>
            </mc:AlternateContent>
          </a:graphicData>
        </a:graphic>
      </p:graphicFrame>
      <p:cxnSp>
        <p:nvCxnSpPr>
          <p:cNvPr id="25" name="直接箭头连接符 24"/>
          <p:cNvCxnSpPr>
            <a:stCxn id="2" idx="2"/>
            <a:endCxn id="14" idx="0"/>
          </p:cNvCxnSpPr>
          <p:nvPr/>
        </p:nvCxnSpPr>
        <p:spPr>
          <a:xfrm>
            <a:off x="5303912" y="2695216"/>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直接箭头连接符 29"/>
          <p:cNvCxnSpPr/>
          <p:nvPr/>
        </p:nvCxnSpPr>
        <p:spPr>
          <a:xfrm>
            <a:off x="5303912" y="3415296"/>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1" name="直接箭头连接符 30"/>
          <p:cNvCxnSpPr/>
          <p:nvPr/>
        </p:nvCxnSpPr>
        <p:spPr>
          <a:xfrm>
            <a:off x="8544272" y="2199173"/>
            <a:ext cx="0" cy="3017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44443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4"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randombar(horizont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ircle(in)">
                                      <p:cBhvr>
                                        <p:cTn id="42" dur="2000"/>
                                        <p:tgtEl>
                                          <p:spTgt spid="11"/>
                                        </p:tgtEl>
                                      </p:cBhvr>
                                    </p:animEffect>
                                  </p:childTnLst>
                                </p:cTn>
                              </p:par>
                              <p:par>
                                <p:cTn id="43" presetID="6" presetClass="entr" presetSubtype="16"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ircle(in)">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randombar(horizontal)">
                                      <p:cBhvr>
                                        <p:cTn id="50" dur="500"/>
                                        <p:tgtEl>
                                          <p:spTgt spid="40"/>
                                        </p:tgtEl>
                                      </p:cBhvr>
                                    </p:animEffect>
                                  </p:childTnLst>
                                </p:cTn>
                              </p:par>
                              <p:par>
                                <p:cTn id="51" presetID="14" presetClass="entr" presetSubtype="1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randombar(horizontal)">
                                      <p:cBhvr>
                                        <p:cTn id="53" dur="500"/>
                                        <p:tgtEl>
                                          <p:spTgt spid="6"/>
                                        </p:tgtEl>
                                      </p:cBhvr>
                                    </p:animEffect>
                                  </p:childTnLst>
                                </p:cTn>
                              </p:par>
                              <p:par>
                                <p:cTn id="54" presetID="14" presetClass="entr" presetSubtype="1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randombar(horizontal)">
                                      <p:cBhvr>
                                        <p:cTn id="56" dur="500"/>
                                        <p:tgtEl>
                                          <p:spTgt spid="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randombar(horizontal)">
                                      <p:cBhvr>
                                        <p:cTn id="59" dur="500"/>
                                        <p:tgtEl>
                                          <p:spTgt spid="20"/>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randombar(horizontal)">
                                      <p:cBhvr>
                                        <p:cTn id="62" dur="500"/>
                                        <p:tgtEl>
                                          <p:spTgt spid="21"/>
                                        </p:tgtEl>
                                      </p:cBhvr>
                                    </p:animEffect>
                                  </p:childTnLst>
                                </p:cTn>
                              </p:par>
                              <p:par>
                                <p:cTn id="63" presetID="14" presetClass="entr" presetSubtype="1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par>
                                <p:cTn id="66" presetID="14" presetClass="entr" presetSubtype="1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randombar(horizontal)">
                                      <p:cBhvr>
                                        <p:cTn id="68" dur="500"/>
                                        <p:tgtEl>
                                          <p:spTgt spid="18"/>
                                        </p:tgtEl>
                                      </p:cBhvr>
                                    </p:animEffect>
                                  </p:childTnLst>
                                </p:cTn>
                              </p:par>
                              <p:par>
                                <p:cTn id="69" presetID="14" presetClass="entr" presetSubtype="1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randombar(horizontal)">
                                      <p:cBhvr>
                                        <p:cTn id="71" dur="500"/>
                                        <p:tgtEl>
                                          <p:spTgt spid="19"/>
                                        </p:tgtEl>
                                      </p:cBhvr>
                                    </p:animEffect>
                                  </p:childTnLst>
                                </p:cTn>
                              </p:par>
                              <p:par>
                                <p:cTn id="72" presetID="14" presetClass="entr" presetSubtype="1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randombar(horizontal)">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4" grpId="0"/>
      <p:bldP spid="16" grpId="0"/>
      <p:bldP spid="17" grpId="0"/>
      <p:bldP spid="20"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79376" y="132999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线形缩聚物的分子量分布（</a:t>
            </a: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MWD</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矩形 10"/>
          <p:cNvSpPr>
            <a:spLocks noChangeArrowheads="1"/>
          </p:cNvSpPr>
          <p:nvPr/>
        </p:nvSpPr>
        <p:spPr bwMode="auto">
          <a:xfrm>
            <a:off x="2550803" y="504825"/>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itchFamily="18" charset="0"/>
                <a:ea typeface="楷体_GB2312"/>
                <a:cs typeface="Times New Roman" pitchFamily="18" charset="0"/>
              </a:rPr>
              <a:t>Chapter 2. Stepwise Polymerization</a:t>
            </a:r>
          </a:p>
        </p:txBody>
      </p:sp>
      <p:sp>
        <p:nvSpPr>
          <p:cNvPr id="23" name="矩形 22"/>
          <p:cNvSpPr/>
          <p:nvPr/>
        </p:nvSpPr>
        <p:spPr>
          <a:xfrm>
            <a:off x="1017001" y="2012769"/>
            <a:ext cx="10297144" cy="1200329"/>
          </a:xfrm>
          <a:prstGeom prst="rect">
            <a:avLst/>
          </a:prstGeom>
        </p:spPr>
        <p:txBody>
          <a:bodyPr wrap="square">
            <a:spAutoFit/>
          </a:bodyPr>
          <a:lstStyle/>
          <a:p>
            <a:pP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Flory</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应用统计方法，根据官能团等活性概念，推导得到线性缩聚物的聚合度分布。用反应程度</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来代替链增长反应机滤</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（或成键几率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6" name="矩形 25"/>
          <p:cNvSpPr/>
          <p:nvPr/>
        </p:nvSpPr>
        <p:spPr>
          <a:xfrm>
            <a:off x="2541868" y="3318917"/>
            <a:ext cx="3139001" cy="430887"/>
          </a:xfrm>
          <a:prstGeom prst="rect">
            <a:avLst/>
          </a:prstGeom>
        </p:spPr>
        <p:txBody>
          <a:bodyPr wrap="none">
            <a:spAutoFit/>
          </a:bodyPr>
          <a:lstStyle/>
          <a:p>
            <a:pPr marL="609600" indent="-609600"/>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聚体的数量分布函数</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27" name="对象 26"/>
          <p:cNvGraphicFramePr>
            <a:graphicFrameLocks noChangeAspect="1"/>
          </p:cNvGraphicFramePr>
          <p:nvPr>
            <p:extLst>
              <p:ext uri="{D42A27DB-BD31-4B8C-83A1-F6EECF244321}">
                <p14:modId xmlns:p14="http://schemas.microsoft.com/office/powerpoint/2010/main" val="261229383"/>
              </p:ext>
            </p:extLst>
          </p:nvPr>
        </p:nvGraphicFramePr>
        <p:xfrm>
          <a:off x="3800992" y="3933057"/>
          <a:ext cx="4729163" cy="492125"/>
        </p:xfrm>
        <a:graphic>
          <a:graphicData uri="http://schemas.openxmlformats.org/presentationml/2006/ole">
            <mc:AlternateContent xmlns:mc="http://schemas.openxmlformats.org/markup-compatibility/2006">
              <mc:Choice xmlns:v="urn:schemas-microsoft-com:vml" Requires="v">
                <p:oleObj spid="_x0000_s91235" name="公式" r:id="rId3" imgW="2323800" imgH="241200" progId="Equation.3">
                  <p:embed/>
                </p:oleObj>
              </mc:Choice>
              <mc:Fallback>
                <p:oleObj name="公式" r:id="rId3" imgW="2323800" imgH="241200" progId="Equation.3">
                  <p:embed/>
                  <p:pic>
                    <p:nvPicPr>
                      <p:cNvPr id="0" name="Object 4"/>
                      <p:cNvPicPr>
                        <a:picLocks noChangeAspect="1" noChangeArrowheads="1"/>
                      </p:cNvPicPr>
                      <p:nvPr/>
                    </p:nvPicPr>
                    <p:blipFill>
                      <a:blip r:embed="rId4"/>
                      <a:srcRect/>
                      <a:stretch>
                        <a:fillRect/>
                      </a:stretch>
                    </p:blipFill>
                    <p:spPr bwMode="auto">
                      <a:xfrm>
                        <a:off x="3800992" y="3933057"/>
                        <a:ext cx="4729163" cy="492125"/>
                      </a:xfrm>
                      <a:prstGeom prst="rect">
                        <a:avLst/>
                      </a:prstGeom>
                      <a:noFill/>
                      <a:ln>
                        <a:noFill/>
                      </a:ln>
                      <a:effectLst/>
                    </p:spPr>
                  </p:pic>
                </p:oleObj>
              </mc:Fallback>
            </mc:AlternateContent>
          </a:graphicData>
        </a:graphic>
      </p:graphicFrame>
      <p:sp>
        <p:nvSpPr>
          <p:cNvPr id="32" name="矩形 31"/>
          <p:cNvSpPr/>
          <p:nvPr/>
        </p:nvSpPr>
        <p:spPr>
          <a:xfrm>
            <a:off x="2541867" y="4594762"/>
            <a:ext cx="3139001" cy="430887"/>
          </a:xfrm>
          <a:prstGeom prst="rect">
            <a:avLst/>
          </a:prstGeom>
        </p:spPr>
        <p:txBody>
          <a:bodyPr wrap="none">
            <a:spAutoFit/>
          </a:bodyPr>
          <a:lstStyle/>
          <a:p>
            <a:pPr marL="609600" indent="-609600"/>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聚体的质量分布函数</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28" name="对象 27"/>
          <p:cNvGraphicFramePr>
            <a:graphicFrameLocks noChangeAspect="1"/>
          </p:cNvGraphicFramePr>
          <p:nvPr>
            <p:extLst>
              <p:ext uri="{D42A27DB-BD31-4B8C-83A1-F6EECF244321}">
                <p14:modId xmlns:p14="http://schemas.microsoft.com/office/powerpoint/2010/main" val="3834562000"/>
              </p:ext>
            </p:extLst>
          </p:nvPr>
        </p:nvGraphicFramePr>
        <p:xfrm>
          <a:off x="3791744" y="5156031"/>
          <a:ext cx="3778250" cy="965200"/>
        </p:xfrm>
        <a:graphic>
          <a:graphicData uri="http://schemas.openxmlformats.org/presentationml/2006/ole">
            <mc:AlternateContent xmlns:mc="http://schemas.openxmlformats.org/markup-compatibility/2006">
              <mc:Choice xmlns:v="urn:schemas-microsoft-com:vml" Requires="v">
                <p:oleObj spid="_x0000_s91236" name="公式" r:id="rId5" imgW="1739880" imgH="444240" progId="Equation.3">
                  <p:embed/>
                </p:oleObj>
              </mc:Choice>
              <mc:Fallback>
                <p:oleObj name="公式" r:id="rId5" imgW="1739880" imgH="444240" progId="Equation.3">
                  <p:embed/>
                  <p:pic>
                    <p:nvPicPr>
                      <p:cNvPr id="0" name="Object 6"/>
                      <p:cNvPicPr>
                        <a:picLocks noChangeAspect="1" noChangeArrowheads="1"/>
                      </p:cNvPicPr>
                      <p:nvPr/>
                    </p:nvPicPr>
                    <p:blipFill>
                      <a:blip r:embed="rId6"/>
                      <a:srcRect/>
                      <a:stretch>
                        <a:fillRect/>
                      </a:stretch>
                    </p:blipFill>
                    <p:spPr bwMode="auto">
                      <a:xfrm>
                        <a:off x="3791744" y="5156031"/>
                        <a:ext cx="3778250" cy="965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08345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07368" y="1342819"/>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线形缩聚物的分子量分布（</a:t>
            </a:r>
            <a:r>
              <a:rPr lang="en-US" altLang="zh-CN"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MWD</a:t>
            </a:r>
            <a:r>
              <a:rPr lang="zh-CN" altLang="en-US" sz="2800" b="1" dirty="0">
                <a:solidFill>
                  <a:srgbClr val="CC33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矩形 10"/>
          <p:cNvSpPr>
            <a:spLocks noChangeArrowheads="1"/>
          </p:cNvSpPr>
          <p:nvPr/>
        </p:nvSpPr>
        <p:spPr bwMode="auto">
          <a:xfrm>
            <a:off x="2625690" y="335920"/>
            <a:ext cx="72295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r>
              <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Chapter 2. Stepwise Polymerization</a:t>
            </a:r>
          </a:p>
        </p:txBody>
      </p:sp>
      <p:sp>
        <p:nvSpPr>
          <p:cNvPr id="26" name="矩形 25"/>
          <p:cNvSpPr/>
          <p:nvPr/>
        </p:nvSpPr>
        <p:spPr>
          <a:xfrm>
            <a:off x="2547005" y="2031231"/>
            <a:ext cx="1768433" cy="430887"/>
          </a:xfrm>
          <a:prstGeom prst="rect">
            <a:avLst/>
          </a:prstGeom>
        </p:spPr>
        <p:txBody>
          <a:bodyPr wrap="none">
            <a:spAutoFit/>
          </a:bodyPr>
          <a:lstStyle/>
          <a:p>
            <a:pPr marL="609600" indent="-609600"/>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数均聚合度</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27" name="对象 26"/>
          <p:cNvGraphicFramePr>
            <a:graphicFrameLocks noChangeAspect="1"/>
          </p:cNvGraphicFramePr>
          <p:nvPr>
            <p:extLst>
              <p:ext uri="{D42A27DB-BD31-4B8C-83A1-F6EECF244321}">
                <p14:modId xmlns:p14="http://schemas.microsoft.com/office/powerpoint/2010/main" val="2472354357"/>
              </p:ext>
            </p:extLst>
          </p:nvPr>
        </p:nvGraphicFramePr>
        <p:xfrm>
          <a:off x="3092450" y="2751139"/>
          <a:ext cx="4299694" cy="875759"/>
        </p:xfrm>
        <a:graphic>
          <a:graphicData uri="http://schemas.openxmlformats.org/presentationml/2006/ole">
            <mc:AlternateContent xmlns:mc="http://schemas.openxmlformats.org/markup-compatibility/2006">
              <mc:Choice xmlns:v="urn:schemas-microsoft-com:vml" Requires="v">
                <p:oleObj spid="_x0000_s92395" name="公式" r:id="rId3" imgW="2374560" imgH="482400" progId="Equation.3">
                  <p:embed/>
                </p:oleObj>
              </mc:Choice>
              <mc:Fallback>
                <p:oleObj name="公式" r:id="rId3" imgW="2374560" imgH="482400" progId="Equation.3">
                  <p:embed/>
                  <p:pic>
                    <p:nvPicPr>
                      <p:cNvPr id="0" name=""/>
                      <p:cNvPicPr>
                        <a:picLocks noChangeAspect="1" noChangeArrowheads="1"/>
                      </p:cNvPicPr>
                      <p:nvPr/>
                    </p:nvPicPr>
                    <p:blipFill>
                      <a:blip r:embed="rId4"/>
                      <a:srcRect/>
                      <a:stretch>
                        <a:fillRect/>
                      </a:stretch>
                    </p:blipFill>
                    <p:spPr bwMode="auto">
                      <a:xfrm>
                        <a:off x="3092450" y="2751139"/>
                        <a:ext cx="4299694" cy="875759"/>
                      </a:xfrm>
                      <a:prstGeom prst="rect">
                        <a:avLst/>
                      </a:prstGeom>
                      <a:noFill/>
                      <a:ln>
                        <a:noFill/>
                      </a:ln>
                      <a:effectLst/>
                    </p:spPr>
                  </p:pic>
                </p:oleObj>
              </mc:Fallback>
            </mc:AlternateContent>
          </a:graphicData>
        </a:graphic>
      </p:graphicFrame>
      <p:sp>
        <p:nvSpPr>
          <p:cNvPr id="32" name="矩形 31"/>
          <p:cNvSpPr/>
          <p:nvPr/>
        </p:nvSpPr>
        <p:spPr>
          <a:xfrm>
            <a:off x="2550803" y="4581129"/>
            <a:ext cx="1768433" cy="430887"/>
          </a:xfrm>
          <a:prstGeom prst="rect">
            <a:avLst/>
          </a:prstGeom>
        </p:spPr>
        <p:txBody>
          <a:bodyPr wrap="none">
            <a:spAutoFit/>
          </a:bodyPr>
          <a:lstStyle/>
          <a:p>
            <a:pPr marL="609600" indent="-609600"/>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重均聚合度</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28" name="对象 27"/>
          <p:cNvGraphicFramePr>
            <a:graphicFrameLocks noChangeAspect="1"/>
          </p:cNvGraphicFramePr>
          <p:nvPr>
            <p:extLst>
              <p:ext uri="{D42A27DB-BD31-4B8C-83A1-F6EECF244321}">
                <p14:modId xmlns:p14="http://schemas.microsoft.com/office/powerpoint/2010/main" val="644703830"/>
              </p:ext>
            </p:extLst>
          </p:nvPr>
        </p:nvGraphicFramePr>
        <p:xfrm>
          <a:off x="2927649" y="4978524"/>
          <a:ext cx="5616624" cy="813921"/>
        </p:xfrm>
        <a:graphic>
          <a:graphicData uri="http://schemas.openxmlformats.org/presentationml/2006/ole">
            <mc:AlternateContent xmlns:mc="http://schemas.openxmlformats.org/markup-compatibility/2006">
              <mc:Choice xmlns:v="urn:schemas-microsoft-com:vml" Requires="v">
                <p:oleObj spid="_x0000_s92396" name="公式" r:id="rId5" imgW="2895480" imgH="419040" progId="Equation.3">
                  <p:embed/>
                </p:oleObj>
              </mc:Choice>
              <mc:Fallback>
                <p:oleObj name="公式" r:id="rId5" imgW="2895480" imgH="419040" progId="Equation.3">
                  <p:embed/>
                  <p:pic>
                    <p:nvPicPr>
                      <p:cNvPr id="0" name=""/>
                      <p:cNvPicPr>
                        <a:picLocks noChangeAspect="1" noChangeArrowheads="1"/>
                      </p:cNvPicPr>
                      <p:nvPr/>
                    </p:nvPicPr>
                    <p:blipFill>
                      <a:blip r:embed="rId6"/>
                      <a:srcRect/>
                      <a:stretch>
                        <a:fillRect/>
                      </a:stretch>
                    </p:blipFill>
                    <p:spPr bwMode="auto">
                      <a:xfrm>
                        <a:off x="2927649" y="4978524"/>
                        <a:ext cx="5616624" cy="813921"/>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80567145"/>
              </p:ext>
            </p:extLst>
          </p:nvPr>
        </p:nvGraphicFramePr>
        <p:xfrm>
          <a:off x="5675257" y="2132857"/>
          <a:ext cx="4729163" cy="492125"/>
        </p:xfrm>
        <a:graphic>
          <a:graphicData uri="http://schemas.openxmlformats.org/presentationml/2006/ole">
            <mc:AlternateContent xmlns:mc="http://schemas.openxmlformats.org/markup-compatibility/2006">
              <mc:Choice xmlns:v="urn:schemas-microsoft-com:vml" Requires="v">
                <p:oleObj spid="_x0000_s92397" name="公式" r:id="rId7" imgW="2323800" imgH="241200" progId="Equation.3">
                  <p:embed/>
                </p:oleObj>
              </mc:Choice>
              <mc:Fallback>
                <p:oleObj name="公式" r:id="rId7" imgW="2323800" imgH="241200" progId="Equation.3">
                  <p:embed/>
                  <p:pic>
                    <p:nvPicPr>
                      <p:cNvPr id="0" name="对象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5257" y="2132857"/>
                        <a:ext cx="47291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19829356"/>
              </p:ext>
            </p:extLst>
          </p:nvPr>
        </p:nvGraphicFramePr>
        <p:xfrm>
          <a:off x="2999656" y="3645025"/>
          <a:ext cx="5256584" cy="841939"/>
        </p:xfrm>
        <a:graphic>
          <a:graphicData uri="http://schemas.openxmlformats.org/presentationml/2006/ole">
            <mc:AlternateContent xmlns:mc="http://schemas.openxmlformats.org/markup-compatibility/2006">
              <mc:Choice xmlns:v="urn:schemas-microsoft-com:vml" Requires="v">
                <p:oleObj spid="_x0000_s92398" name="公式" r:id="rId9" imgW="2781000" imgH="444240" progId="Equation.3">
                  <p:embed/>
                </p:oleObj>
              </mc:Choice>
              <mc:Fallback>
                <p:oleObj name="公式" r:id="rId9" imgW="2781000" imgH="444240" progId="Equation.3">
                  <p:embed/>
                  <p:pic>
                    <p:nvPicPr>
                      <p:cNvPr id="0" name=""/>
                      <p:cNvPicPr>
                        <a:picLocks noChangeAspect="1" noChangeArrowheads="1"/>
                      </p:cNvPicPr>
                      <p:nvPr/>
                    </p:nvPicPr>
                    <p:blipFill>
                      <a:blip r:embed="rId10"/>
                      <a:srcRect/>
                      <a:stretch>
                        <a:fillRect/>
                      </a:stretch>
                    </p:blipFill>
                    <p:spPr bwMode="auto">
                      <a:xfrm>
                        <a:off x="2999656" y="3645025"/>
                        <a:ext cx="5256584" cy="841939"/>
                      </a:xfrm>
                      <a:prstGeom prst="rect">
                        <a:avLst/>
                      </a:prstGeom>
                      <a:noFill/>
                      <a:ln>
                        <a:noFill/>
                      </a:ln>
                      <a:effectLst/>
                    </p:spPr>
                  </p:pic>
                </p:oleObj>
              </mc:Fallback>
            </mc:AlternateContent>
          </a:graphicData>
        </a:graphic>
      </p:graphicFrame>
      <p:sp>
        <p:nvSpPr>
          <p:cNvPr id="12" name="矩形 11"/>
          <p:cNvSpPr/>
          <p:nvPr/>
        </p:nvSpPr>
        <p:spPr>
          <a:xfrm>
            <a:off x="2550802" y="5877273"/>
            <a:ext cx="2465079" cy="430887"/>
          </a:xfrm>
          <a:prstGeom prst="rect">
            <a:avLst/>
          </a:prstGeom>
        </p:spPr>
        <p:txBody>
          <a:bodyPr wrap="square">
            <a:spAutoFit/>
          </a:bodyPr>
          <a:lstStyle/>
          <a:p>
            <a:pPr marL="609600" indent="-609600"/>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分子量分布指数</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6" name="对象 5"/>
          <p:cNvGraphicFramePr>
            <a:graphicFrameLocks noChangeAspect="1"/>
          </p:cNvGraphicFramePr>
          <p:nvPr>
            <p:extLst>
              <p:ext uri="{D42A27DB-BD31-4B8C-83A1-F6EECF244321}">
                <p14:modId xmlns:p14="http://schemas.microsoft.com/office/powerpoint/2010/main" val="2812423741"/>
              </p:ext>
            </p:extLst>
          </p:nvPr>
        </p:nvGraphicFramePr>
        <p:xfrm>
          <a:off x="5004867" y="5805264"/>
          <a:ext cx="1867644" cy="830064"/>
        </p:xfrm>
        <a:graphic>
          <a:graphicData uri="http://schemas.openxmlformats.org/presentationml/2006/ole">
            <mc:AlternateContent xmlns:mc="http://schemas.openxmlformats.org/markup-compatibility/2006">
              <mc:Choice xmlns:v="urn:schemas-microsoft-com:vml" Requires="v">
                <p:oleObj spid="_x0000_s92399" name="公式" r:id="rId11" imgW="1143000" imgH="507960" progId="Equation.3">
                  <p:embed/>
                </p:oleObj>
              </mc:Choice>
              <mc:Fallback>
                <p:oleObj name="公式" r:id="rId11" imgW="1143000" imgH="507960" progId="Equation.3">
                  <p:embed/>
                  <p:pic>
                    <p:nvPicPr>
                      <p:cNvPr id="0" name=""/>
                      <p:cNvPicPr/>
                      <p:nvPr/>
                    </p:nvPicPr>
                    <p:blipFill>
                      <a:blip r:embed="rId12"/>
                      <a:stretch>
                        <a:fillRect/>
                      </a:stretch>
                    </p:blipFill>
                    <p:spPr>
                      <a:xfrm>
                        <a:off x="5004867" y="5805264"/>
                        <a:ext cx="1867644" cy="830064"/>
                      </a:xfrm>
                      <a:prstGeom prst="rect">
                        <a:avLst/>
                      </a:prstGeom>
                    </p:spPr>
                  </p:pic>
                </p:oleObj>
              </mc:Fallback>
            </mc:AlternateContent>
          </a:graphicData>
        </a:graphic>
      </p:graphicFrame>
    </p:spTree>
    <p:extLst>
      <p:ext uri="{BB962C8B-B14F-4D97-AF65-F5344CB8AC3E}">
        <p14:creationId xmlns:p14="http://schemas.microsoft.com/office/powerpoint/2010/main" val="34114607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71624F8-280F-9915-AB4E-447A8D375710}"/>
              </a:ext>
            </a:extLst>
          </p:cNvPr>
          <p:cNvSpPr>
            <a:spLocks noGrp="1"/>
          </p:cNvSpPr>
          <p:nvPr>
            <p:ph type="sldNum" sz="quarter" idx="12"/>
          </p:nvPr>
        </p:nvSpPr>
        <p:spPr>
          <a:xfrm>
            <a:off x="9448800" y="6399326"/>
            <a:ext cx="2743200" cy="365125"/>
          </a:xfrm>
        </p:spPr>
        <p:txBody>
          <a:bodyPr/>
          <a:lstStyle/>
          <a:p>
            <a:fld id="{87E74E24-34C6-4B75-BB24-120062CA964C}" type="slidenum">
              <a:rPr lang="zh-CN" altLang="en-US" smtClean="0">
                <a:latin typeface="Times New Roman" panose="02020603050405020304" pitchFamily="18" charset="0"/>
                <a:ea typeface="黑体" panose="02010609060101010101" pitchFamily="49" charset="-122"/>
                <a:cs typeface="Times New Roman" panose="02020603050405020304" pitchFamily="18" charset="0"/>
              </a:rPr>
              <a:t>7</a:t>
            </a:fld>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11">
            <a:extLst>
              <a:ext uri="{FF2B5EF4-FFF2-40B4-BE49-F238E27FC236}">
                <a16:creationId xmlns:a16="http://schemas.microsoft.com/office/drawing/2014/main" id="{47F3F2BC-E1AD-82F1-01C4-AECA9843BBEF}"/>
              </a:ext>
            </a:extLst>
          </p:cNvPr>
          <p:cNvSpPr/>
          <p:nvPr/>
        </p:nvSpPr>
        <p:spPr>
          <a:xfrm>
            <a:off x="203393" y="1067987"/>
            <a:ext cx="55258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第一例在实验室合成的高分子：聚乳酸</a:t>
            </a:r>
            <a:endParaRPr kumimoji="0" 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6" name="Picture 14">
            <a:extLst>
              <a:ext uri="{FF2B5EF4-FFF2-40B4-BE49-F238E27FC236}">
                <a16:creationId xmlns:a16="http://schemas.microsoft.com/office/drawing/2014/main" id="{9C176E47-261F-5F10-6F05-9D4150058107}"/>
              </a:ext>
            </a:extLst>
          </p:cNvPr>
          <p:cNvPicPr>
            <a:picLocks noChangeAspect="1"/>
          </p:cNvPicPr>
          <p:nvPr/>
        </p:nvPicPr>
        <p:blipFill rotWithShape="1">
          <a:blip r:embed="rId2"/>
          <a:srcRect l="19720" t="4328" r="54419" b="68205"/>
          <a:stretch/>
        </p:blipFill>
        <p:spPr>
          <a:xfrm>
            <a:off x="682319" y="4686316"/>
            <a:ext cx="1206709" cy="1199076"/>
          </a:xfrm>
          <a:prstGeom prst="rect">
            <a:avLst/>
          </a:prstGeom>
        </p:spPr>
      </p:pic>
      <p:sp>
        <p:nvSpPr>
          <p:cNvPr id="7" name="Rectangle 17">
            <a:extLst>
              <a:ext uri="{FF2B5EF4-FFF2-40B4-BE49-F238E27FC236}">
                <a16:creationId xmlns:a16="http://schemas.microsoft.com/office/drawing/2014/main" id="{8F749338-3E64-C58D-9AA7-5F230BD3B614}"/>
              </a:ext>
            </a:extLst>
          </p:cNvPr>
          <p:cNvSpPr/>
          <p:nvPr/>
        </p:nvSpPr>
        <p:spPr>
          <a:xfrm>
            <a:off x="6323314" y="1053181"/>
            <a:ext cx="556066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第一例商品化合成高分子：酚醛树脂（</a:t>
            </a:r>
            <a:r>
              <a:rPr kumimoji="0" lang="en-US" altLang="zh-CN" sz="2400" b="1" i="0" u="none" strike="noStrike" kern="1200" cap="none" spc="0" normalizeH="0" baseline="0" noProof="0" dirty="0" err="1">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Novolac</a:t>
            </a:r>
            <a:r>
              <a:rPr kumimoji="0"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and Bakelite</a:t>
            </a: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endParaRPr kumimoji="0"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9" name="Rectangle 19">
            <a:extLst>
              <a:ext uri="{FF2B5EF4-FFF2-40B4-BE49-F238E27FC236}">
                <a16:creationId xmlns:a16="http://schemas.microsoft.com/office/drawing/2014/main" id="{7DA1AD94-820F-4D05-066F-C5864A59323E}"/>
              </a:ext>
            </a:extLst>
          </p:cNvPr>
          <p:cNvSpPr/>
          <p:nvPr/>
        </p:nvSpPr>
        <p:spPr>
          <a:xfrm>
            <a:off x="868969" y="6106938"/>
            <a:ext cx="4078899" cy="584775"/>
          </a:xfrm>
          <a:prstGeom prst="rect">
            <a:avLst/>
          </a:prstGeom>
        </p:spPr>
        <p:txBody>
          <a:bodyPr wrap="square">
            <a:spAutoFit/>
          </a:bodyPr>
          <a:lstStyle/>
          <a:p>
            <a:pPr lvl="0" defTabSz="914400">
              <a:defRPr/>
            </a:pPr>
            <a:r>
              <a:rPr kumimoji="0" lang="en-US" sz="1600" b="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GayLusac</a:t>
            </a:r>
            <a:r>
              <a:rPr kumimoji="0" 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J,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et</a:t>
            </a:r>
            <a:r>
              <a:rPr kumimoji="0" lang="zh-CN" alt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al</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de-DE"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Ann. Chem. Pharm. (Liebigs Ann Chem)</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1833</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7</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40</a:t>
            </a:r>
          </a:p>
        </p:txBody>
      </p:sp>
      <p:sp>
        <p:nvSpPr>
          <p:cNvPr id="10" name="Rectangle 20">
            <a:extLst>
              <a:ext uri="{FF2B5EF4-FFF2-40B4-BE49-F238E27FC236}">
                <a16:creationId xmlns:a16="http://schemas.microsoft.com/office/drawing/2014/main" id="{3416692D-9113-E488-3EA0-5CF258C75546}"/>
              </a:ext>
            </a:extLst>
          </p:cNvPr>
          <p:cNvSpPr/>
          <p:nvPr/>
        </p:nvSpPr>
        <p:spPr>
          <a:xfrm>
            <a:off x="6620717" y="6388393"/>
            <a:ext cx="4009431" cy="338554"/>
          </a:xfrm>
          <a:prstGeom prst="rect">
            <a:avLst/>
          </a:prstGeom>
        </p:spPr>
        <p:txBody>
          <a:bodyPr wrap="none">
            <a:spAutoFit/>
          </a:bodyPr>
          <a:lstStyle/>
          <a:p>
            <a:pPr lvl="0" defTabSz="914400">
              <a:defRPr/>
            </a:pPr>
            <a:r>
              <a:rPr kumimoji="0" 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Baekeland LH</a:t>
            </a:r>
            <a:r>
              <a:rPr kumimoji="0" lang="en-US" altLang="zh-CN"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zh-CN" alt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et</a:t>
            </a:r>
            <a:r>
              <a:rPr kumimoji="0" lang="zh-CN" alt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al</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U.S. Pat.</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16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1907</a:t>
            </a:r>
            <a:r>
              <a:rPr lang="en-US" altLang="zh-CN"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942699A</a:t>
            </a:r>
          </a:p>
        </p:txBody>
      </p:sp>
      <p:sp>
        <p:nvSpPr>
          <p:cNvPr id="11" name="Rectangle 23">
            <a:extLst>
              <a:ext uri="{FF2B5EF4-FFF2-40B4-BE49-F238E27FC236}">
                <a16:creationId xmlns:a16="http://schemas.microsoft.com/office/drawing/2014/main" id="{78CA34FE-FEB7-ACDF-EAB8-C38FD3FDF907}"/>
              </a:ext>
            </a:extLst>
          </p:cNvPr>
          <p:cNvSpPr/>
          <p:nvPr/>
        </p:nvSpPr>
        <p:spPr>
          <a:xfrm>
            <a:off x="6620717" y="6080616"/>
            <a:ext cx="4475392" cy="338554"/>
          </a:xfrm>
          <a:prstGeom prst="rect">
            <a:avLst/>
          </a:prstGeom>
        </p:spPr>
        <p:txBody>
          <a:bodyPr wrap="none">
            <a:spAutoFit/>
          </a:bodyPr>
          <a:lstStyle/>
          <a:p>
            <a:pPr lvl="0" defTabSz="914400">
              <a:defRPr/>
            </a:pPr>
            <a:r>
              <a:rPr lang="de-DE"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von </a:t>
            </a:r>
            <a:r>
              <a:rPr kumimoji="0" lang="de-DE"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Bayer</a:t>
            </a:r>
            <a:r>
              <a:rPr kumimoji="0" lang="en-US" altLang="zh-CN"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zh-CN" altLang="en-US" sz="1600" b="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et</a:t>
            </a:r>
            <a:r>
              <a:rPr lang="zh-CN" altLang="en-US"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al.</a:t>
            </a:r>
            <a:r>
              <a:rPr kumimoji="0" lang="de-DE"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lang="de-DE" altLang="zh-CN" sz="1600" i="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Ber</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de-DE"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de-DE" altLang="zh-CN" sz="1600" i="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Dtsch</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de-DE"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de-DE" altLang="zh-CN" sz="1600" i="1"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Chem</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de-DE"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Ges</a:t>
            </a:r>
            <a:r>
              <a:rPr lang="en-US"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de-DE" altLang="zh-CN" sz="1600"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de-DE" sz="16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1872</a:t>
            </a:r>
            <a:r>
              <a:rPr lang="en-US" altLang="zh-CN"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kumimoji="0" lang="de-DE"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a:t>
            </a:r>
            <a:r>
              <a:rPr kumimoji="0" lang="de-DE" sz="16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5</a:t>
            </a:r>
            <a:r>
              <a:rPr kumimoji="0" lang="de-DE"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 25</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13" name="Picture 98">
            <a:extLst>
              <a:ext uri="{FF2B5EF4-FFF2-40B4-BE49-F238E27FC236}">
                <a16:creationId xmlns:a16="http://schemas.microsoft.com/office/drawing/2014/main" id="{BF2DC6B5-D8A5-D083-D8B7-552EA985EF24}"/>
              </a:ext>
            </a:extLst>
          </p:cNvPr>
          <p:cNvPicPr>
            <a:picLocks noChangeAspect="1"/>
          </p:cNvPicPr>
          <p:nvPr/>
        </p:nvPicPr>
        <p:blipFill rotWithShape="1">
          <a:blip r:embed="rId2"/>
          <a:srcRect l="58930" t="71205" r="15209" b="1328"/>
          <a:stretch/>
        </p:blipFill>
        <p:spPr>
          <a:xfrm>
            <a:off x="3067349" y="4701468"/>
            <a:ext cx="1206709" cy="1199076"/>
          </a:xfrm>
          <a:prstGeom prst="rect">
            <a:avLst/>
          </a:prstGeom>
        </p:spPr>
      </p:pic>
      <p:pic>
        <p:nvPicPr>
          <p:cNvPr id="14" name="Picture 99">
            <a:extLst>
              <a:ext uri="{FF2B5EF4-FFF2-40B4-BE49-F238E27FC236}">
                <a16:creationId xmlns:a16="http://schemas.microsoft.com/office/drawing/2014/main" id="{3AC0A7B5-00D3-0086-44D6-95E8906CDA44}"/>
              </a:ext>
            </a:extLst>
          </p:cNvPr>
          <p:cNvPicPr>
            <a:picLocks noChangeAspect="1"/>
          </p:cNvPicPr>
          <p:nvPr/>
        </p:nvPicPr>
        <p:blipFill rotWithShape="1">
          <a:blip r:embed="rId2"/>
          <a:srcRect l="21103" t="70960" r="53036" b="1573"/>
          <a:stretch/>
        </p:blipFill>
        <p:spPr>
          <a:xfrm>
            <a:off x="1856132" y="4691682"/>
            <a:ext cx="1206709" cy="1199076"/>
          </a:xfrm>
          <a:prstGeom prst="rect">
            <a:avLst/>
          </a:prstGeom>
        </p:spPr>
      </p:pic>
      <p:pic>
        <p:nvPicPr>
          <p:cNvPr id="15" name="Picture 100">
            <a:extLst>
              <a:ext uri="{FF2B5EF4-FFF2-40B4-BE49-F238E27FC236}">
                <a16:creationId xmlns:a16="http://schemas.microsoft.com/office/drawing/2014/main" id="{C1E04214-0D15-D2C8-BDEF-381FE9CC6061}"/>
              </a:ext>
            </a:extLst>
          </p:cNvPr>
          <p:cNvPicPr>
            <a:picLocks noChangeAspect="1"/>
          </p:cNvPicPr>
          <p:nvPr/>
        </p:nvPicPr>
        <p:blipFill rotWithShape="1">
          <a:blip r:embed="rId2"/>
          <a:srcRect l="391" t="37479" r="73748" b="35054"/>
          <a:stretch/>
        </p:blipFill>
        <p:spPr>
          <a:xfrm>
            <a:off x="4344514" y="4701468"/>
            <a:ext cx="1206709" cy="1199076"/>
          </a:xfrm>
          <a:prstGeom prst="rect">
            <a:avLst/>
          </a:prstGeom>
        </p:spPr>
      </p:pic>
      <p:sp>
        <p:nvSpPr>
          <p:cNvPr id="27" name="矩形 26">
            <a:extLst>
              <a:ext uri="{FF2B5EF4-FFF2-40B4-BE49-F238E27FC236}">
                <a16:creationId xmlns:a16="http://schemas.microsoft.com/office/drawing/2014/main" id="{6357E889-1F3C-3291-C873-6D51DB185AEF}"/>
              </a:ext>
            </a:extLst>
          </p:cNvPr>
          <p:cNvSpPr/>
          <p:nvPr/>
        </p:nvSpPr>
        <p:spPr>
          <a:xfrm>
            <a:off x="1713779" y="2664880"/>
            <a:ext cx="168090" cy="169277"/>
          </a:xfrm>
          <a:prstGeom prst="rect">
            <a:avLst/>
          </a:prstGeom>
          <a:solidFill>
            <a:schemeClr val="bg1"/>
          </a:solid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a:extLst>
              <a:ext uri="{FF2B5EF4-FFF2-40B4-BE49-F238E27FC236}">
                <a16:creationId xmlns:a16="http://schemas.microsoft.com/office/drawing/2014/main" id="{D72C5A98-0114-71BF-7E2B-11059EFD6A08}"/>
              </a:ext>
            </a:extLst>
          </p:cNvPr>
          <p:cNvSpPr txBox="1"/>
          <p:nvPr/>
        </p:nvSpPr>
        <p:spPr>
          <a:xfrm>
            <a:off x="9520189" y="5186542"/>
            <a:ext cx="2148574" cy="892552"/>
          </a:xfrm>
          <a:prstGeom prst="rect">
            <a:avLst/>
          </a:prstGeom>
          <a:noFill/>
        </p:spPr>
        <p:txBody>
          <a:bodyPr wrap="square">
            <a:spAutoFit/>
          </a:bodyPr>
          <a:lstStyle/>
          <a:p>
            <a:pPr algn="ctr"/>
            <a:r>
              <a:rPr lang="zh-CN" altLang="en-US" sz="2000" b="1"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lt"/>
              </a:rPr>
              <a:t>贝克兰德</a:t>
            </a:r>
            <a:endParaRPr lang="en-US" altLang="zh-CN" sz="2000" b="1"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Leo H. Baekeland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lt"/>
              </a:rPr>
              <a:t>1863–1944</a:t>
            </a:r>
          </a:p>
        </p:txBody>
      </p:sp>
      <p:pic>
        <p:nvPicPr>
          <p:cNvPr id="2058" name="Picture 10">
            <a:extLst>
              <a:ext uri="{FF2B5EF4-FFF2-40B4-BE49-F238E27FC236}">
                <a16:creationId xmlns:a16="http://schemas.microsoft.com/office/drawing/2014/main" id="{FF1B0455-8C75-95A4-7B6E-07D14B429E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40" r="25209"/>
          <a:stretch/>
        </p:blipFill>
        <p:spPr bwMode="auto">
          <a:xfrm>
            <a:off x="9550363" y="3345042"/>
            <a:ext cx="2088227" cy="1841500"/>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F9AD132C-4463-1972-320E-3BB3C7D5B058}"/>
              </a:ext>
            </a:extLst>
          </p:cNvPr>
          <p:cNvPicPr>
            <a:picLocks noChangeAspect="1"/>
          </p:cNvPicPr>
          <p:nvPr/>
        </p:nvPicPr>
        <p:blipFill>
          <a:blip r:embed="rId4"/>
          <a:stretch>
            <a:fillRect/>
          </a:stretch>
        </p:blipFill>
        <p:spPr>
          <a:xfrm>
            <a:off x="6818965" y="3346072"/>
            <a:ext cx="1959467" cy="2487390"/>
          </a:xfrm>
          <a:prstGeom prst="rect">
            <a:avLst/>
          </a:prstGeom>
        </p:spPr>
      </p:pic>
      <p:pic>
        <p:nvPicPr>
          <p:cNvPr id="2" name="图片 1">
            <a:extLst>
              <a:ext uri="{FF2B5EF4-FFF2-40B4-BE49-F238E27FC236}">
                <a16:creationId xmlns:a16="http://schemas.microsoft.com/office/drawing/2014/main" id="{3C784914-0BF8-4935-F730-B016FD760DBC}"/>
              </a:ext>
            </a:extLst>
          </p:cNvPr>
          <p:cNvPicPr>
            <a:picLocks noChangeAspect="1"/>
          </p:cNvPicPr>
          <p:nvPr/>
        </p:nvPicPr>
        <p:blipFill>
          <a:blip r:embed="rId5"/>
          <a:stretch>
            <a:fillRect/>
          </a:stretch>
        </p:blipFill>
        <p:spPr>
          <a:xfrm>
            <a:off x="682319" y="1662889"/>
            <a:ext cx="4381369" cy="2608443"/>
          </a:xfrm>
          <a:prstGeom prst="rect">
            <a:avLst/>
          </a:prstGeom>
        </p:spPr>
      </p:pic>
      <p:pic>
        <p:nvPicPr>
          <p:cNvPr id="12" name="图片 11">
            <a:extLst>
              <a:ext uri="{FF2B5EF4-FFF2-40B4-BE49-F238E27FC236}">
                <a16:creationId xmlns:a16="http://schemas.microsoft.com/office/drawing/2014/main" id="{139784AE-68F7-6A35-6E1C-DD0BEA205140}"/>
              </a:ext>
            </a:extLst>
          </p:cNvPr>
          <p:cNvPicPr>
            <a:picLocks noChangeAspect="1"/>
          </p:cNvPicPr>
          <p:nvPr/>
        </p:nvPicPr>
        <p:blipFill>
          <a:blip r:embed="rId6"/>
          <a:stretch>
            <a:fillRect/>
          </a:stretch>
        </p:blipFill>
        <p:spPr>
          <a:xfrm>
            <a:off x="6764567" y="1895111"/>
            <a:ext cx="4819625" cy="1307650"/>
          </a:xfrm>
          <a:prstGeom prst="rect">
            <a:avLst/>
          </a:prstGeom>
        </p:spPr>
      </p:pic>
      <p:sp>
        <p:nvSpPr>
          <p:cNvPr id="16" name="标题 1">
            <a:extLst>
              <a:ext uri="{FF2B5EF4-FFF2-40B4-BE49-F238E27FC236}">
                <a16:creationId xmlns:a16="http://schemas.microsoft.com/office/drawing/2014/main" id="{705ED1C3-50CC-68EA-3A04-D9150EDC71B7}"/>
              </a:ext>
            </a:extLst>
          </p:cNvPr>
          <p:cNvSpPr txBox="1">
            <a:spLocks/>
          </p:cNvSpPr>
          <p:nvPr/>
        </p:nvSpPr>
        <p:spPr>
          <a:xfrm>
            <a:off x="2477" y="221334"/>
            <a:ext cx="12192000" cy="816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sym typeface="+mn-lt"/>
              </a:rPr>
              <a:t>逐步聚合简介</a:t>
            </a:r>
          </a:p>
        </p:txBody>
      </p:sp>
      <p:sp>
        <p:nvSpPr>
          <p:cNvPr id="3" name="文本框 2">
            <a:extLst>
              <a:ext uri="{FF2B5EF4-FFF2-40B4-BE49-F238E27FC236}">
                <a16:creationId xmlns:a16="http://schemas.microsoft.com/office/drawing/2014/main" id="{DF7584F2-D624-2FFB-C20E-1C7A388A3249}"/>
              </a:ext>
            </a:extLst>
          </p:cNvPr>
          <p:cNvSpPr txBox="1"/>
          <p:nvPr/>
        </p:nvSpPr>
        <p:spPr>
          <a:xfrm>
            <a:off x="1565766" y="2799707"/>
            <a:ext cx="646524" cy="369332"/>
          </a:xfrm>
          <a:prstGeom prst="rect">
            <a:avLst/>
          </a:prstGeom>
          <a:noFill/>
        </p:spPr>
        <p:txBody>
          <a:bodyPr wrap="none" rtlCol="0">
            <a:spAutoFit/>
          </a:bodyPr>
          <a:lstStyle/>
          <a:p>
            <a:pPr algn="l"/>
            <a:r>
              <a:rPr kumimoji="1" lang="zh-CN" altLang="en-US" sz="1800" dirty="0">
                <a:latin typeface="Times New Roman" panose="02020603050405020304" pitchFamily="18" charset="0"/>
                <a:ea typeface="黑体" panose="02010609060101010101" pitchFamily="49" charset="-122"/>
                <a:cs typeface="Times New Roman" panose="02020603050405020304" pitchFamily="18" charset="0"/>
              </a:rPr>
              <a:t>加热</a:t>
            </a:r>
          </a:p>
        </p:txBody>
      </p:sp>
    </p:spTree>
    <p:extLst>
      <p:ext uri="{BB962C8B-B14F-4D97-AF65-F5344CB8AC3E}">
        <p14:creationId xmlns:p14="http://schemas.microsoft.com/office/powerpoint/2010/main" val="378462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81911" y="5685847"/>
            <a:ext cx="1654620"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尼龙</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/Nylon</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8572418" y="5667673"/>
            <a:ext cx="1877437"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聚碳酸酯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2167646" y="1037544"/>
            <a:ext cx="7856707" cy="738664"/>
          </a:xfrm>
          <a:prstGeom prst="rect">
            <a:avLst/>
          </a:prstGeom>
          <a:noFill/>
        </p:spPr>
        <p:txBody>
          <a:bodyPr wrap="square">
            <a:spAutoFit/>
          </a:bodyPr>
          <a:lstStyle/>
          <a:p>
            <a:pPr algn="ctr">
              <a:lnSpc>
                <a:spcPct val="150000"/>
              </a:lnSpc>
            </a:pPr>
            <a:r>
              <a:rPr lang="zh-CN" altLang="en-US" sz="2800" b="1" dirty="0">
                <a:solidFill>
                  <a:srgbClr val="000096"/>
                </a:solidFill>
                <a:latin typeface="Times New Roman" panose="02020603050405020304" pitchFamily="18" charset="0"/>
                <a:ea typeface="黑体" panose="02010609060101010101" pitchFamily="49" charset="-122"/>
                <a:cs typeface="Times New Roman" panose="02020603050405020304" pitchFamily="18" charset="0"/>
              </a:rPr>
              <a:t>逐步聚合物的产量占总聚合物产量的</a:t>
            </a:r>
            <a:r>
              <a:rPr lang="en-US" altLang="zh-CN" sz="2800" b="1" dirty="0">
                <a:solidFill>
                  <a:srgbClr val="00009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solidFill>
                  <a:srgbClr val="96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800" b="1" dirty="0">
                <a:solidFill>
                  <a:srgbClr val="96000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4" name="文本框 13"/>
          <p:cNvSpPr txBox="1"/>
          <p:nvPr/>
        </p:nvSpPr>
        <p:spPr>
          <a:xfrm>
            <a:off x="753892" y="1703065"/>
            <a:ext cx="10729895" cy="1754326"/>
          </a:xfrm>
          <a:prstGeom prst="rect">
            <a:avLst/>
          </a:prstGeom>
          <a:noFill/>
        </p:spPr>
        <p:txBody>
          <a:bodyPr wrap="square">
            <a:spAutoFit/>
          </a:bodyPr>
          <a:lstStyle/>
          <a:p>
            <a:pPr algn="just">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聚酯（</a:t>
            </a:r>
            <a:r>
              <a:rPr lang="en" altLang="zh-CN" sz="2400" b="1" dirty="0">
                <a:latin typeface="Times New Roman" panose="02020603050405020304" pitchFamily="18" charset="0"/>
                <a:ea typeface="黑体" panose="02010609060101010101" pitchFamily="49" charset="-122"/>
                <a:cs typeface="Times New Roman" panose="02020603050405020304" pitchFamily="18" charset="0"/>
              </a:rPr>
              <a:t>Polyesters</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，聚酰胺（</a:t>
            </a:r>
            <a:r>
              <a:rPr lang="en" altLang="zh-CN" sz="2400" b="1" dirty="0">
                <a:latin typeface="Times New Roman" panose="02020603050405020304" pitchFamily="18" charset="0"/>
                <a:ea typeface="黑体" panose="02010609060101010101" pitchFamily="49" charset="-122"/>
                <a:cs typeface="Times New Roman" panose="02020603050405020304" pitchFamily="18" charset="0"/>
              </a:rPr>
              <a:t>Polyamides</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，聚氨酯（</a:t>
            </a:r>
            <a:r>
              <a:rPr lang="en" altLang="zh-CN" sz="2400" b="1" dirty="0">
                <a:latin typeface="Times New Roman" panose="02020603050405020304" pitchFamily="18" charset="0"/>
                <a:ea typeface="黑体" panose="02010609060101010101" pitchFamily="49" charset="-122"/>
                <a:cs typeface="Times New Roman" panose="02020603050405020304" pitchFamily="18" charset="0"/>
              </a:rPr>
              <a:t>Polyurethanes</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，酚醛树脂（</a:t>
            </a:r>
            <a:r>
              <a:rPr lang="en" altLang="zh-CN" sz="2400" b="1" dirty="0">
                <a:latin typeface="Times New Roman" panose="02020603050405020304" pitchFamily="18" charset="0"/>
                <a:ea typeface="黑体" panose="02010609060101010101" pitchFamily="49" charset="-122"/>
                <a:cs typeface="Times New Roman" panose="02020603050405020304" pitchFamily="18" charset="0"/>
              </a:rPr>
              <a:t>Phenol-Formaldehyde Resins</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，聚碳酸酯（</a:t>
            </a:r>
            <a:r>
              <a:rPr lang="en" altLang="zh-CN" sz="2400" b="1" dirty="0">
                <a:latin typeface="Times New Roman" panose="02020603050405020304" pitchFamily="18" charset="0"/>
                <a:ea typeface="黑体" panose="02010609060101010101" pitchFamily="49" charset="-122"/>
                <a:cs typeface="Times New Roman" panose="02020603050405020304" pitchFamily="18" charset="0"/>
              </a:rPr>
              <a:t>Polycarbonates</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聚酮（</a:t>
            </a:r>
            <a:r>
              <a:rPr lang="en" altLang="zh-CN" sz="2400" b="1" dirty="0" err="1">
                <a:latin typeface="Times New Roman" panose="02020603050405020304" pitchFamily="18" charset="0"/>
                <a:ea typeface="黑体" panose="02010609060101010101" pitchFamily="49" charset="-122"/>
                <a:cs typeface="Times New Roman" panose="02020603050405020304" pitchFamily="18" charset="0"/>
              </a:rPr>
              <a:t>Polyketone</a:t>
            </a:r>
            <a:r>
              <a:rPr lang="zh-CN" altLang="e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5" name="灯片编号占位符 1"/>
          <p:cNvSpPr txBox="1"/>
          <p:nvPr/>
        </p:nvSpPr>
        <p:spPr>
          <a:xfrm>
            <a:off x="11734800" y="6477000"/>
            <a:ext cx="457200" cy="3810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386AA920-0ADA-4955-A2E5-428B38CF81F2}" type="slidenum">
              <a:rPr lang="zh-CN" altLang="en-US" b="1" smtClean="0">
                <a:latin typeface="Times New Roman" panose="02020603050405020304" pitchFamily="18" charset="0"/>
                <a:ea typeface="黑体" panose="02010609060101010101" pitchFamily="49" charset="-122"/>
                <a:cs typeface="Times New Roman" panose="02020603050405020304" pitchFamily="18" charset="0"/>
              </a:rPr>
              <a:t>8</a:t>
            </a:fld>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descr="PET bottle recycling rate drops in US">
            <a:extLst>
              <a:ext uri="{FF2B5EF4-FFF2-40B4-BE49-F238E27FC236}">
                <a16:creationId xmlns:a16="http://schemas.microsoft.com/office/drawing/2014/main" id="{0C589B1F-CF94-DCBD-F476-084A9194E6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180" y="3429000"/>
            <a:ext cx="3393140" cy="2263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KEN Nylon Cloth Rope - Multicolor (8mm x 10mtr) : Amazon.in: Home &amp;  Kitchen">
            <a:extLst>
              <a:ext uri="{FF2B5EF4-FFF2-40B4-BE49-F238E27FC236}">
                <a16:creationId xmlns:a16="http://schemas.microsoft.com/office/drawing/2014/main" id="{BDDA4336-7DB4-3F94-633C-81D704ABA0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9418" y="3603453"/>
            <a:ext cx="2013162" cy="20131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isco Labs Clear Safety Glasses - Vented">
            <a:extLst>
              <a:ext uri="{FF2B5EF4-FFF2-40B4-BE49-F238E27FC236}">
                <a16:creationId xmlns:a16="http://schemas.microsoft.com/office/drawing/2014/main" id="{2FFE4A28-53CF-B558-592E-8C38B15861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4176" y="3804964"/>
            <a:ext cx="2803953" cy="1610139"/>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1D0CF6DA-1D21-717A-2203-E0CC0D1D7231}"/>
              </a:ext>
            </a:extLst>
          </p:cNvPr>
          <p:cNvSpPr txBox="1">
            <a:spLocks/>
          </p:cNvSpPr>
          <p:nvPr/>
        </p:nvSpPr>
        <p:spPr>
          <a:xfrm>
            <a:off x="2477" y="221334"/>
            <a:ext cx="12192000" cy="816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latin typeface="Times New Roman" panose="02020603050405020304" pitchFamily="18" charset="0"/>
                <a:ea typeface="黑体" panose="02010609060101010101" pitchFamily="49" charset="-122"/>
                <a:cs typeface="Times New Roman" panose="02020603050405020304" pitchFamily="18" charset="0"/>
                <a:sym typeface="+mn-lt"/>
              </a:rPr>
              <a:t>逐步聚合简介</a:t>
            </a:r>
          </a:p>
        </p:txBody>
      </p:sp>
      <p:sp>
        <p:nvSpPr>
          <p:cNvPr id="2" name="文本框 1">
            <a:extLst>
              <a:ext uri="{FF2B5EF4-FFF2-40B4-BE49-F238E27FC236}">
                <a16:creationId xmlns:a16="http://schemas.microsoft.com/office/drawing/2014/main" id="{931BDFF1-97FD-DE76-29B1-D5A23538BD1E}"/>
              </a:ext>
            </a:extLst>
          </p:cNvPr>
          <p:cNvSpPr txBox="1"/>
          <p:nvPr/>
        </p:nvSpPr>
        <p:spPr>
          <a:xfrm>
            <a:off x="1569822" y="5677003"/>
            <a:ext cx="1431802"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聚酯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/PET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87176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755699203"/>
              </p:ext>
            </p:extLst>
          </p:nvPr>
        </p:nvGraphicFramePr>
        <p:xfrm>
          <a:off x="911424" y="1420980"/>
          <a:ext cx="8334957" cy="4947826"/>
        </p:xfrm>
        <a:graphic>
          <a:graphicData uri="http://schemas.openxmlformats.org/drawingml/2006/table">
            <a:tbl>
              <a:tblPr firstRow="1" bandRow="1">
                <a:tableStyleId>{D27102A9-8310-4765-A935-A1911B00CA55}</a:tableStyleId>
              </a:tblPr>
              <a:tblGrid>
                <a:gridCol w="2742135">
                  <a:extLst>
                    <a:ext uri="{9D8B030D-6E8A-4147-A177-3AD203B41FA5}">
                      <a16:colId xmlns:a16="http://schemas.microsoft.com/office/drawing/2014/main" val="20000"/>
                    </a:ext>
                  </a:extLst>
                </a:gridCol>
                <a:gridCol w="1637954">
                  <a:extLst>
                    <a:ext uri="{9D8B030D-6E8A-4147-A177-3AD203B41FA5}">
                      <a16:colId xmlns:a16="http://schemas.microsoft.com/office/drawing/2014/main" val="20001"/>
                    </a:ext>
                  </a:extLst>
                </a:gridCol>
                <a:gridCol w="2223054">
                  <a:extLst>
                    <a:ext uri="{9D8B030D-6E8A-4147-A177-3AD203B41FA5}">
                      <a16:colId xmlns:a16="http://schemas.microsoft.com/office/drawing/2014/main" val="2281502287"/>
                    </a:ext>
                  </a:extLst>
                </a:gridCol>
                <a:gridCol w="1731814">
                  <a:extLst>
                    <a:ext uri="{9D8B030D-6E8A-4147-A177-3AD203B41FA5}">
                      <a16:colId xmlns:a16="http://schemas.microsoft.com/office/drawing/2014/main" val="380843886"/>
                    </a:ext>
                  </a:extLst>
                </a:gridCol>
              </a:tblGrid>
              <a:tr h="543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u="none" strike="noStrike" kern="1200" cap="none" spc="0" normalizeH="0" baseline="0" dirty="0">
                          <a:ln>
                            <a:noFill/>
                          </a:ln>
                          <a:solidFill>
                            <a:srgbClr val="000000"/>
                          </a:solidFill>
                          <a:effectLst/>
                          <a:uLnTx/>
                          <a:uFillTx/>
                        </a:rPr>
                        <a:t>分类</a:t>
                      </a:r>
                      <a:endPar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u="none" strike="noStrike" kern="1200" cap="none" spc="0" normalizeH="0" baseline="0" dirty="0">
                          <a:ln>
                            <a:noFill/>
                          </a:ln>
                          <a:solidFill>
                            <a:srgbClr val="FF0000"/>
                          </a:solidFill>
                          <a:effectLst/>
                          <a:uLnTx/>
                          <a:uFillTx/>
                        </a:rPr>
                        <a:t>a</a:t>
                      </a:r>
                      <a:r>
                        <a:rPr kumimoji="0" lang="en-US" altLang="zh-CN" sz="2400" b="1" u="none" strike="noStrike" kern="1200" cap="none" spc="0" normalizeH="0" baseline="0" dirty="0">
                          <a:ln>
                            <a:noFill/>
                          </a:ln>
                          <a:solidFill>
                            <a:srgbClr val="0432FF"/>
                          </a:solidFill>
                          <a:effectLst/>
                          <a:uLnTx/>
                          <a:uFillTx/>
                        </a:rPr>
                        <a:t>b</a:t>
                      </a:r>
                      <a:endParaRPr kumimoji="0" lang="zh-CN" altLang="en-US" sz="2400" b="1" i="0" u="none" strike="noStrike" kern="1200" cap="none" spc="0" normalizeH="0" baseline="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u="none" strike="noStrike" kern="1200" cap="none" spc="0" normalizeH="0" baseline="0" dirty="0">
                          <a:ln>
                            <a:noFill/>
                          </a:ln>
                          <a:solidFill>
                            <a:srgbClr val="000000"/>
                          </a:solidFill>
                          <a:effectLst/>
                          <a:uLnTx/>
                          <a:uFillTx/>
                        </a:rPr>
                        <a:t>分类</a:t>
                      </a:r>
                      <a:endParaRPr kumimoji="0" lang="zh-CN" altLang="en-US" sz="2400" b="1"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u="none" strike="noStrike" kern="1200" cap="none" spc="0" normalizeH="0" baseline="0" dirty="0">
                          <a:ln>
                            <a:noFill/>
                          </a:ln>
                          <a:solidFill>
                            <a:srgbClr val="FF0000"/>
                          </a:solidFill>
                          <a:effectLst/>
                          <a:uLnTx/>
                          <a:uFillTx/>
                        </a:rPr>
                        <a:t>a</a:t>
                      </a:r>
                      <a:r>
                        <a:rPr kumimoji="0" lang="en-US" altLang="zh-CN" sz="2400" b="1" u="none" strike="noStrike" kern="1200" cap="none" spc="0" normalizeH="0" baseline="0" dirty="0">
                          <a:ln>
                            <a:noFill/>
                          </a:ln>
                          <a:solidFill>
                            <a:srgbClr val="0432FF"/>
                          </a:solidFill>
                          <a:effectLst/>
                          <a:uLnTx/>
                          <a:uFillTx/>
                        </a:rPr>
                        <a:t>b</a:t>
                      </a:r>
                      <a:endParaRPr kumimoji="0" lang="zh-CN" altLang="en-US" sz="2400" b="1" i="0" u="none" strike="noStrike" kern="1200" cap="none" spc="0" normalizeH="0" baseline="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tc>
                <a:extLst>
                  <a:ext uri="{0D108BD9-81ED-4DB2-BD59-A6C34878D82A}">
                    <a16:rowId xmlns:a16="http://schemas.microsoft.com/office/drawing/2014/main" val="10000"/>
                  </a:ext>
                </a:extLst>
              </a:tr>
              <a:tr h="8808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聚酯</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Polyester</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聚酰胺</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Polyamide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1"/>
                  </a:ext>
                </a:extLst>
              </a:tr>
              <a:tr h="8808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聚碳酸酯</a:t>
                      </a:r>
                      <a:endParaRPr kumimoji="0" lang="en-US" altLang="zh-CN" sz="2400" b="0" u="none" strike="noStrike" kern="1200" cap="none" spc="0" normalizeH="0" baseline="0" dirty="0">
                        <a:ln>
                          <a:noFill/>
                        </a:ln>
                        <a:solidFill>
                          <a:srgbClr val="000096"/>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Polycarbonate</a:t>
                      </a:r>
                      <a:endParaRPr kumimoji="0" lang="zh-CN" altLang="en-US" sz="2400" b="0" i="0" u="none" strike="noStrike" kern="1200" cap="none" spc="0" normalizeH="0" baseline="0" dirty="0">
                        <a:ln>
                          <a:noFill/>
                        </a:ln>
                        <a:solidFill>
                          <a:srgbClr val="000096"/>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聚氨酯</a:t>
                      </a:r>
                      <a:endParaRPr kumimoji="0" lang="en-US" altLang="zh-CN" sz="2400" b="0" u="none" strike="noStrike" kern="1200" cap="none" spc="0" normalizeH="0" baseline="0" dirty="0">
                        <a:ln>
                          <a:noFill/>
                        </a:ln>
                        <a:solidFill>
                          <a:srgbClr val="000096"/>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Polyurethane</a:t>
                      </a:r>
                      <a:endParaRPr kumimoji="0" lang="zh-CN" altLang="en-US" sz="2400" b="0" i="0" u="none" strike="noStrike" kern="1200" cap="none" spc="0" normalizeH="0" baseline="0" dirty="0">
                        <a:ln>
                          <a:noFill/>
                        </a:ln>
                        <a:solidFill>
                          <a:srgbClr val="000096"/>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2"/>
                  </a:ext>
                </a:extLst>
              </a:tr>
              <a:tr h="8808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聚醚</a:t>
                      </a:r>
                      <a:endParaRPr kumimoji="0" lang="en-US" altLang="zh-CN" sz="2400" b="0" u="none" strike="noStrike" kern="1200" cap="none" spc="0" normalizeH="0" baseline="0" dirty="0">
                        <a:ln>
                          <a:noFill/>
                        </a:ln>
                        <a:solidFill>
                          <a:srgbClr val="000096"/>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Polyether</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cs typeface="+mn-ea"/>
                          <a:sym typeface="+mn-lt"/>
                        </a:rPr>
                        <a:t>聚酰亚胺</a:t>
                      </a:r>
                      <a:endParaRPr kumimoji="0" lang="en-US" altLang="zh-CN" sz="24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33333"/>
                          </a:solidFill>
                          <a:effectLst/>
                          <a:uLnTx/>
                          <a:uFillTx/>
                          <a:cs typeface="+mn-ea"/>
                          <a:sym typeface="+mn-lt"/>
                        </a:rPr>
                        <a:t>Polyimide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3"/>
                  </a:ext>
                </a:extLst>
              </a:tr>
              <a:tr h="8808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聚甲醛</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Polyoxymethylene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聚脲</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a:ln>
                            <a:noFill/>
                          </a:ln>
                          <a:solidFill>
                            <a:srgbClr val="000000"/>
                          </a:solidFill>
                          <a:effectLst/>
                          <a:uLnTx/>
                          <a:uFillTx/>
                        </a:rPr>
                        <a:t>Polyurea</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4"/>
                  </a:ext>
                </a:extLst>
              </a:tr>
              <a:tr h="8808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latin typeface="+mn-lt"/>
                          <a:ea typeface="+mn-ea"/>
                          <a:cs typeface="+mn-cs"/>
                        </a:rPr>
                        <a:t>聚酸酐</a:t>
                      </a:r>
                      <a:r>
                        <a:rPr kumimoji="0" lang="en" altLang="zh-CN" sz="2400" b="0" u="none" strike="noStrike" kern="1200" cap="none" spc="0" normalizeH="0" baseline="0" dirty="0">
                          <a:ln>
                            <a:noFill/>
                          </a:ln>
                          <a:solidFill>
                            <a:srgbClr val="000000"/>
                          </a:solidFill>
                          <a:effectLst/>
                          <a:uLnTx/>
                          <a:uFillTx/>
                          <a:latin typeface="+mn-lt"/>
                          <a:ea typeface="+mn-ea"/>
                          <a:cs typeface="+mn-cs"/>
                        </a:rPr>
                        <a:t>polyanhydride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R w="12700" cap="flat" cmpd="sng" algn="ctr">
                      <a:solidFill>
                        <a:srgbClr val="000099"/>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u="none" strike="noStrike" kern="1200" cap="none" spc="0" normalizeH="0" baseline="0" dirty="0">
                          <a:ln>
                            <a:noFill/>
                          </a:ln>
                          <a:solidFill>
                            <a:srgbClr val="000096"/>
                          </a:solidFill>
                          <a:effectLst/>
                          <a:uLnTx/>
                          <a:uFillTx/>
                        </a:rPr>
                        <a:t>聚砜</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dirty="0" err="1">
                          <a:ln>
                            <a:noFill/>
                          </a:ln>
                          <a:solidFill>
                            <a:srgbClr val="000000"/>
                          </a:solidFill>
                          <a:effectLst/>
                          <a:uLnTx/>
                          <a:uFillTx/>
                        </a:rPr>
                        <a:t>Polysulfone</a:t>
                      </a:r>
                      <a:endParaRPr kumimoji="0" lang="en-US" altLang="zh-CN"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lnL w="12700" cap="flat" cmpd="sng" algn="ctr">
                      <a:solidFill>
                        <a:srgbClr val="000099"/>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dirty="0">
                        <a:ln>
                          <a:noFill/>
                        </a:ln>
                        <a:solidFill>
                          <a:srgbClr val="000000"/>
                        </a:solidFill>
                        <a:effectLst/>
                        <a:uLnTx/>
                        <a:uFillTx/>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5"/>
                  </a:ext>
                </a:extLst>
              </a:tr>
            </a:tbl>
          </a:graphicData>
        </a:graphic>
      </p:graphicFrame>
      <p:grpSp>
        <p:nvGrpSpPr>
          <p:cNvPr id="27" name="组合 26">
            <a:extLst>
              <a:ext uri="{FF2B5EF4-FFF2-40B4-BE49-F238E27FC236}">
                <a16:creationId xmlns:a16="http://schemas.microsoft.com/office/drawing/2014/main" id="{78C6E851-993B-A6BE-330E-BC912EAC07AE}"/>
              </a:ext>
            </a:extLst>
          </p:cNvPr>
          <p:cNvGrpSpPr/>
          <p:nvPr/>
        </p:nvGrpSpPr>
        <p:grpSpPr>
          <a:xfrm>
            <a:off x="1574567" y="797864"/>
            <a:ext cx="1553075" cy="382584"/>
            <a:chOff x="1798955" y="841296"/>
            <a:chExt cx="1553075" cy="382584"/>
          </a:xfrm>
        </p:grpSpPr>
        <p:sp>
          <p:nvSpPr>
            <p:cNvPr id="52" name="矩形 51">
              <a:extLst>
                <a:ext uri="{FF2B5EF4-FFF2-40B4-BE49-F238E27FC236}">
                  <a16:creationId xmlns:a16="http://schemas.microsoft.com/office/drawing/2014/main" id="{56413EA3-67FE-CA43-9185-243814F07878}"/>
                </a:ext>
              </a:extLst>
            </p:cNvPr>
            <p:cNvSpPr/>
            <p:nvPr/>
          </p:nvSpPr>
          <p:spPr>
            <a:xfrm>
              <a:off x="1902594" y="854548"/>
              <a:ext cx="1449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0" noProof="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0" noProof="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zh-CN" altLang="en-US" sz="1800" b="1" i="0" u="none" strike="noStrike" kern="1200" cap="none" spc="0" normalizeH="0" baseline="0" noProof="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0" i="0" u="none" strike="noStrike" kern="1200" cap="none" spc="0" normalizeH="0" baseline="0" noProof="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0" name="矩形 49">
              <a:extLst>
                <a:ext uri="{FF2B5EF4-FFF2-40B4-BE49-F238E27FC236}">
                  <a16:creationId xmlns:a16="http://schemas.microsoft.com/office/drawing/2014/main" id="{867B5421-0C59-DA4C-B9BF-8D9D1E52B7B0}"/>
                </a:ext>
              </a:extLst>
            </p:cNvPr>
            <p:cNvSpPr/>
            <p:nvPr/>
          </p:nvSpPr>
          <p:spPr>
            <a:xfrm>
              <a:off x="1798955" y="854548"/>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1" name="矩形 50">
              <a:extLst>
                <a:ext uri="{FF2B5EF4-FFF2-40B4-BE49-F238E27FC236}">
                  <a16:creationId xmlns:a16="http://schemas.microsoft.com/office/drawing/2014/main" id="{1D60B2C9-6282-3F4B-A953-543CC18CC7E2}"/>
                </a:ext>
              </a:extLst>
            </p:cNvPr>
            <p:cNvSpPr/>
            <p:nvPr/>
          </p:nvSpPr>
          <p:spPr>
            <a:xfrm>
              <a:off x="2872412" y="841296"/>
              <a:ext cx="4796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 </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grpSp>
      <p:grpSp>
        <p:nvGrpSpPr>
          <p:cNvPr id="5" name="组合 4">
            <a:extLst>
              <a:ext uri="{FF2B5EF4-FFF2-40B4-BE49-F238E27FC236}">
                <a16:creationId xmlns:a16="http://schemas.microsoft.com/office/drawing/2014/main" id="{CF144D5F-26AB-6F44-1C9C-AE5F573F4B69}"/>
              </a:ext>
            </a:extLst>
          </p:cNvPr>
          <p:cNvGrpSpPr/>
          <p:nvPr/>
        </p:nvGrpSpPr>
        <p:grpSpPr>
          <a:xfrm>
            <a:off x="6795397" y="828347"/>
            <a:ext cx="2685843" cy="371635"/>
            <a:chOff x="8151195" y="861719"/>
            <a:chExt cx="2685843" cy="371635"/>
          </a:xfrm>
        </p:grpSpPr>
        <p:sp>
          <p:nvSpPr>
            <p:cNvPr id="54" name="矩形 53">
              <a:extLst>
                <a:ext uri="{FF2B5EF4-FFF2-40B4-BE49-F238E27FC236}">
                  <a16:creationId xmlns:a16="http://schemas.microsoft.com/office/drawing/2014/main" id="{3FEF5099-AC33-C841-961C-C0B92468C3DF}"/>
                </a:ext>
              </a:extLst>
            </p:cNvPr>
            <p:cNvSpPr/>
            <p:nvPr/>
          </p:nvSpPr>
          <p:spPr>
            <a:xfrm>
              <a:off x="8151195" y="864022"/>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5" name="矩形 54">
              <a:extLst>
                <a:ext uri="{FF2B5EF4-FFF2-40B4-BE49-F238E27FC236}">
                  <a16:creationId xmlns:a16="http://schemas.microsoft.com/office/drawing/2014/main" id="{0897E10B-73B3-D244-8F0F-8E6D9B245E24}"/>
                </a:ext>
              </a:extLst>
            </p:cNvPr>
            <p:cNvSpPr/>
            <p:nvPr/>
          </p:nvSpPr>
          <p:spPr>
            <a:xfrm>
              <a:off x="10328053" y="861719"/>
              <a:ext cx="42030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sp>
          <p:nvSpPr>
            <p:cNvPr id="56" name="矩形 55">
              <a:extLst>
                <a:ext uri="{FF2B5EF4-FFF2-40B4-BE49-F238E27FC236}">
                  <a16:creationId xmlns:a16="http://schemas.microsoft.com/office/drawing/2014/main" id="{DF2E781D-F899-DF4A-B452-C1C2381F035C}"/>
                </a:ext>
              </a:extLst>
            </p:cNvPr>
            <p:cNvSpPr/>
            <p:nvPr/>
          </p:nvSpPr>
          <p:spPr>
            <a:xfrm>
              <a:off x="8299563" y="863575"/>
              <a:ext cx="253747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altLang="zh-CN"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srgbClr val="0432FF"/>
                  </a:solidFill>
                  <a:effectLst/>
                  <a:uLnTx/>
                  <a:uFillTx/>
                  <a:latin typeface="Arial" panose="020B0604020202020204" pitchFamily="34" charset="0"/>
                  <a:ea typeface="SimHei" panose="02010609060101010101" pitchFamily="49" charset="-122"/>
                  <a:cs typeface="Arial" panose="020B0604020202020204" pitchFamily="34" charset="0"/>
                </a:rPr>
                <a:t>b</a:t>
              </a: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a:t>
              </a:r>
              <a:r>
                <a:rPr kumimoji="0" lang="en-US" altLang="zh-CN" sz="1800" b="1"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rPr>
                <a:t>n</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ea typeface="SimHei" panose="02010609060101010101" pitchFamily="49" charset="-122"/>
                <a:cs typeface="Arial" panose="020B0604020202020204" pitchFamily="34" charset="0"/>
              </a:endParaRPr>
            </a:p>
          </p:txBody>
        </p:sp>
      </p:grpSp>
      <p:sp>
        <p:nvSpPr>
          <p:cNvPr id="2" name="矩形 1">
            <a:extLst>
              <a:ext uri="{FF2B5EF4-FFF2-40B4-BE49-F238E27FC236}">
                <a16:creationId xmlns:a16="http://schemas.microsoft.com/office/drawing/2014/main" id="{6F296A15-E1A7-72EE-FEC1-E43EF9EF5D53}"/>
              </a:ext>
            </a:extLst>
          </p:cNvPr>
          <p:cNvSpPr/>
          <p:nvPr/>
        </p:nvSpPr>
        <p:spPr>
          <a:xfrm>
            <a:off x="23750" y="-120405"/>
            <a:ext cx="12192000" cy="89614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4000" b="1" dirty="0">
                <a:latin typeface="Arial" panose="020B0604020202020204" pitchFamily="34" charset="0"/>
                <a:ea typeface="SimHei" panose="02010609060101010101" pitchFamily="49" charset="-122"/>
                <a:cs typeface="Arial" panose="020B0604020202020204" pitchFamily="34" charset="0"/>
              </a:rPr>
              <a:t>逐步聚合高分子工业产品的分类</a:t>
            </a:r>
            <a:endParaRPr lang="en-US" altLang="zh-CN" sz="4000" b="1" dirty="0">
              <a:latin typeface="Arial" panose="020B0604020202020204" pitchFamily="34" charset="0"/>
              <a:ea typeface="SimHei" panose="02010609060101010101" pitchFamily="49" charset="-122"/>
              <a:cs typeface="Arial" panose="020B0604020202020204" pitchFamily="34" charset="0"/>
            </a:endParaRPr>
          </a:p>
        </p:txBody>
      </p:sp>
      <p:sp>
        <p:nvSpPr>
          <p:cNvPr id="3" name="灯片编号占位符 6">
            <a:extLst>
              <a:ext uri="{FF2B5EF4-FFF2-40B4-BE49-F238E27FC236}">
                <a16:creationId xmlns:a16="http://schemas.microsoft.com/office/drawing/2014/main" id="{28981E91-4132-6BDB-22C3-3E4253966474}"/>
              </a:ext>
            </a:extLst>
          </p:cNvPr>
          <p:cNvSpPr txBox="1">
            <a:spLocks/>
          </p:cNvSpPr>
          <p:nvPr/>
        </p:nvSpPr>
        <p:spPr bwMode="auto">
          <a:xfrm>
            <a:off x="11301350" y="6529631"/>
            <a:ext cx="914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20000"/>
              </a:spcBef>
              <a:spcAft>
                <a:spcPct val="0"/>
              </a:spcAft>
              <a:buChar char="•"/>
              <a:defRPr sz="3200" kern="1200" baseline="-250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20000"/>
              </a:spcBef>
              <a:spcAft>
                <a:spcPct val="0"/>
              </a:spcAft>
              <a:buChar char="–"/>
              <a:defRPr sz="2800" kern="1200" baseline="-250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20000"/>
              </a:spcBef>
              <a:spcAft>
                <a:spcPct val="0"/>
              </a:spcAft>
              <a:buChar char="•"/>
              <a:defRPr sz="2400" kern="1200" baseline="-250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baseline="-250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A60B62-7661-45C8-B496-BFD29863E089}" type="slidenum">
              <a:rPr kumimoji="0" lang="zh-CN" altLang="en-US" sz="1600" b="0" i="0" u="none" strike="noStrike" kern="1200" cap="none" spc="0" normalizeH="0" baseline="0" noProof="0" smtClean="0">
                <a:ln>
                  <a:noFill/>
                </a:ln>
                <a:solidFill>
                  <a:srgbClr val="898989"/>
                </a:solidFill>
                <a:effectLst/>
                <a:uLnTx/>
                <a:uFillTx/>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600" b="0" i="0" u="none" strike="noStrike" kern="1200" cap="none" spc="0" normalizeH="0" baseline="0" noProof="0" dirty="0">
              <a:ln>
                <a:noFill/>
              </a:ln>
              <a:solidFill>
                <a:srgbClr val="898989"/>
              </a:solidFill>
              <a:effectLst/>
              <a:uLnTx/>
              <a:uFillTx/>
              <a:cs typeface="Arial" panose="020B0604020202020204" pitchFamily="34" charset="0"/>
            </a:endParaRPr>
          </a:p>
        </p:txBody>
      </p:sp>
      <p:pic>
        <p:nvPicPr>
          <p:cNvPr id="11" name="图片 10">
            <a:extLst>
              <a:ext uri="{FF2B5EF4-FFF2-40B4-BE49-F238E27FC236}">
                <a16:creationId xmlns:a16="http://schemas.microsoft.com/office/drawing/2014/main" id="{B5A47995-1413-7E70-7277-264B013A7103}"/>
              </a:ext>
            </a:extLst>
          </p:cNvPr>
          <p:cNvPicPr>
            <a:picLocks noChangeAspect="1"/>
          </p:cNvPicPr>
          <p:nvPr/>
        </p:nvPicPr>
        <p:blipFill>
          <a:blip r:embed="rId3"/>
          <a:stretch>
            <a:fillRect/>
          </a:stretch>
        </p:blipFill>
        <p:spPr>
          <a:xfrm>
            <a:off x="7878079" y="1981262"/>
            <a:ext cx="1009043" cy="567587"/>
          </a:xfrm>
          <a:prstGeom prst="rect">
            <a:avLst/>
          </a:prstGeom>
        </p:spPr>
      </p:pic>
      <p:pic>
        <p:nvPicPr>
          <p:cNvPr id="14" name="图片 13">
            <a:extLst>
              <a:ext uri="{FF2B5EF4-FFF2-40B4-BE49-F238E27FC236}">
                <a16:creationId xmlns:a16="http://schemas.microsoft.com/office/drawing/2014/main" id="{61F65830-D7E4-EED9-9EC2-5975A5680C96}"/>
              </a:ext>
            </a:extLst>
          </p:cNvPr>
          <p:cNvPicPr>
            <a:picLocks noChangeAspect="1"/>
          </p:cNvPicPr>
          <p:nvPr/>
        </p:nvPicPr>
        <p:blipFill>
          <a:blip r:embed="rId4"/>
          <a:stretch>
            <a:fillRect/>
          </a:stretch>
        </p:blipFill>
        <p:spPr>
          <a:xfrm>
            <a:off x="4126563" y="2044292"/>
            <a:ext cx="1030514" cy="579664"/>
          </a:xfrm>
          <a:prstGeom prst="rect">
            <a:avLst/>
          </a:prstGeom>
        </p:spPr>
      </p:pic>
      <p:pic>
        <p:nvPicPr>
          <p:cNvPr id="19" name="图片 18">
            <a:extLst>
              <a:ext uri="{FF2B5EF4-FFF2-40B4-BE49-F238E27FC236}">
                <a16:creationId xmlns:a16="http://schemas.microsoft.com/office/drawing/2014/main" id="{98235ED9-FA73-70BC-D337-15FC3A105BE9}"/>
              </a:ext>
            </a:extLst>
          </p:cNvPr>
          <p:cNvPicPr>
            <a:picLocks noChangeAspect="1"/>
          </p:cNvPicPr>
          <p:nvPr/>
        </p:nvPicPr>
        <p:blipFill>
          <a:blip r:embed="rId5"/>
          <a:stretch>
            <a:fillRect/>
          </a:stretch>
        </p:blipFill>
        <p:spPr>
          <a:xfrm>
            <a:off x="3804529" y="2883720"/>
            <a:ext cx="1352549" cy="579664"/>
          </a:xfrm>
          <a:prstGeom prst="rect">
            <a:avLst/>
          </a:prstGeom>
        </p:spPr>
      </p:pic>
      <p:pic>
        <p:nvPicPr>
          <p:cNvPr id="20" name="图片 19">
            <a:extLst>
              <a:ext uri="{FF2B5EF4-FFF2-40B4-BE49-F238E27FC236}">
                <a16:creationId xmlns:a16="http://schemas.microsoft.com/office/drawing/2014/main" id="{5CC1CA87-73D5-693C-549B-11B003B71DC5}"/>
              </a:ext>
            </a:extLst>
          </p:cNvPr>
          <p:cNvPicPr>
            <a:picLocks noChangeAspect="1"/>
          </p:cNvPicPr>
          <p:nvPr/>
        </p:nvPicPr>
        <p:blipFill>
          <a:blip r:embed="rId6"/>
          <a:stretch>
            <a:fillRect/>
          </a:stretch>
        </p:blipFill>
        <p:spPr>
          <a:xfrm>
            <a:off x="7789805" y="2921607"/>
            <a:ext cx="1352549" cy="579664"/>
          </a:xfrm>
          <a:prstGeom prst="rect">
            <a:avLst/>
          </a:prstGeom>
        </p:spPr>
      </p:pic>
      <p:pic>
        <p:nvPicPr>
          <p:cNvPr id="22" name="图片 21">
            <a:extLst>
              <a:ext uri="{FF2B5EF4-FFF2-40B4-BE49-F238E27FC236}">
                <a16:creationId xmlns:a16="http://schemas.microsoft.com/office/drawing/2014/main" id="{DC5F6387-E083-B8CE-EAC6-7608D3473140}"/>
              </a:ext>
            </a:extLst>
          </p:cNvPr>
          <p:cNvPicPr>
            <a:picLocks noChangeAspect="1"/>
          </p:cNvPicPr>
          <p:nvPr/>
        </p:nvPicPr>
        <p:blipFill>
          <a:blip r:embed="rId7"/>
          <a:stretch>
            <a:fillRect/>
          </a:stretch>
        </p:blipFill>
        <p:spPr>
          <a:xfrm>
            <a:off x="7785755" y="4642306"/>
            <a:ext cx="1331080" cy="558195"/>
          </a:xfrm>
          <a:prstGeom prst="rect">
            <a:avLst/>
          </a:prstGeom>
        </p:spPr>
      </p:pic>
      <p:pic>
        <p:nvPicPr>
          <p:cNvPr id="24" name="图片 23">
            <a:extLst>
              <a:ext uri="{FF2B5EF4-FFF2-40B4-BE49-F238E27FC236}">
                <a16:creationId xmlns:a16="http://schemas.microsoft.com/office/drawing/2014/main" id="{306A325F-78A7-92C9-722C-1C4EFB917D2C}"/>
              </a:ext>
            </a:extLst>
          </p:cNvPr>
          <p:cNvPicPr>
            <a:picLocks noChangeAspect="1"/>
          </p:cNvPicPr>
          <p:nvPr/>
        </p:nvPicPr>
        <p:blipFill>
          <a:blip r:embed="rId8"/>
          <a:stretch>
            <a:fillRect/>
          </a:stretch>
        </p:blipFill>
        <p:spPr>
          <a:xfrm>
            <a:off x="4126564" y="3894893"/>
            <a:ext cx="708477" cy="279097"/>
          </a:xfrm>
          <a:prstGeom prst="rect">
            <a:avLst/>
          </a:prstGeom>
        </p:spPr>
      </p:pic>
      <p:pic>
        <p:nvPicPr>
          <p:cNvPr id="26" name="图片 25">
            <a:extLst>
              <a:ext uri="{FF2B5EF4-FFF2-40B4-BE49-F238E27FC236}">
                <a16:creationId xmlns:a16="http://schemas.microsoft.com/office/drawing/2014/main" id="{BE4E8FE7-089F-481C-A058-D12B3F2B3264}"/>
              </a:ext>
            </a:extLst>
          </p:cNvPr>
          <p:cNvPicPr>
            <a:picLocks noChangeAspect="1"/>
          </p:cNvPicPr>
          <p:nvPr/>
        </p:nvPicPr>
        <p:blipFill>
          <a:blip r:embed="rId9"/>
          <a:stretch>
            <a:fillRect/>
          </a:stretch>
        </p:blipFill>
        <p:spPr>
          <a:xfrm>
            <a:off x="8113152" y="5369835"/>
            <a:ext cx="676286" cy="815522"/>
          </a:xfrm>
          <a:prstGeom prst="rect">
            <a:avLst/>
          </a:prstGeom>
        </p:spPr>
      </p:pic>
      <p:pic>
        <p:nvPicPr>
          <p:cNvPr id="29" name="图片 28">
            <a:extLst>
              <a:ext uri="{FF2B5EF4-FFF2-40B4-BE49-F238E27FC236}">
                <a16:creationId xmlns:a16="http://schemas.microsoft.com/office/drawing/2014/main" id="{B96E018F-AABF-7256-71D5-E8E07787484E}"/>
              </a:ext>
            </a:extLst>
          </p:cNvPr>
          <p:cNvPicPr>
            <a:picLocks noChangeAspect="1"/>
          </p:cNvPicPr>
          <p:nvPr/>
        </p:nvPicPr>
        <p:blipFill>
          <a:blip r:embed="rId10"/>
          <a:stretch>
            <a:fillRect/>
          </a:stretch>
        </p:blipFill>
        <p:spPr>
          <a:xfrm>
            <a:off x="7789805" y="3786089"/>
            <a:ext cx="1343143" cy="554313"/>
          </a:xfrm>
          <a:prstGeom prst="rect">
            <a:avLst/>
          </a:prstGeom>
        </p:spPr>
      </p:pic>
      <p:pic>
        <p:nvPicPr>
          <p:cNvPr id="30" name="图片 29">
            <a:extLst>
              <a:ext uri="{FF2B5EF4-FFF2-40B4-BE49-F238E27FC236}">
                <a16:creationId xmlns:a16="http://schemas.microsoft.com/office/drawing/2014/main" id="{547C1B0B-5E84-1BBA-42F4-2183CA9A55E9}"/>
              </a:ext>
            </a:extLst>
          </p:cNvPr>
          <p:cNvPicPr>
            <a:picLocks noChangeAspect="1"/>
          </p:cNvPicPr>
          <p:nvPr/>
        </p:nvPicPr>
        <p:blipFill>
          <a:blip r:embed="rId11"/>
          <a:stretch>
            <a:fillRect/>
          </a:stretch>
        </p:blipFill>
        <p:spPr>
          <a:xfrm>
            <a:off x="4003423" y="4540081"/>
            <a:ext cx="954758" cy="815522"/>
          </a:xfrm>
          <a:prstGeom prst="rect">
            <a:avLst/>
          </a:prstGeom>
        </p:spPr>
      </p:pic>
      <p:pic>
        <p:nvPicPr>
          <p:cNvPr id="4" name="图片 3">
            <a:extLst>
              <a:ext uri="{FF2B5EF4-FFF2-40B4-BE49-F238E27FC236}">
                <a16:creationId xmlns:a16="http://schemas.microsoft.com/office/drawing/2014/main" id="{D0F92B3C-4D51-ED23-F9FD-760426BF7DCA}"/>
              </a:ext>
            </a:extLst>
          </p:cNvPr>
          <p:cNvPicPr>
            <a:picLocks noChangeAspect="1"/>
          </p:cNvPicPr>
          <p:nvPr/>
        </p:nvPicPr>
        <p:blipFill>
          <a:blip r:embed="rId12"/>
          <a:stretch>
            <a:fillRect/>
          </a:stretch>
        </p:blipFill>
        <p:spPr>
          <a:xfrm>
            <a:off x="3726353" y="5570067"/>
            <a:ext cx="1352550" cy="589014"/>
          </a:xfrm>
          <a:prstGeom prst="rect">
            <a:avLst/>
          </a:prstGeom>
        </p:spPr>
      </p:pic>
      <p:sp>
        <p:nvSpPr>
          <p:cNvPr id="7" name="文本框 6">
            <a:extLst>
              <a:ext uri="{FF2B5EF4-FFF2-40B4-BE49-F238E27FC236}">
                <a16:creationId xmlns:a16="http://schemas.microsoft.com/office/drawing/2014/main" id="{8D498948-EE24-4508-846B-B13AB60DD0F6}"/>
              </a:ext>
            </a:extLst>
          </p:cNvPr>
          <p:cNvSpPr txBox="1"/>
          <p:nvPr/>
        </p:nvSpPr>
        <p:spPr>
          <a:xfrm>
            <a:off x="9583529" y="1607250"/>
            <a:ext cx="2339102" cy="830997"/>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高分子的种类？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高分子的命名？</a:t>
            </a:r>
          </a:p>
        </p:txBody>
      </p:sp>
    </p:spTree>
    <p:extLst>
      <p:ext uri="{BB962C8B-B14F-4D97-AF65-F5344CB8AC3E}">
        <p14:creationId xmlns:p14="http://schemas.microsoft.com/office/powerpoint/2010/main" val="3188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TotalTime>
  <Words>5914</Words>
  <Application>Microsoft Office PowerPoint</Application>
  <PresentationFormat>宽屏</PresentationFormat>
  <Paragraphs>819</Paragraphs>
  <Slides>62</Slides>
  <Notes>7</Notes>
  <HiddenSlides>0</HiddenSlides>
  <MMClips>3</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62</vt:i4>
      </vt:variant>
    </vt:vector>
  </HeadingPairs>
  <TitlesOfParts>
    <vt:vector size="80" baseType="lpstr">
      <vt:lpstr>Adobe 楷体 Std R</vt:lpstr>
      <vt:lpstr>Monotype Sorts</vt:lpstr>
      <vt:lpstr>等线</vt:lpstr>
      <vt:lpstr>黑体</vt:lpstr>
      <vt:lpstr>黑体</vt:lpstr>
      <vt:lpstr>华文新魏</vt:lpstr>
      <vt:lpstr>楷体_GB2312</vt:lpstr>
      <vt:lpstr>宋体</vt:lpstr>
      <vt:lpstr>Arial</vt:lpstr>
      <vt:lpstr>Calibri</vt:lpstr>
      <vt:lpstr>Cambria Math</vt:lpstr>
      <vt:lpstr>Symbol</vt:lpstr>
      <vt:lpstr>Times New Roman</vt:lpstr>
      <vt:lpstr>Wingdings</vt:lpstr>
      <vt:lpstr>Office 主题​​</vt:lpstr>
      <vt:lpstr>CS ChemDraw Drawing</vt:lpstr>
      <vt:lpstr>Document</vt:lpstr>
      <vt:lpstr>公式</vt:lpstr>
      <vt:lpstr>Polymer Chemistry 逐步聚合</vt:lpstr>
      <vt:lpstr>PowerPoint 演示文稿</vt:lpstr>
      <vt:lpstr>第二章 逐步聚合 Stepwise Polymerization</vt:lpstr>
      <vt:lpstr>PowerPoint 演示文稿</vt:lpstr>
      <vt:lpstr>PowerPoint 演示文稿</vt:lpstr>
      <vt:lpstr>逐步聚合简介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Chemistry</dc:title>
  <dc:creator>THINKP</dc:creator>
  <cp:lastModifiedBy>朱健</cp:lastModifiedBy>
  <cp:revision>156</cp:revision>
  <dcterms:created xsi:type="dcterms:W3CDTF">2014-02-22T08:20:37Z</dcterms:created>
  <dcterms:modified xsi:type="dcterms:W3CDTF">2024-09-18T01:12:05Z</dcterms:modified>
</cp:coreProperties>
</file>